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ink/ink1.xml" ContentType="application/inkml+xml"/>
  <Override PartName="/ppt/notesSlides/notesSlide80.xml" ContentType="application/vnd.openxmlformats-officedocument.presentationml.notesSlide+xml"/>
  <Override PartName="/ppt/ink/ink2.xml" ContentType="application/inkml+xml"/>
  <Override PartName="/ppt/notesSlides/notesSlide81.xml" ContentType="application/vnd.openxmlformats-officedocument.presentationml.notesSlide+xml"/>
  <Override PartName="/ppt/ink/ink3.xml" ContentType="application/inkml+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ink/ink4.xml" ContentType="application/inkml+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3"/>
  </p:notesMasterIdLst>
  <p:sldIdLst>
    <p:sldId id="256" r:id="rId2"/>
    <p:sldId id="330" r:id="rId3"/>
    <p:sldId id="331" r:id="rId4"/>
    <p:sldId id="344" r:id="rId5"/>
    <p:sldId id="360" r:id="rId6"/>
    <p:sldId id="381" r:id="rId7"/>
    <p:sldId id="361" r:id="rId8"/>
    <p:sldId id="362" r:id="rId9"/>
    <p:sldId id="345" r:id="rId10"/>
    <p:sldId id="265" r:id="rId11"/>
    <p:sldId id="268" r:id="rId12"/>
    <p:sldId id="332" r:id="rId13"/>
    <p:sldId id="280" r:id="rId14"/>
    <p:sldId id="281" r:id="rId15"/>
    <p:sldId id="282" r:id="rId16"/>
    <p:sldId id="283" r:id="rId17"/>
    <p:sldId id="284" r:id="rId18"/>
    <p:sldId id="373" r:id="rId19"/>
    <p:sldId id="374" r:id="rId20"/>
    <p:sldId id="346" r:id="rId21"/>
    <p:sldId id="349" r:id="rId22"/>
    <p:sldId id="348" r:id="rId23"/>
    <p:sldId id="350" r:id="rId24"/>
    <p:sldId id="286" r:id="rId25"/>
    <p:sldId id="288" r:id="rId26"/>
    <p:sldId id="356" r:id="rId27"/>
    <p:sldId id="289" r:id="rId28"/>
    <p:sldId id="290" r:id="rId29"/>
    <p:sldId id="291" r:id="rId30"/>
    <p:sldId id="292" r:id="rId31"/>
    <p:sldId id="293" r:id="rId32"/>
    <p:sldId id="294" r:id="rId33"/>
    <p:sldId id="358" r:id="rId34"/>
    <p:sldId id="363" r:id="rId35"/>
    <p:sldId id="364" r:id="rId36"/>
    <p:sldId id="365" r:id="rId37"/>
    <p:sldId id="392" r:id="rId38"/>
    <p:sldId id="366" r:id="rId39"/>
    <p:sldId id="367" r:id="rId40"/>
    <p:sldId id="368" r:id="rId41"/>
    <p:sldId id="369" r:id="rId42"/>
    <p:sldId id="299" r:id="rId43"/>
    <p:sldId id="300" r:id="rId44"/>
    <p:sldId id="301" r:id="rId45"/>
    <p:sldId id="370" r:id="rId46"/>
    <p:sldId id="343" r:id="rId47"/>
    <p:sldId id="302" r:id="rId48"/>
    <p:sldId id="303" r:id="rId49"/>
    <p:sldId id="304" r:id="rId50"/>
    <p:sldId id="382" r:id="rId51"/>
    <p:sldId id="383" r:id="rId52"/>
    <p:sldId id="375" r:id="rId53"/>
    <p:sldId id="376" r:id="rId54"/>
    <p:sldId id="393" r:id="rId55"/>
    <p:sldId id="385" r:id="rId56"/>
    <p:sldId id="394" r:id="rId57"/>
    <p:sldId id="395" r:id="rId58"/>
    <p:sldId id="386" r:id="rId59"/>
    <p:sldId id="387" r:id="rId60"/>
    <p:sldId id="389" r:id="rId61"/>
    <p:sldId id="390" r:id="rId62"/>
    <p:sldId id="391" r:id="rId63"/>
    <p:sldId id="305" r:id="rId64"/>
    <p:sldId id="312" r:id="rId65"/>
    <p:sldId id="313" r:id="rId66"/>
    <p:sldId id="314" r:id="rId67"/>
    <p:sldId id="315" r:id="rId68"/>
    <p:sldId id="316" r:id="rId69"/>
    <p:sldId id="317" r:id="rId70"/>
    <p:sldId id="351" r:id="rId71"/>
    <p:sldId id="371" r:id="rId72"/>
    <p:sldId id="257" r:id="rId73"/>
    <p:sldId id="258" r:id="rId74"/>
    <p:sldId id="259" r:id="rId75"/>
    <p:sldId id="260" r:id="rId76"/>
    <p:sldId id="261" r:id="rId77"/>
    <p:sldId id="262" r:id="rId78"/>
    <p:sldId id="372" r:id="rId79"/>
    <p:sldId id="263" r:id="rId80"/>
    <p:sldId id="264" r:id="rId81"/>
    <p:sldId id="354" r:id="rId82"/>
    <p:sldId id="266" r:id="rId83"/>
    <p:sldId id="267" r:id="rId84"/>
    <p:sldId id="355" r:id="rId85"/>
    <p:sldId id="269" r:id="rId86"/>
    <p:sldId id="270" r:id="rId87"/>
    <p:sldId id="271" r:id="rId88"/>
    <p:sldId id="272" r:id="rId89"/>
    <p:sldId id="273" r:id="rId90"/>
    <p:sldId id="274" r:id="rId91"/>
    <p:sldId id="275"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D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23"/>
    <p:restoredTop sz="80809"/>
  </p:normalViewPr>
  <p:slideViewPr>
    <p:cSldViewPr snapToGrid="0" snapToObjects="1">
      <p:cViewPr varScale="1">
        <p:scale>
          <a:sx n="91" d="100"/>
          <a:sy n="91" d="100"/>
        </p:scale>
        <p:origin x="192" y="560"/>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16:35:22.590"/>
    </inkml:context>
    <inkml:brush xml:id="br0">
      <inkml:brushProperty name="width" value="0.05292" units="cm"/>
      <inkml:brushProperty name="height" value="0.05292" units="cm"/>
      <inkml:brushProperty name="color" value="#FF0000"/>
    </inkml:brush>
  </inkml:definitions>
  <inkml:trace contextRef="#ctx0" brushRef="#br0">17966 3642 24575,'8'9'0,"3"3"0,11 13 0,9 9 0,-12-12 0,2 2 0,3 5 0,2 2 0,1-1 0,0 1 0,0 1 0,-1 0 0,-1-5 0,-2-1 0,-3-6 0,-2-2 0,11 11 0,-4-4 0,-4 1 0,2 8 0,-6-11 0,0 0 0,8 9 0,7 4 0,-11-18 0,2 4 0,4 2 0,-1 0 0,1 0 0,-9-7 0,1 2 0,6 11 0,1 5 0,-4-3 0,1 2 0,-1 2-410,4 5 1,-1 3 0,0-1 409,-1 0 0,-1 1 0,-1-2 0,-2-6 0,-2 0 0,-1-3 0,3 4 0,-2-4 0,5 7 0,-11-20 0,-6-10 0,-2-2 0,-2-1 1228,-1-1-1228,1 1 0,1 1 0,3 5 0,2 4 0,4 1 0,-1-2 0,1-5 0,-1-6 0,-5-3 0,0-2 0,-4 0 0,2-1 0,-1-9 0,2-19 0,1-1 0,2-6 0,0 0 0,1-4 0,1-2-511,-1 3 0,1-3 1,0-1-1,0 0 511,0-2 0,1 0 0,0-1 0,-1 1 0,-1 1 0,0 1 0,-1 0 0,-1-1-233,-1-1 1,-1-2 0,0 2 0,-2 3 232,1 2 0,-2 3 0,-1-1 0,-1-8 0,-2-1 0,-2 3-231,-3-5 0,-4 2 231,3 12 0,-1 0 0,-2-1 0,0-1 0,-1 0 0,-1-1 0,-3-9 0,-1-2 0,1 3 0,1 0 0,0 3 0,3 8 0,0 0 0,2 5 0,-2-7 0,3 12 1888,3 8-1888,2 7 1005,1 3-1005,2 1 541,1 2-541,-1 1 0,0 2 0,0 0 0,0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16:35:54.264"/>
    </inkml:context>
    <inkml:brush xml:id="br0">
      <inkml:brushProperty name="width" value="0.05292" units="cm"/>
      <inkml:brushProperty name="height" value="0.05292" units="cm"/>
      <inkml:brushProperty name="color" value="#FF0000"/>
    </inkml:brush>
  </inkml:definitions>
  <inkml:trace contextRef="#ctx0" brushRef="#br0">9831 5681 24575,'0'25'0,"0"21"0,0 8 0,0-19 0,0 0 0,0 4-794,0 3 0,0 3 1,0 2-1,0-1 794,0-6 0,0 0 0,0-1 0,0 1 0,0 0 0,0 0 0,0 0 0,0-1 41,0 9 1,0-2 0,0 0-42,0-5 0,0 0 0,0-3 358,0 10 1,0-3-359,0-9 0,0-1 0,0-6 0,0-1 0,0 15 1595,0-5-1595,0-3 738,0 3-738,0 2 0,0 1 0,0 1 0,0-1 0,0 2 0,0-1 0,0-1 0,0-4 0,0-8 0,0 7 0,0-8 0,3 13 0,1-3 0,3-1 0,-1-4 0,-2-9 0,0-7 0,-1-4 0,-1-3 0,-1 0 0,-1-5 0,1 1 0,0-5 0,0 0 0,0-1 0</inkml:trace>
  <inkml:trace contextRef="#ctx0" brushRef="#br0" timeOffset="1212">9351 7285 24575,'37'0'0,"0"0"0,0 0 0,2 0 0,6 0 0,4 0 0,0 0 0,0 0 0,-2 0 0,-1 0 0,-1 0 0,0 0 0,0 0 0,4 0-469,-5 0 1,4 0 0,1 0 0,1 0 0,-2 0 0,-2 0 0,-4 0 62,6 0 1,-3 0 0,-3 0 0,-1 0 900,6 0 1,-3 0-1,-4 0-495,-2 0 0,-4 0 796,15 2-796,-40-1 0,-3 1 0,-3-1 2616,-1 0-2616,1 0 0,-2-1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16:36:22.981"/>
    </inkml:context>
    <inkml:brush xml:id="br0">
      <inkml:brushProperty name="width" value="0.05292" units="cm"/>
      <inkml:brushProperty name="height" value="0.05292" units="cm"/>
      <inkml:brushProperty name="color" value="#FF0000"/>
    </inkml:brush>
  </inkml:definitions>
  <inkml:trace contextRef="#ctx0" brushRef="#br0">22437 17180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0T16:36:33.207"/>
    </inkml:context>
    <inkml:brush xml:id="br0">
      <inkml:brushProperty name="width" value="0.05292" units="cm"/>
      <inkml:brushProperty name="height" value="0.05292" units="cm"/>
      <inkml:brushProperty name="color" value="#FF0000"/>
    </inkml:brush>
  </inkml:definitions>
  <inkml:trace contextRef="#ctx0" brushRef="#br0">7639 8964 24575,'-19'3'0,"-3"-1"0,-3-4 0,3-12 0,10-33 0,14 5 0,4 11 0,4 2 0,17-2 0,8 8 0,10 9 0,-18 10 0,0 1 0,5 1 0,0 2 0,2 2 0,1 4 0,3 11 0,-1 6 0,-13-7 0,-2 4 0,2 9 0,-6 2 0,-10 10 0,-9-3 0,-12-1 0,-13-2 0,6-18 0,-2-2 0,-4 0 0,-3-2 0,-3-1 0,-2-2 0,-3-2 0,-1-2 0,0-1 0,1-1 0,3-1 0,2-3 0,-17-5 0,21-10 0,15-9 0,12-7 0,13-4 0,15-1 0,-9 19 0,2 1 0,3 0 0,1 2 0,3 3 0,0 2 0,6-2 0,0 7 0,-24 8 0,-4 3 0,-3 3 0,-2 2 0,0-2 0,0-3 0,0-2 0,-1-1 0,-1-3 0,0 0 0,0-1 0,1 0 0</inkml:trace>
  <inkml:trace contextRef="#ctx0" brushRef="#br0" timeOffset="8183">22653 3879 24575,'9'4'0,"4"8"0,-6-5 0,1 5 0,-7-7 0,-1-2 0,-2-2 0,-7 0 0,-9-1 0,-15 0 0,-8 0 0,-2 0 0,1 0 0,4 0 0,5-1 0,6-5 0,7-5 0,7-9 0,6-7 0,5-5 0,8-5 0,10-2 0,10 4 0,8 7 0,-5 17 0,2 3 0,14 0 0,-14 5 0,-2 3 0,3 9 0,-9 8 0,-8 10 0,-6 5 0,-5 3 0,-8-3 0,-7-5 0,-7-6 0,-3-7 0,0-5 0,2-4 0,1-4 0,5-3 0,3-3 0,5-4 0,4-4 0,2 0 0,4 0 0,4 1 0,5 2 0,-6 5 0,-3 1 0,-7 4 0,-2 0 0,0 0 0,0 1 0,-1 1 0,4 0 0,-2 0 0,3-2 0,0 0 0</inkml:trace>
  <inkml:trace contextRef="#ctx0" brushRef="#br0" timeOffset="14975">21999 13294 24575,'-18'0'0,"-6"0"0,-16 0 0,-6 0 0,-4-2 0,4-5 0,9-11 0,9-17 0,19 12 0,2-2 0,3-3 0,1-2 0,2-1 0,4 0 0,6-3 0,5 0 0,10-3 0,8 0-256,-5 12 0,3 0 0,1 2 256,3 0 0,2 1 0,-1 2 0,-2 4 0,0 1 0,-1 3 0,7-1 0,-3 4 0,-8 3 0,-3 5 0,13 8 0,-11 15 0,-7 17 0,-13-13 0,-1 2 384,-1 2 0,-3 0-384,-1 0 0,-3-1 0,-2-1 0,-3-2 0,-12 19 0,-9-10 0,-4-9 0,0-7 0,4-6 0,-3-7 0,17-4 0,0-1 0,14-2 0</inkml:trace>
  <inkml:trace contextRef="#ctx0" brushRef="#br0" timeOffset="101305">21966 13050 24575,'-25'0'0,"-16"0"0,11 0 0,-4 0 0,-10 0 0,-3 0 0,12 0 0,-1 0 0,0 1 0,0 0 0,-1 0 0,-1 2 0,-9 1 0,-2 2 0,3 0 0,11-2 0,2 0 0,-1 1 0,-7 1 0,-2 1 0,3 0 0,2-2 0,3 1 0,2-1 0,1 0 0,-2 0 0,3 1 0,-7 1 0,1 0 0,10 0 0,6-3 0,-9 2 0,3-2 0,-9 3 0,-13 1 0,22-3 0,-2 1 0,1-2 0,-2 0 0,2 0 0,-1-1 0,3 0 0,-1-1 0,1-1 0,0 0 0,0 0 0,-1 0 0,0-1 0,-1 0 0,-1 0 0,-1 0 0,-2 0 0,-1 0 0,-4 0 0,-2 0 0,-3 0 0,-2 0 0,-2 0 0,0 0 0,1 0 0,0 0 0,10 0 0,-1 0 0,2 0 0,-1 0 0,0 0 0,-5 0 0,2 0 0,-5 0 0,2-2 0,-2-1 0,2 0 0,7 1 0,0 1 0,7 0 0,0 0 0,-10 1 0,0 0 0,5 0 0,2 0 0,-13 0 0,-1 0 0,21 0 0,5 0 0,2 0 0,4 0 0,4-5 0,4 1 0,3-7 0,1 1 0,0-6 0,1 5 0,5-9 0,1-1 0,6-17 0,0-7 0,-6 19 0,0 0 0,5-21 0,-3 8 0,-3 8 0,-3 4 0,-3 3 0,0 2 0,0 3 0,0 2 0,0 0 0,0-2 0,0-2 0,0-4 0,0-1 0,0 2 0,-3-5 0,-3 11 0,-6 0 0,-4 12 0,-4 4 0,-4 1 0,-1 1 0,4 0 0,3 0 0,4-7 0,4-5 0,2-12 0,1-2 0,-3-4 0,-4 4 0,-6 6 0,-7 6 0,-3 8 0,-1 3 0,1 2 0,3 1 0,-1 0 0,0 0 0,-2 2 0,-1 1 0,2 2 0,2-1 0,3-2 0,3-1 0,3-1 0,3 0 0,1 0 0,8-1 0,1-9 0,2-22 0,-1 3 0,-2-3 0,-3-8 0,0-2 0,-2-3 0,0 1 0,1 4 0,0 2 0,4 6 0,0 3 0,-1-14 0,4 9 0,2 17 0,-1 4 0,0 11 0,-1 1 0,-2-1 0,1 1 0,-3-2 0,0 1 0,-3-2 0,-2 1 0,-10 1 0,1 1 0,-10 1 0,-1 0 0,-6 0 0,-4 0 0,1 0 0,-1 0 0,-2 0 0,1-4 0,-2-5 0,5-5 0,6-3 0,7 2 0,3 4 0,2 3 0,2 1 0,0 2 0,1 1 0,-1 1 0,-2 2 0,-2 1 0,-2-1 0,0-2 0,5-1 0,4-1 0,4-1 0,7 2 0,2-4 0,4-12 0,3-20 0,1 10 0,0-1 0,1-4 0,1 0 0,1 1 0,0 2 0,0 4 0,-1 1 0,4-17 0,-3 4 0,-1 5 0,0 2 0,0 4 0,-1 7 0,1 3 0,-3 5 0,0-3 0,-2 8 0,-1-2 0,0 8 0,-1 0 0,-3 1 0,-9 1 0,-13 1 0,-16 0 0,14 0 0,-2 0 0,-3-2 0,-1-3 0,-1-1 0,0-3 0,-1 0 0,0-2 0,1 0 0,-1 0 0,0 3 0,-1 1 0,0 1 0,0 1 0,3 1 0,2-2 0,3 1 0,3-1 0,-13-9 0,16-1 0,11-1 0,7 1 0,3 3 0,5 6 0,-2 2 0,3 5 0,-2 1 0,2 3 0,3 5 0,-4-3 0,1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7/12/24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 Consistent Heuristics</a:t>
            </a:r>
          </a:p>
          <a:p>
            <a:endParaRPr lang="en-US" dirty="0"/>
          </a:p>
          <a:p>
            <a:r>
              <a:rPr lang="en-US" dirty="0"/>
              <a:t>Read AIMA 3.1-3.6.</a:t>
            </a:r>
          </a:p>
          <a:p>
            <a:endParaRPr lang="en-US" dirty="0"/>
          </a:p>
          <a:p>
            <a:r>
              <a:rPr lang="en-US" dirty="0"/>
              <a:t>Some materials will not  be covered in lecture, but  will be on the exam.</a:t>
            </a:r>
          </a:p>
          <a:p>
            <a:endParaRPr lang="en-US"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a:t>
            </a:fld>
            <a:endParaRPr lang="en-US"/>
          </a:p>
        </p:txBody>
      </p:sp>
    </p:spTree>
    <p:extLst>
      <p:ext uri="{BB962C8B-B14F-4D97-AF65-F5344CB8AC3E}">
        <p14:creationId xmlns:p14="http://schemas.microsoft.com/office/powerpoint/2010/main" val="1886259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extLst>
      <p:ext uri="{BB962C8B-B14F-4D97-AF65-F5344CB8AC3E}">
        <p14:creationId xmlns:p14="http://schemas.microsoft.com/office/powerpoint/2010/main" val="3117117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extLst>
      <p:ext uri="{BB962C8B-B14F-4D97-AF65-F5344CB8AC3E}">
        <p14:creationId xmlns:p14="http://schemas.microsoft.com/office/powerpoint/2010/main" val="4151407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extLst>
      <p:ext uri="{BB962C8B-B14F-4D97-AF65-F5344CB8AC3E}">
        <p14:creationId xmlns:p14="http://schemas.microsoft.com/office/powerpoint/2010/main" val="2359009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2469914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extLst>
      <p:ext uri="{BB962C8B-B14F-4D97-AF65-F5344CB8AC3E}">
        <p14:creationId xmlns:p14="http://schemas.microsoft.com/office/powerpoint/2010/main" val="2052248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extLst>
      <p:ext uri="{BB962C8B-B14F-4D97-AF65-F5344CB8AC3E}">
        <p14:creationId xmlns:p14="http://schemas.microsoft.com/office/powerpoint/2010/main" val="646803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effectLst/>
                <a:latin typeface="Söhne"/>
              </a:rPr>
              <a:t>https://</a:t>
            </a:r>
            <a:r>
              <a:rPr lang="en-US" b="0" i="0" u="none" strike="noStrike" dirty="0" err="1">
                <a:effectLst/>
                <a:latin typeface="Söhne"/>
              </a:rPr>
              <a:t>www.polleverywhere.com</a:t>
            </a:r>
            <a:r>
              <a:rPr lang="en-US" b="0" i="0" u="none" strike="noStrike" dirty="0">
                <a:effectLst/>
                <a:latin typeface="Söhne"/>
              </a:rPr>
              <a:t>/activities</a:t>
            </a:r>
            <a:br>
              <a:rPr lang="en-US" b="0" i="0" u="none" strike="noStrike" dirty="0">
                <a:effectLst/>
                <a:latin typeface="Söhne"/>
              </a:rPr>
            </a:br>
            <a:br>
              <a:rPr lang="en-US" b="0" i="0" u="none" strike="noStrike" dirty="0">
                <a:effectLst/>
                <a:latin typeface="Söhne"/>
              </a:rPr>
            </a:br>
            <a:r>
              <a:rPr lang="en-US" b="0" i="0" u="none" strike="noStrike" dirty="0">
                <a:effectLst/>
                <a:latin typeface="Söhne"/>
              </a:rPr>
              <a:t>Graph search algorithms are fundamental topics in computer science, and several of them are typically covered in core algorithms courses. Here are some of the most commonly presented graph search algorithms:</a:t>
            </a:r>
          </a:p>
          <a:p>
            <a:pPr algn="l">
              <a:buFont typeface="+mj-lt"/>
              <a:buAutoNum type="arabicPeriod"/>
            </a:pPr>
            <a:r>
              <a:rPr lang="en-US" b="1" i="0" u="none" strike="noStrike" dirty="0">
                <a:effectLst/>
                <a:latin typeface="Söhne"/>
              </a:rPr>
              <a:t>Depth-First Search (DFS):</a:t>
            </a:r>
            <a:r>
              <a:rPr lang="en-US" b="0" i="0" u="none" strike="noStrike" dirty="0">
                <a:effectLst/>
                <a:latin typeface="Söhne"/>
              </a:rPr>
              <a:t> This algorithm explores as far as possible along each branch before backtracking. It uses a stack (either explicitly or implicitly through recursion) to keep track of vertices to explore.</a:t>
            </a:r>
          </a:p>
          <a:p>
            <a:pPr algn="l">
              <a:buFont typeface="+mj-lt"/>
              <a:buAutoNum type="arabicPeriod"/>
            </a:pPr>
            <a:r>
              <a:rPr lang="en-US" b="1" i="0" u="none" strike="noStrike" dirty="0">
                <a:effectLst/>
                <a:latin typeface="Söhne"/>
              </a:rPr>
              <a:t>Breadth-First Search (BFS):</a:t>
            </a:r>
            <a:r>
              <a:rPr lang="en-US" b="0" i="0" u="none" strike="noStrike" dirty="0">
                <a:effectLst/>
                <a:latin typeface="Söhne"/>
              </a:rPr>
              <a:t> This algorithm explores the neighbor vertices at the present depth before moving on to vertices at the next depth level. It uses a queue to keep track of the vertices to explore.</a:t>
            </a:r>
          </a:p>
          <a:p>
            <a:pPr algn="l">
              <a:buFont typeface="+mj-lt"/>
              <a:buAutoNum type="arabicPeriod"/>
            </a:pPr>
            <a:r>
              <a:rPr lang="en-US" b="1" i="0" u="none" strike="noStrike" dirty="0">
                <a:effectLst/>
                <a:latin typeface="Söhne"/>
              </a:rPr>
              <a:t>Dijkstra's Algorithm:</a:t>
            </a:r>
            <a:r>
              <a:rPr lang="en-US" b="0" i="0" u="none" strike="noStrike" dirty="0">
                <a:effectLst/>
                <a:latin typeface="Söhne"/>
              </a:rPr>
              <a:t> This is a single-source shortest path algorithm for weighted graphs. It finds the shortest path from a given vertex to every other vertex in the graph. The graph must not contain any negative weight edges for this algorithm to work correctly.</a:t>
            </a:r>
          </a:p>
          <a:p>
            <a:pPr algn="l">
              <a:buFont typeface="+mj-lt"/>
              <a:buAutoNum type="arabicPeriod"/>
            </a:pPr>
            <a:r>
              <a:rPr lang="en-US" b="1" i="0" u="none" strike="noStrike" dirty="0">
                <a:effectLst/>
                <a:latin typeface="Söhne"/>
              </a:rPr>
              <a:t>Bellman-Ford Algorithm:</a:t>
            </a:r>
            <a:r>
              <a:rPr lang="en-US" b="0" i="0" u="none" strike="noStrike" dirty="0">
                <a:effectLst/>
                <a:latin typeface="Söhne"/>
              </a:rPr>
              <a:t> Another single-source shortest path algorithm, which can handle graphs with negative weight edges. However, it can't handle graphs with negative weight cycles.</a:t>
            </a:r>
          </a:p>
          <a:p>
            <a:pPr algn="l">
              <a:buFont typeface="+mj-lt"/>
              <a:buAutoNum type="arabicPeriod"/>
            </a:pPr>
            <a:r>
              <a:rPr lang="en-US" b="1" i="0" u="none" strike="noStrike" dirty="0">
                <a:effectLst/>
                <a:latin typeface="Söhne"/>
              </a:rPr>
              <a:t>Floyd-</a:t>
            </a:r>
            <a:r>
              <a:rPr lang="en-US" b="1" i="0" u="none" strike="noStrike" dirty="0" err="1">
                <a:effectLst/>
                <a:latin typeface="Söhne"/>
              </a:rPr>
              <a:t>Warshall</a:t>
            </a:r>
            <a:r>
              <a:rPr lang="en-US" b="1" i="0" u="none" strike="noStrike" dirty="0">
                <a:effectLst/>
                <a:latin typeface="Söhne"/>
              </a:rPr>
              <a:t> Algorithm:</a:t>
            </a:r>
            <a:r>
              <a:rPr lang="en-US" b="0" i="0" u="none" strike="noStrike" dirty="0">
                <a:effectLst/>
                <a:latin typeface="Söhne"/>
              </a:rPr>
              <a:t> This is an all-pairs shortest path algorithm. It finds the shortest paths between all pairs of vertices in a weighted graph.</a:t>
            </a:r>
          </a:p>
          <a:p>
            <a:pPr algn="l">
              <a:buFont typeface="+mj-lt"/>
              <a:buAutoNum type="arabicPeriod"/>
            </a:pPr>
            <a:r>
              <a:rPr lang="en-US" b="0" i="1" u="none" strike="noStrike" dirty="0">
                <a:effectLst/>
                <a:latin typeface="Söhne"/>
              </a:rPr>
              <a:t>A Search Algorithm:</a:t>
            </a:r>
            <a:r>
              <a:rPr lang="en-US" b="0" i="0" u="none" strike="noStrike" dirty="0">
                <a:effectLst/>
                <a:latin typeface="Söhne"/>
              </a:rPr>
              <a:t>* This is an informed search algorithm used in path-finding and graph traversal. It uses a heuristic to estimate the cost to reach the goal, making it more efficient than uninformed search algorithms in many cases.</a:t>
            </a:r>
          </a:p>
          <a:p>
            <a:pPr algn="l">
              <a:buFont typeface="+mj-lt"/>
              <a:buAutoNum type="arabicPeriod"/>
            </a:pPr>
            <a:r>
              <a:rPr lang="en-US" b="1" i="0" u="none" strike="noStrike" dirty="0">
                <a:effectLst/>
                <a:latin typeface="Söhne"/>
              </a:rPr>
              <a:t>Topological Sort:</a:t>
            </a:r>
            <a:r>
              <a:rPr lang="en-US" b="0" i="0" u="none" strike="noStrike" dirty="0">
                <a:effectLst/>
                <a:latin typeface="Söhne"/>
              </a:rPr>
              <a:t> This is a linear ordering of the vertices of a directed acyclic graph (DAG) such that for every directed edge </a:t>
            </a:r>
            <a:r>
              <a:rPr lang="en-US" b="0" i="0" u="none" strike="noStrike" dirty="0">
                <a:effectLst/>
                <a:latin typeface="KaTeX_Main"/>
              </a:rPr>
              <a:t>UV</a:t>
            </a:r>
            <a:r>
              <a:rPr lang="en-US" b="0" i="1" u="none" strike="noStrike" dirty="0">
                <a:effectLst/>
                <a:latin typeface="KaTeX_Math"/>
              </a:rPr>
              <a:t>UV</a:t>
            </a:r>
            <a:r>
              <a:rPr lang="en-US" b="0" i="0" u="none" strike="noStrike" dirty="0">
                <a:effectLst/>
                <a:latin typeface="Söhne"/>
              </a:rPr>
              <a:t>, vertex </a:t>
            </a:r>
            <a:r>
              <a:rPr lang="en-US" b="0" i="0" u="none" strike="noStrike" dirty="0">
                <a:effectLst/>
                <a:latin typeface="KaTeX_Main"/>
              </a:rPr>
              <a:t>U</a:t>
            </a:r>
            <a:r>
              <a:rPr lang="en-US" b="0" i="1" u="none" strike="noStrike" dirty="0">
                <a:effectLst/>
                <a:latin typeface="KaTeX_Math"/>
              </a:rPr>
              <a:t>U</a:t>
            </a:r>
            <a:r>
              <a:rPr lang="en-US" b="0" i="0" u="none" strike="noStrike" dirty="0">
                <a:effectLst/>
                <a:latin typeface="Söhne"/>
              </a:rPr>
              <a:t> comes before </a:t>
            </a:r>
            <a:r>
              <a:rPr lang="en-US" b="0" i="0" u="none" strike="noStrike" dirty="0">
                <a:effectLst/>
                <a:latin typeface="KaTeX_Main"/>
              </a:rPr>
              <a:t>V</a:t>
            </a:r>
            <a:r>
              <a:rPr lang="en-US" b="0" i="1" u="none" strike="noStrike" dirty="0">
                <a:effectLst/>
                <a:latin typeface="KaTeX_Math"/>
              </a:rPr>
              <a:t>V</a:t>
            </a:r>
            <a:r>
              <a:rPr lang="en-US" b="0" i="0" u="none" strike="noStrike" dirty="0">
                <a:effectLst/>
                <a:latin typeface="Söhne"/>
              </a:rPr>
              <a:t> in the ordering. It's often used in scheduling problems.</a:t>
            </a:r>
          </a:p>
          <a:p>
            <a:pPr algn="l">
              <a:buFont typeface="+mj-lt"/>
              <a:buAutoNum type="arabicPeriod"/>
            </a:pPr>
            <a:r>
              <a:rPr lang="en-US" b="1" i="0" u="none" strike="noStrike" dirty="0">
                <a:effectLst/>
                <a:latin typeface="Söhne"/>
              </a:rPr>
              <a:t>Prim's Algorithm:</a:t>
            </a:r>
            <a:r>
              <a:rPr lang="en-US" b="0" i="0" u="none" strike="noStrike" dirty="0">
                <a:effectLst/>
                <a:latin typeface="Söhne"/>
              </a:rPr>
              <a:t> A greedy algorithm used for finding the minimum spanning tree of a weighted undirected graph.</a:t>
            </a:r>
          </a:p>
          <a:p>
            <a:pPr algn="l">
              <a:buFont typeface="+mj-lt"/>
              <a:buAutoNum type="arabicPeriod"/>
            </a:pPr>
            <a:r>
              <a:rPr lang="en-US" b="1" i="0" u="none" strike="noStrike" dirty="0">
                <a:effectLst/>
                <a:latin typeface="Söhne"/>
              </a:rPr>
              <a:t>Kruskal's Algorithm:</a:t>
            </a:r>
            <a:r>
              <a:rPr lang="en-US" b="0" i="0" u="none" strike="noStrike" dirty="0">
                <a:effectLst/>
                <a:latin typeface="Söhne"/>
              </a:rPr>
              <a:t> Another algorithm for finding the minimum spanning tree of a weighted undirected graph.</a:t>
            </a:r>
          </a:p>
          <a:p>
            <a:pPr algn="l">
              <a:buFont typeface="+mj-lt"/>
              <a:buAutoNum type="arabicPeriod"/>
            </a:pPr>
            <a:r>
              <a:rPr lang="en-US" b="1" i="0" u="none" strike="noStrike" dirty="0" err="1">
                <a:effectLst/>
                <a:latin typeface="Söhne"/>
              </a:rPr>
              <a:t>Borůvka's</a:t>
            </a:r>
            <a:r>
              <a:rPr lang="en-US" b="1" i="0" u="none" strike="noStrike" dirty="0">
                <a:effectLst/>
                <a:latin typeface="Söhne"/>
              </a:rPr>
              <a:t> Algorithm (</a:t>
            </a:r>
            <a:r>
              <a:rPr lang="en-US" b="1" i="0" u="none" strike="noStrike" dirty="0" err="1">
                <a:effectLst/>
                <a:latin typeface="Söhne"/>
              </a:rPr>
              <a:t>Sollin's</a:t>
            </a:r>
            <a:r>
              <a:rPr lang="en-US" b="1" i="0" u="none" strike="noStrike" dirty="0">
                <a:effectLst/>
                <a:latin typeface="Söhne"/>
              </a:rPr>
              <a:t> Algorithm):</a:t>
            </a:r>
            <a:r>
              <a:rPr lang="en-US" b="0" i="0" u="none" strike="noStrike" dirty="0">
                <a:effectLst/>
                <a:latin typeface="Söhne"/>
              </a:rPr>
              <a:t> Also used for finding the minimum spanning tree of a graph.</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18</a:t>
            </a:fld>
            <a:endParaRPr lang="en-US"/>
          </a:p>
        </p:txBody>
      </p:sp>
    </p:spTree>
    <p:extLst>
      <p:ext uri="{BB962C8B-B14F-4D97-AF65-F5344CB8AC3E}">
        <p14:creationId xmlns:p14="http://schemas.microsoft.com/office/powerpoint/2010/main" val="881114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none" strike="noStrike" dirty="0">
                <a:effectLst/>
                <a:latin typeface="Söhne"/>
              </a:rPr>
              <a:t>1. Foundational Concepts:</a:t>
            </a:r>
          </a:p>
          <a:p>
            <a:pPr algn="l">
              <a:buFont typeface="Arial" panose="020B0604020202020204" pitchFamily="34" charset="0"/>
              <a:buChar char="•"/>
            </a:pPr>
            <a:r>
              <a:rPr lang="en-US" b="1" i="0" u="none" strike="noStrike" dirty="0">
                <a:solidFill>
                  <a:srgbClr val="374151"/>
                </a:solidFill>
                <a:effectLst/>
                <a:latin typeface="Söhne"/>
              </a:rPr>
              <a:t>UCS</a:t>
            </a:r>
            <a:r>
              <a:rPr lang="en-US" b="0" i="0" u="none" strike="noStrike" dirty="0">
                <a:solidFill>
                  <a:srgbClr val="374151"/>
                </a:solidFill>
                <a:effectLst/>
                <a:latin typeface="Söhne"/>
              </a:rPr>
              <a:t>: It is a tree/graph search algorithm used in AI for pathfinding and graph traversal. The goal is to find the path to a goal state with the smallest cumulative cost.</a:t>
            </a:r>
          </a:p>
          <a:p>
            <a:pPr algn="l">
              <a:buFont typeface="Arial" panose="020B0604020202020204" pitchFamily="34" charset="0"/>
              <a:buChar char="•"/>
            </a:pPr>
            <a:r>
              <a:rPr lang="en-US" b="1" i="0" u="none" strike="noStrike" dirty="0">
                <a:solidFill>
                  <a:srgbClr val="374151"/>
                </a:solidFill>
                <a:effectLst/>
                <a:latin typeface="Söhne"/>
              </a:rPr>
              <a:t>Dijkstra's Algorithm</a:t>
            </a:r>
            <a:r>
              <a:rPr lang="en-US" b="0" i="0" u="none" strike="noStrike" dirty="0">
                <a:solidFill>
                  <a:srgbClr val="374151"/>
                </a:solidFill>
                <a:effectLst/>
                <a:latin typeface="Söhne"/>
              </a:rPr>
              <a:t>: It is a graph traversal algorithm used to find the shortest path from a source vertex to all vertices in a weighted graph.</a:t>
            </a:r>
          </a:p>
          <a:p>
            <a:pPr algn="l"/>
            <a:r>
              <a:rPr lang="en-US" b="1" i="0" u="none" strike="noStrike" dirty="0">
                <a:effectLst/>
                <a:latin typeface="Söhne"/>
              </a:rPr>
              <a:t>2. Similarities:</a:t>
            </a:r>
          </a:p>
          <a:p>
            <a:pPr algn="l">
              <a:buFont typeface="Arial" panose="020B0604020202020204" pitchFamily="34" charset="0"/>
              <a:buChar char="•"/>
            </a:pPr>
            <a:r>
              <a:rPr lang="en-US" b="1" i="0" u="none" strike="noStrike" dirty="0">
                <a:solidFill>
                  <a:srgbClr val="374151"/>
                </a:solidFill>
                <a:effectLst/>
                <a:latin typeface="Söhne"/>
              </a:rPr>
              <a:t>Priority Queue</a:t>
            </a:r>
            <a:r>
              <a:rPr lang="en-US" b="0" i="0" u="none" strike="noStrike" dirty="0">
                <a:solidFill>
                  <a:srgbClr val="374151"/>
                </a:solidFill>
                <a:effectLst/>
                <a:latin typeface="Söhne"/>
              </a:rPr>
              <a:t>: Both algorithms use a priority queue (or a similar data structure) to determine which node to explore next. The node with the lowest cumulative cost is always chosen first.</a:t>
            </a:r>
          </a:p>
          <a:p>
            <a:pPr algn="l">
              <a:buFont typeface="Arial" panose="020B0604020202020204" pitchFamily="34" charset="0"/>
              <a:buChar char="•"/>
            </a:pPr>
            <a:r>
              <a:rPr lang="en-US" b="1" i="0" u="none" strike="noStrike" dirty="0">
                <a:solidFill>
                  <a:srgbClr val="374151"/>
                </a:solidFill>
                <a:effectLst/>
                <a:latin typeface="Söhne"/>
              </a:rPr>
              <a:t>Greedy Nature</a:t>
            </a:r>
            <a:r>
              <a:rPr lang="en-US" b="0" i="0" u="none" strike="noStrike" dirty="0">
                <a:solidFill>
                  <a:srgbClr val="374151"/>
                </a:solidFill>
                <a:effectLst/>
                <a:latin typeface="Söhne"/>
              </a:rPr>
              <a:t>: Both are greedy algorithms in the sense that they make the optimal choice at each step by picking the node with the least cost.</a:t>
            </a:r>
          </a:p>
          <a:p>
            <a:pPr algn="l">
              <a:buFont typeface="Arial" panose="020B0604020202020204" pitchFamily="34" charset="0"/>
              <a:buChar char="•"/>
            </a:pPr>
            <a:r>
              <a:rPr lang="en-US" b="1" i="0" u="none" strike="noStrike" dirty="0">
                <a:solidFill>
                  <a:srgbClr val="374151"/>
                </a:solidFill>
                <a:effectLst/>
                <a:latin typeface="Söhne"/>
              </a:rPr>
              <a:t>Optimality</a:t>
            </a:r>
            <a:r>
              <a:rPr lang="en-US" b="0" i="0" u="none" strike="noStrike" dirty="0">
                <a:solidFill>
                  <a:srgbClr val="374151"/>
                </a:solidFill>
                <a:effectLst/>
                <a:latin typeface="Söhne"/>
              </a:rPr>
              <a:t>: Both algorithms guarantee to find an optimal solution if the edge weights (or costs) are non-negative.</a:t>
            </a:r>
          </a:p>
          <a:p>
            <a:pPr algn="l"/>
            <a:r>
              <a:rPr lang="en-US" b="1" i="0" u="none" strike="noStrike" dirty="0">
                <a:effectLst/>
                <a:latin typeface="Söhne"/>
              </a:rPr>
              <a:t>3. Differences:</a:t>
            </a:r>
          </a:p>
          <a:p>
            <a:pPr algn="l">
              <a:buFont typeface="Arial" panose="020B0604020202020204" pitchFamily="34" charset="0"/>
              <a:buChar char="•"/>
            </a:pPr>
            <a:r>
              <a:rPr lang="en-US" b="1" i="0" u="none" strike="noStrike" dirty="0">
                <a:solidFill>
                  <a:srgbClr val="374151"/>
                </a:solidFill>
                <a:effectLst/>
                <a:latin typeface="Söhne"/>
              </a:rPr>
              <a:t>Objective</a:t>
            </a:r>
            <a:r>
              <a:rPr lang="en-US" b="0" i="0" u="none" strike="noStrike" dirty="0">
                <a:solidFill>
                  <a:srgbClr val="374151"/>
                </a:solidFill>
                <a:effectLst/>
                <a:latin typeface="Söhne"/>
              </a:rPr>
              <a:t>:</a:t>
            </a:r>
          </a:p>
          <a:p>
            <a:pPr marL="742950" lvl="1" indent="-285750" algn="l">
              <a:buFont typeface="Arial" panose="020B0604020202020204" pitchFamily="34" charset="0"/>
              <a:buChar char="•"/>
            </a:pPr>
            <a:r>
              <a:rPr lang="en-US" b="1" i="0" u="none" strike="noStrike" dirty="0">
                <a:solidFill>
                  <a:srgbClr val="374151"/>
                </a:solidFill>
                <a:effectLst/>
                <a:latin typeface="Söhne"/>
              </a:rPr>
              <a:t>UCS</a:t>
            </a:r>
            <a:r>
              <a:rPr lang="en-US" b="0" i="0" u="none" strike="noStrike" dirty="0">
                <a:solidFill>
                  <a:srgbClr val="374151"/>
                </a:solidFill>
                <a:effectLst/>
                <a:latin typeface="Söhne"/>
              </a:rPr>
              <a:t>: The primary objective is to find a path to a specific goal node with the lowest cost.</a:t>
            </a:r>
          </a:p>
          <a:p>
            <a:pPr marL="742950" lvl="1" indent="-285750" algn="l">
              <a:buFont typeface="Arial" panose="020B0604020202020204" pitchFamily="34" charset="0"/>
              <a:buChar char="•"/>
            </a:pPr>
            <a:r>
              <a:rPr lang="en-US" b="1" i="0" u="none" strike="noStrike" dirty="0">
                <a:solidFill>
                  <a:srgbClr val="374151"/>
                </a:solidFill>
                <a:effectLst/>
                <a:latin typeface="Söhne"/>
              </a:rPr>
              <a:t>Dijkstra's</a:t>
            </a:r>
            <a:r>
              <a:rPr lang="en-US" b="0" i="0" u="none" strike="noStrike" dirty="0">
                <a:solidFill>
                  <a:srgbClr val="374151"/>
                </a:solidFill>
                <a:effectLst/>
                <a:latin typeface="Söhne"/>
              </a:rPr>
              <a:t>: The objective is to find the shortest path from a source node to all other nodes in the graph.</a:t>
            </a:r>
          </a:p>
          <a:p>
            <a:pPr algn="l">
              <a:buFont typeface="Arial" panose="020B0604020202020204" pitchFamily="34" charset="0"/>
              <a:buChar char="•"/>
            </a:pPr>
            <a:r>
              <a:rPr lang="en-US" b="1" i="0" u="none" strike="noStrike" dirty="0">
                <a:solidFill>
                  <a:srgbClr val="374151"/>
                </a:solidFill>
                <a:effectLst/>
                <a:latin typeface="Söhne"/>
              </a:rPr>
              <a:t>Termination</a:t>
            </a:r>
            <a:r>
              <a:rPr lang="en-US" b="0" i="0" u="none" strike="noStrike" dirty="0">
                <a:solidFill>
                  <a:srgbClr val="374151"/>
                </a:solidFill>
                <a:effectLst/>
                <a:latin typeface="Söhne"/>
              </a:rPr>
              <a:t>:</a:t>
            </a:r>
          </a:p>
          <a:p>
            <a:pPr marL="742950" lvl="1" indent="-285750" algn="l">
              <a:buFont typeface="Arial" panose="020B0604020202020204" pitchFamily="34" charset="0"/>
              <a:buChar char="•"/>
            </a:pPr>
            <a:r>
              <a:rPr lang="en-US" b="1" i="0" u="none" strike="noStrike" dirty="0">
                <a:solidFill>
                  <a:srgbClr val="374151"/>
                </a:solidFill>
                <a:effectLst/>
                <a:latin typeface="Söhne"/>
              </a:rPr>
              <a:t>UCS</a:t>
            </a:r>
            <a:r>
              <a:rPr lang="en-US" b="0" i="0" u="none" strike="noStrike" dirty="0">
                <a:solidFill>
                  <a:srgbClr val="374151"/>
                </a:solidFill>
                <a:effectLst/>
                <a:latin typeface="Söhne"/>
              </a:rPr>
              <a:t>: It terminates once the goal node is dequeued from the priority queue.</a:t>
            </a:r>
          </a:p>
          <a:p>
            <a:pPr marL="742950" lvl="1" indent="-285750" algn="l">
              <a:buFont typeface="Arial" panose="020B0604020202020204" pitchFamily="34" charset="0"/>
              <a:buChar char="•"/>
            </a:pPr>
            <a:r>
              <a:rPr lang="en-US" b="1" i="0" u="none" strike="noStrike" dirty="0">
                <a:solidFill>
                  <a:srgbClr val="374151"/>
                </a:solidFill>
                <a:effectLst/>
                <a:latin typeface="Söhne"/>
              </a:rPr>
              <a:t>Dijkstra's</a:t>
            </a:r>
            <a:r>
              <a:rPr lang="en-US" b="0" i="0" u="none" strike="noStrike" dirty="0">
                <a:solidFill>
                  <a:srgbClr val="374151"/>
                </a:solidFill>
                <a:effectLst/>
                <a:latin typeface="Söhne"/>
              </a:rPr>
              <a:t>: It continues until all nodes in the graph have been visited.</a:t>
            </a:r>
          </a:p>
          <a:p>
            <a:pPr algn="l"/>
            <a:r>
              <a:rPr lang="en-US" b="1" i="0" u="none" strike="noStrike" dirty="0">
                <a:effectLst/>
                <a:latin typeface="Söhne"/>
              </a:rPr>
              <a:t>4. Relating to Previous Knowledge:</a:t>
            </a:r>
          </a:p>
          <a:p>
            <a:pPr algn="l">
              <a:buFont typeface="Arial" panose="020B0604020202020204" pitchFamily="34" charset="0"/>
              <a:buChar char="•"/>
            </a:pPr>
            <a:r>
              <a:rPr lang="en-US" b="0" i="0" u="none" strike="noStrike" dirty="0">
                <a:solidFill>
                  <a:srgbClr val="374151"/>
                </a:solidFill>
                <a:effectLst/>
                <a:latin typeface="Söhne"/>
              </a:rPr>
              <a:t>If students are familiar with Dijkstra's algorithm, you can introduce UCS as a "targeted" version of Dijkstra's. While Dijkstra's computes paths to all nodes, UCS stops as soon as the goal node is found.</a:t>
            </a:r>
          </a:p>
          <a:p>
            <a:pPr algn="l">
              <a:buFont typeface="Arial" panose="020B0604020202020204" pitchFamily="34" charset="0"/>
              <a:buChar char="•"/>
            </a:pPr>
            <a:r>
              <a:rPr lang="en-US" b="0" i="0" u="none" strike="noStrike" dirty="0">
                <a:solidFill>
                  <a:srgbClr val="374151"/>
                </a:solidFill>
                <a:effectLst/>
                <a:latin typeface="Söhne"/>
              </a:rPr>
              <a:t>You can draw a parallel by showing that UCS can be seen as an application of Dijkstra's where we are only interested in a path to one specific node, rather than all nodes.</a:t>
            </a:r>
          </a:p>
          <a:p>
            <a:pPr algn="l"/>
            <a:r>
              <a:rPr lang="en-US" b="1" i="0" u="none" strike="noStrike" dirty="0">
                <a:effectLst/>
                <a:latin typeface="Söhne"/>
              </a:rPr>
              <a:t>5. Practical Application &amp; Visualization:</a:t>
            </a:r>
          </a:p>
          <a:p>
            <a:pPr algn="l">
              <a:buFont typeface="Arial" panose="020B0604020202020204" pitchFamily="34" charset="0"/>
              <a:buChar char="•"/>
            </a:pPr>
            <a:r>
              <a:rPr lang="en-US" b="0" i="0" u="none" strike="noStrike" dirty="0">
                <a:solidFill>
                  <a:srgbClr val="374151"/>
                </a:solidFill>
                <a:effectLst/>
                <a:latin typeface="Söhne"/>
              </a:rPr>
              <a:t>Consider doing a side-by-side comparison of the two algorithms using a graph with weighted edges. Visualize the order in which nodes are explored and how the priority queue changes over time for both algorithms.</a:t>
            </a:r>
          </a:p>
          <a:p>
            <a:pPr algn="l">
              <a:buFont typeface="Arial" panose="020B0604020202020204" pitchFamily="34" charset="0"/>
              <a:buChar char="•"/>
            </a:pPr>
            <a:r>
              <a:rPr lang="en-US" b="0" i="0" u="none" strike="noStrike" dirty="0">
                <a:solidFill>
                  <a:srgbClr val="374151"/>
                </a:solidFill>
                <a:effectLst/>
                <a:latin typeface="Söhne"/>
              </a:rPr>
              <a:t>Discuss applications: While Dijkstra's might be used in routing protocols to find shortest paths in networks, UCS might be used in games or robotics to find the shortest path to a goal.</a:t>
            </a:r>
          </a:p>
          <a:p>
            <a:pPr algn="l"/>
            <a:r>
              <a:rPr lang="en-US" b="1" i="0" u="none" strike="noStrike" dirty="0">
                <a:effectLst/>
                <a:latin typeface="Söhne"/>
              </a:rPr>
              <a:t>6. Extensions &amp; Variations:</a:t>
            </a:r>
          </a:p>
          <a:p>
            <a:pPr algn="l">
              <a:buFont typeface="Arial" panose="020B0604020202020204" pitchFamily="34" charset="0"/>
              <a:buChar char="•"/>
            </a:pPr>
            <a:r>
              <a:rPr lang="en-US" b="0" i="0" u="none" strike="noStrike" dirty="0">
                <a:solidFill>
                  <a:srgbClr val="374151"/>
                </a:solidFill>
                <a:effectLst/>
                <a:latin typeface="Söhne"/>
              </a:rPr>
              <a:t>Introduce the concept of </a:t>
            </a:r>
            <a:r>
              <a:rPr lang="en-US" b="1" i="0" u="none" strike="noStrike" dirty="0">
                <a:solidFill>
                  <a:srgbClr val="374151"/>
                </a:solidFill>
                <a:effectLst/>
                <a:latin typeface="Söhne"/>
              </a:rPr>
              <a:t>heuristics</a:t>
            </a:r>
            <a:r>
              <a:rPr lang="en-US" b="0" i="0" u="none" strike="noStrike" dirty="0">
                <a:solidFill>
                  <a:srgbClr val="374151"/>
                </a:solidFill>
                <a:effectLst/>
                <a:latin typeface="Söhne"/>
              </a:rPr>
              <a:t> and how it leads to the A* algorithm. A* is an informed search algorithm that combines the cost-to-come (from UCS) with a heuristic estimate of the cost-to-go, providing an efficient way to find the shortest path.</a:t>
            </a:r>
          </a:p>
          <a:p>
            <a:pPr algn="l"/>
            <a:r>
              <a:rPr lang="en-US" b="1" i="0" u="none" strike="noStrike" dirty="0">
                <a:effectLst/>
                <a:latin typeface="Söhne"/>
              </a:rPr>
              <a:t>7. Discussion on Edge Cases &amp; Assumptions:</a:t>
            </a:r>
          </a:p>
          <a:p>
            <a:pPr algn="l">
              <a:buFont typeface="Arial" panose="020B0604020202020204" pitchFamily="34" charset="0"/>
              <a:buChar char="•"/>
            </a:pPr>
            <a:r>
              <a:rPr lang="en-US" b="0" i="0" u="none" strike="noStrike" dirty="0">
                <a:solidFill>
                  <a:srgbClr val="374151"/>
                </a:solidFill>
                <a:effectLst/>
                <a:latin typeface="Söhne"/>
              </a:rPr>
              <a:t>Discuss the importance of non-negative weights. Both algorithms assume non-negative weights, and negative weights can lead to incorrect results. Delve into why this is the case and how other algorithms like Bellman-Ford can handle graphs with negative weights.</a:t>
            </a:r>
          </a:p>
          <a:p>
            <a:pPr algn="l"/>
            <a:r>
              <a:rPr lang="en-US" b="0" i="0" u="none" strike="noStrike" dirty="0">
                <a:solidFill>
                  <a:srgbClr val="374151"/>
                </a:solidFill>
                <a:effectLst/>
                <a:latin typeface="Söhne"/>
              </a:rPr>
              <a:t>By drawing these parallels and discussing the nuances, students will not only see the connection between foundational algorithms and AI concepts but also appreciate the evolution and application of these ideas in diverse domains.</a:t>
            </a:r>
          </a:p>
        </p:txBody>
      </p:sp>
      <p:sp>
        <p:nvSpPr>
          <p:cNvPr id="4" name="Slide Number Placeholder 3"/>
          <p:cNvSpPr>
            <a:spLocks noGrp="1"/>
          </p:cNvSpPr>
          <p:nvPr>
            <p:ph type="sldNum" sz="quarter" idx="5"/>
          </p:nvPr>
        </p:nvSpPr>
        <p:spPr/>
        <p:txBody>
          <a:bodyPr/>
          <a:lstStyle/>
          <a:p>
            <a:fld id="{16725AFE-A141-6245-ADDB-0375406D4018}" type="slidenum">
              <a:rPr lang="en-US" smtClean="0"/>
              <a:t>19</a:t>
            </a:fld>
            <a:endParaRPr lang="en-US"/>
          </a:p>
        </p:txBody>
      </p:sp>
    </p:spTree>
    <p:extLst>
      <p:ext uri="{BB962C8B-B14F-4D97-AF65-F5344CB8AC3E}">
        <p14:creationId xmlns:p14="http://schemas.microsoft.com/office/powerpoint/2010/main" val="4231931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20</a:t>
            </a:fld>
            <a:endParaRPr lang="en-US"/>
          </a:p>
        </p:txBody>
      </p:sp>
    </p:spTree>
    <p:extLst>
      <p:ext uri="{BB962C8B-B14F-4D97-AF65-F5344CB8AC3E}">
        <p14:creationId xmlns:p14="http://schemas.microsoft.com/office/powerpoint/2010/main" val="3863968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21</a:t>
            </a:fld>
            <a:endParaRPr lang="en-US"/>
          </a:p>
        </p:txBody>
      </p:sp>
    </p:spTree>
    <p:extLst>
      <p:ext uri="{BB962C8B-B14F-4D97-AF65-F5344CB8AC3E}">
        <p14:creationId xmlns:p14="http://schemas.microsoft.com/office/powerpoint/2010/main" val="3376042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4226714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22</a:t>
            </a:fld>
            <a:endParaRPr lang="en-US"/>
          </a:p>
        </p:txBody>
      </p:sp>
    </p:spTree>
    <p:extLst>
      <p:ext uri="{BB962C8B-B14F-4D97-AF65-F5344CB8AC3E}">
        <p14:creationId xmlns:p14="http://schemas.microsoft.com/office/powerpoint/2010/main" val="3391741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23</a:t>
            </a:fld>
            <a:endParaRPr lang="en-US"/>
          </a:p>
        </p:txBody>
      </p:sp>
    </p:spTree>
    <p:extLst>
      <p:ext uri="{BB962C8B-B14F-4D97-AF65-F5344CB8AC3E}">
        <p14:creationId xmlns:p14="http://schemas.microsoft.com/office/powerpoint/2010/main" val="3502686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extLst>
      <p:ext uri="{BB962C8B-B14F-4D97-AF65-F5344CB8AC3E}">
        <p14:creationId xmlns:p14="http://schemas.microsoft.com/office/powerpoint/2010/main" val="15735091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extLst>
      <p:ext uri="{BB962C8B-B14F-4D97-AF65-F5344CB8AC3E}">
        <p14:creationId xmlns:p14="http://schemas.microsoft.com/office/powerpoint/2010/main" val="1352639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26</a:t>
            </a:fld>
            <a:endParaRPr lang="en-US"/>
          </a:p>
        </p:txBody>
      </p:sp>
    </p:spTree>
    <p:extLst>
      <p:ext uri="{BB962C8B-B14F-4D97-AF65-F5344CB8AC3E}">
        <p14:creationId xmlns:p14="http://schemas.microsoft.com/office/powerpoint/2010/main" val="3415881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28600" indent="0" algn="ctr">
              <a:lnSpc>
                <a:spcPct val="140000"/>
              </a:lnSpc>
              <a:spcBef>
                <a:spcPts val="0"/>
              </a:spcBef>
              <a:buNone/>
            </a:pPr>
            <a:r>
              <a:rPr lang="en-US" altLang="en-US" sz="1200" b="1" i="1" dirty="0">
                <a:solidFill>
                  <a:srgbClr val="000000"/>
                </a:solidFill>
              </a:rPr>
              <a:t>(graphic: http://</a:t>
            </a:r>
            <a:r>
              <a:rPr lang="en-US" altLang="en-US" sz="1200" b="1" i="1" dirty="0" err="1">
                <a:solidFill>
                  <a:srgbClr val="000000"/>
                </a:solidFill>
              </a:rPr>
              <a:t>hyperbolegames.com</a:t>
            </a:r>
            <a:r>
              <a:rPr lang="en-US" altLang="en-US" sz="1200" b="1" i="1" dirty="0">
                <a:solidFill>
                  <a:srgbClr val="000000"/>
                </a:solidFill>
              </a:rPr>
              <a:t>/2014/10/20/eureka-moments/)</a:t>
            </a: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extLst>
      <p:ext uri="{BB962C8B-B14F-4D97-AF65-F5344CB8AC3E}">
        <p14:creationId xmlns:p14="http://schemas.microsoft.com/office/powerpoint/2010/main" val="827186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US" b="0" i="0" u="none" strike="noStrike" dirty="0">
                <a:solidFill>
                  <a:srgbClr val="000000"/>
                </a:solidFill>
                <a:effectLst/>
              </a:rPr>
              <a:t>Hello everyone, today we're going to discuss our first informed search algorithm called Best-First Search. This lecture will serve as an introduction to integrating heuristic knowledge into our search algorithms.</a:t>
            </a:r>
          </a:p>
          <a:p>
            <a:pPr algn="l"/>
            <a:r>
              <a:rPr lang="en-US" b="0" i="0" u="none" strike="noStrike" dirty="0">
                <a:solidFill>
                  <a:srgbClr val="000000"/>
                </a:solidFill>
                <a:effectLst/>
              </a:rPr>
              <a:t>We'll start by discussing the basic idea behind Best-First Search and how it differs from the uninformed search strategies we've covered so far. Then, we'll dive into a specific variant of Best-First Search called Greedy Best-First Search, which will be our first attempt at incorporating heuristics.</a:t>
            </a:r>
          </a:p>
          <a:p>
            <a:pPr algn="l"/>
            <a:r>
              <a:rPr lang="en-US" b="0" i="0" u="none" strike="noStrike" dirty="0">
                <a:solidFill>
                  <a:srgbClr val="000000"/>
                </a:solidFill>
                <a:effectLst/>
              </a:rPr>
              <a:t>Throughout the lecture, we'll use examples to illustrate how Greedy Best-First Search works and analyze its properties, including optimality and completeness. By the end of this lecture, you should have a solid understanding of how heuristics can guide our search algorithms and the trade-offs involved.</a:t>
            </a: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extLst>
      <p:ext uri="{BB962C8B-B14F-4D97-AF65-F5344CB8AC3E}">
        <p14:creationId xmlns:p14="http://schemas.microsoft.com/office/powerpoint/2010/main" val="25243593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US" b="0" i="0" u="none" strike="noStrike" dirty="0">
                <a:solidFill>
                  <a:srgbClr val="000000"/>
                </a:solidFill>
                <a:effectLst/>
              </a:rPr>
              <a:t>As mentioned, Greedy Best-First Search is our first attempt at integrating heuristic knowledge into our search algorithms. The basic idea behind Best-First Search is to select the node for expansion that has the minimal evaluation function f(n), where f(n) is some function that includes an estimate heuristic h(n) of the remaining distance to the goal.</a:t>
            </a:r>
          </a:p>
          <a:p>
            <a:pPr algn="l"/>
            <a:r>
              <a:rPr lang="en-US" b="0" i="0" u="none" strike="noStrike" dirty="0">
                <a:solidFill>
                  <a:srgbClr val="000000"/>
                </a:solidFill>
                <a:effectLst/>
              </a:rPr>
              <a:t>To implement Best-First Search, we use a priority queue, similar to how we implemented Uniform Cost Search. The key difference is that instead of using g(n), which represents the cost to reach node n, we use the evaluation function f(n).</a:t>
            </a:r>
          </a:p>
          <a:p>
            <a:pPr algn="l"/>
            <a:r>
              <a:rPr lang="en-US" b="0" i="0" u="none" strike="noStrike" dirty="0">
                <a:solidFill>
                  <a:srgbClr val="000000"/>
                </a:solidFill>
                <a:effectLst/>
              </a:rPr>
              <a:t>In the specific case of Greedy Best-First Search, we define f(n) to be equal to the heuristic function h(n). This means that Greedy Best-First Search will always expand the node that is estimated to be closest to the goal, completely ignoring the cost to reach that node.</a:t>
            </a: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extLst>
      <p:ext uri="{BB962C8B-B14F-4D97-AF65-F5344CB8AC3E}">
        <p14:creationId xmlns:p14="http://schemas.microsoft.com/office/powerpoint/2010/main" val="1547319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US" b="0" i="0" u="none" strike="noStrike" dirty="0">
                <a:solidFill>
                  <a:srgbClr val="000000"/>
                </a:solidFill>
                <a:effectLst/>
              </a:rPr>
              <a:t>In the context of our Romanian map example, we might use the straight-line distance from a node to Bucharest as our heuristic function h(n). In a grid-based environment, we can calculate the heuristic distance using the Manhattan distance.</a:t>
            </a:r>
          </a:p>
          <a:p>
            <a:pPr algn="l"/>
            <a:r>
              <a:rPr lang="en-US" b="0" i="0" u="none" strike="noStrike" dirty="0">
                <a:solidFill>
                  <a:srgbClr val="000000"/>
                </a:solidFill>
                <a:effectLst/>
              </a:rPr>
              <a:t>It's important to note that by focusing solely on the heuristic function and ignoring the actual cost to reach a node, Greedy Best-First Search may not always find the optimal path. In the next few slides, we'll explore some examples to better understand how Greedy Best-First Search works and analyze its properties.</a:t>
            </a:r>
            <a:br>
              <a:rPr lang="en-US" b="0" i="0" u="none" strike="noStrike" dirty="0">
                <a:solidFill>
                  <a:srgbClr val="000000"/>
                </a:solidFill>
                <a:effectLst/>
              </a:rPr>
            </a:br>
            <a:br>
              <a:rPr lang="en-US" b="0" i="0" u="none" strike="noStrike" dirty="0">
                <a:solidFill>
                  <a:srgbClr val="000000"/>
                </a:solidFill>
                <a:effectLst/>
              </a:rPr>
            </a:br>
            <a:r>
              <a:rPr lang="en-US" b="0" i="0" u="none" strike="noStrike" dirty="0">
                <a:solidFill>
                  <a:srgbClr val="000000"/>
                </a:solidFill>
                <a:effectLst/>
              </a:rPr>
              <a:t>When we're searching in a grid-based environment, we can use the Manhattan distance as our heuristic function h(n) to estimate the distance between two points. The Manhattan distance is named after the grid-like layout of streets in Manhattan, where you can only travel along the horizontal and vertical directions.</a:t>
            </a:r>
          </a:p>
          <a:p>
            <a:pPr algn="l"/>
            <a:r>
              <a:rPr lang="en-US" b="0" i="0" u="none" strike="noStrike" dirty="0">
                <a:solidFill>
                  <a:srgbClr val="000000"/>
                </a:solidFill>
                <a:effectLst/>
              </a:rPr>
              <a:t>Let's take a look at the code for calculating the Manhattan distance:</a:t>
            </a:r>
          </a:p>
          <a:p>
            <a:r>
              <a:rPr lang="en-US" dirty="0"/>
              <a:t>python</a:t>
            </a:r>
          </a:p>
          <a:p>
            <a:r>
              <a:rPr lang="en-US" dirty="0"/>
              <a:t>Copy</a:t>
            </a:r>
          </a:p>
          <a:p>
            <a:pPr algn="l" rtl="0" latinLnBrk="0"/>
            <a:r>
              <a:rPr lang="en-US" dirty="0">
                <a:solidFill>
                  <a:srgbClr val="C678DD"/>
                </a:solidFill>
                <a:effectLst/>
                <a:highlight>
                  <a:srgbClr val="282C34"/>
                </a:highlight>
                <a:latin typeface="Fira Code" panose="020F0502020204030204" pitchFamily="34" charset="0"/>
              </a:rPr>
              <a:t>def</a:t>
            </a:r>
            <a:r>
              <a:rPr lang="en-US" dirty="0">
                <a:solidFill>
                  <a:srgbClr val="ABB2BF"/>
                </a:solidFill>
                <a:effectLst/>
                <a:highlight>
                  <a:srgbClr val="282C34"/>
                </a:highlight>
                <a:latin typeface="Fira Code" panose="020F0502020204030204" pitchFamily="34" charset="0"/>
              </a:rPr>
              <a:t> </a:t>
            </a:r>
            <a:r>
              <a:rPr lang="en-US" dirty="0">
                <a:solidFill>
                  <a:srgbClr val="61AFEF"/>
                </a:solidFill>
                <a:effectLst/>
                <a:highlight>
                  <a:srgbClr val="282C34"/>
                </a:highlight>
                <a:latin typeface="Fira Code" panose="020F0502020204030204" pitchFamily="34" charset="0"/>
              </a:rPr>
              <a:t>heuristic</a:t>
            </a:r>
            <a:r>
              <a:rPr lang="en-US" dirty="0">
                <a:solidFill>
                  <a:srgbClr val="ABB2BF"/>
                </a:solidFill>
                <a:effectLst/>
                <a:highlight>
                  <a:srgbClr val="282C34"/>
                </a:highlight>
                <a:latin typeface="Fira Code" panose="020F0502020204030204" pitchFamily="34" charset="0"/>
              </a:rPr>
              <a:t>(a, b): </a:t>
            </a:r>
            <a:r>
              <a:rPr lang="en-US" i="1" dirty="0">
                <a:solidFill>
                  <a:srgbClr val="5C6370"/>
                </a:solidFill>
                <a:effectLst/>
                <a:highlight>
                  <a:srgbClr val="282C34"/>
                </a:highlight>
                <a:latin typeface="Fira Code" panose="020F0502020204030204" pitchFamily="34" charset="0"/>
              </a:rPr>
              <a:t># Manhattan distance on a square grid</a:t>
            </a:r>
            <a:r>
              <a:rPr lang="en-US" dirty="0">
                <a:solidFill>
                  <a:srgbClr val="ABB2BF"/>
                </a:solidFill>
                <a:effectLst/>
                <a:highlight>
                  <a:srgbClr val="282C34"/>
                </a:highlight>
                <a:latin typeface="Fira Code" panose="020F0502020204030204" pitchFamily="34" charset="0"/>
              </a:rPr>
              <a:t> </a:t>
            </a:r>
            <a:r>
              <a:rPr lang="en-US" dirty="0">
                <a:solidFill>
                  <a:srgbClr val="C678DD"/>
                </a:solidFill>
                <a:effectLst/>
                <a:highlight>
                  <a:srgbClr val="282C34"/>
                </a:highlight>
                <a:latin typeface="Fira Code" panose="020F0502020204030204" pitchFamily="34" charset="0"/>
              </a:rPr>
              <a:t>return</a:t>
            </a:r>
            <a:r>
              <a:rPr lang="en-US" dirty="0">
                <a:solidFill>
                  <a:srgbClr val="ABB2BF"/>
                </a:solidFill>
                <a:effectLst/>
                <a:highlight>
                  <a:srgbClr val="282C34"/>
                </a:highlight>
                <a:latin typeface="Fira Code" panose="020F0502020204030204" pitchFamily="34" charset="0"/>
              </a:rPr>
              <a:t> </a:t>
            </a:r>
            <a:r>
              <a:rPr lang="en-US" dirty="0">
                <a:solidFill>
                  <a:srgbClr val="98C379"/>
                </a:solidFill>
                <a:effectLst/>
                <a:highlight>
                  <a:srgbClr val="282C34"/>
                </a:highlight>
                <a:latin typeface="Fira Code" panose="020F0502020204030204" pitchFamily="34" charset="0"/>
              </a:rPr>
              <a:t>abs</a:t>
            </a:r>
            <a:r>
              <a:rPr lang="en-US" dirty="0">
                <a:solidFill>
                  <a:srgbClr val="ABB2BF"/>
                </a:solidFill>
                <a:effectLst/>
                <a:highlight>
                  <a:srgbClr val="282C34"/>
                </a:highlight>
                <a:latin typeface="Fira Code" panose="020F0502020204030204" pitchFamily="34" charset="0"/>
              </a:rPr>
              <a:t>(</a:t>
            </a:r>
            <a:r>
              <a:rPr lang="en-US" dirty="0" err="1">
                <a:solidFill>
                  <a:srgbClr val="ABB2BF"/>
                </a:solidFill>
                <a:effectLst/>
                <a:highlight>
                  <a:srgbClr val="282C34"/>
                </a:highlight>
                <a:latin typeface="Fira Code" panose="020F0502020204030204" pitchFamily="34" charset="0"/>
              </a:rPr>
              <a:t>a.x</a:t>
            </a:r>
            <a:r>
              <a:rPr lang="en-US" dirty="0">
                <a:solidFill>
                  <a:srgbClr val="ABB2BF"/>
                </a:solidFill>
                <a:effectLst/>
                <a:highlight>
                  <a:srgbClr val="282C34"/>
                </a:highlight>
                <a:latin typeface="Fira Code" panose="020F0502020204030204" pitchFamily="34" charset="0"/>
              </a:rPr>
              <a:t> </a:t>
            </a:r>
            <a:r>
              <a:rPr lang="en-US" dirty="0">
                <a:solidFill>
                  <a:srgbClr val="61AFEF"/>
                </a:solidFill>
                <a:effectLst/>
                <a:highlight>
                  <a:srgbClr val="282C34"/>
                </a:highlight>
                <a:latin typeface="Fira Code" panose="020F0502020204030204" pitchFamily="34" charset="0"/>
              </a:rPr>
              <a:t>-</a:t>
            </a:r>
            <a:r>
              <a:rPr lang="en-US" dirty="0">
                <a:solidFill>
                  <a:srgbClr val="ABB2BF"/>
                </a:solidFill>
                <a:effectLst/>
                <a:highlight>
                  <a:srgbClr val="282C34"/>
                </a:highlight>
                <a:latin typeface="Fira Code" panose="020F0502020204030204" pitchFamily="34" charset="0"/>
              </a:rPr>
              <a:t> </a:t>
            </a:r>
            <a:r>
              <a:rPr lang="en-US" dirty="0" err="1">
                <a:solidFill>
                  <a:srgbClr val="ABB2BF"/>
                </a:solidFill>
                <a:effectLst/>
                <a:highlight>
                  <a:srgbClr val="282C34"/>
                </a:highlight>
                <a:latin typeface="Fira Code" panose="020F0502020204030204" pitchFamily="34" charset="0"/>
              </a:rPr>
              <a:t>b.x</a:t>
            </a:r>
            <a:r>
              <a:rPr lang="en-US" dirty="0">
                <a:solidFill>
                  <a:srgbClr val="ABB2BF"/>
                </a:solidFill>
                <a:effectLst/>
                <a:highlight>
                  <a:srgbClr val="282C34"/>
                </a:highlight>
                <a:latin typeface="Fira Code" panose="020F0502020204030204" pitchFamily="34" charset="0"/>
              </a:rPr>
              <a:t>) </a:t>
            </a:r>
            <a:r>
              <a:rPr lang="en-US" dirty="0">
                <a:solidFill>
                  <a:srgbClr val="61AFEF"/>
                </a:solidFill>
                <a:effectLst/>
                <a:highlight>
                  <a:srgbClr val="282C34"/>
                </a:highlight>
                <a:latin typeface="Fira Code" panose="020F0502020204030204" pitchFamily="34" charset="0"/>
              </a:rPr>
              <a:t>+</a:t>
            </a:r>
            <a:r>
              <a:rPr lang="en-US" dirty="0">
                <a:solidFill>
                  <a:srgbClr val="ABB2BF"/>
                </a:solidFill>
                <a:effectLst/>
                <a:highlight>
                  <a:srgbClr val="282C34"/>
                </a:highlight>
                <a:latin typeface="Fira Code" panose="020F0502020204030204" pitchFamily="34" charset="0"/>
              </a:rPr>
              <a:t> </a:t>
            </a:r>
            <a:r>
              <a:rPr lang="en-US" dirty="0">
                <a:solidFill>
                  <a:srgbClr val="98C379"/>
                </a:solidFill>
                <a:effectLst/>
                <a:highlight>
                  <a:srgbClr val="282C34"/>
                </a:highlight>
                <a:latin typeface="Fira Code" panose="020F0502020204030204" pitchFamily="34" charset="0"/>
              </a:rPr>
              <a:t>abs</a:t>
            </a:r>
            <a:r>
              <a:rPr lang="en-US" dirty="0">
                <a:solidFill>
                  <a:srgbClr val="ABB2BF"/>
                </a:solidFill>
                <a:effectLst/>
                <a:highlight>
                  <a:srgbClr val="282C34"/>
                </a:highlight>
                <a:latin typeface="Fira Code" panose="020F0502020204030204" pitchFamily="34" charset="0"/>
              </a:rPr>
              <a:t>(</a:t>
            </a:r>
            <a:r>
              <a:rPr lang="en-US" dirty="0" err="1">
                <a:solidFill>
                  <a:srgbClr val="ABB2BF"/>
                </a:solidFill>
                <a:effectLst/>
                <a:highlight>
                  <a:srgbClr val="282C34"/>
                </a:highlight>
                <a:latin typeface="Fira Code" panose="020F0502020204030204" pitchFamily="34" charset="0"/>
              </a:rPr>
              <a:t>a.y</a:t>
            </a:r>
            <a:r>
              <a:rPr lang="en-US" dirty="0">
                <a:solidFill>
                  <a:srgbClr val="ABB2BF"/>
                </a:solidFill>
                <a:effectLst/>
                <a:highlight>
                  <a:srgbClr val="282C34"/>
                </a:highlight>
                <a:latin typeface="Fira Code" panose="020F0502020204030204" pitchFamily="34" charset="0"/>
              </a:rPr>
              <a:t> </a:t>
            </a:r>
            <a:r>
              <a:rPr lang="en-US" dirty="0">
                <a:solidFill>
                  <a:srgbClr val="61AFEF"/>
                </a:solidFill>
                <a:effectLst/>
                <a:highlight>
                  <a:srgbClr val="282C34"/>
                </a:highlight>
                <a:latin typeface="Fira Code" panose="020F0502020204030204" pitchFamily="34" charset="0"/>
              </a:rPr>
              <a:t>-</a:t>
            </a:r>
            <a:r>
              <a:rPr lang="en-US" dirty="0">
                <a:solidFill>
                  <a:srgbClr val="ABB2BF"/>
                </a:solidFill>
                <a:effectLst/>
                <a:highlight>
                  <a:srgbClr val="282C34"/>
                </a:highlight>
                <a:latin typeface="Fira Code" panose="020F0502020204030204" pitchFamily="34" charset="0"/>
              </a:rPr>
              <a:t> </a:t>
            </a:r>
            <a:r>
              <a:rPr lang="en-US" dirty="0" err="1">
                <a:solidFill>
                  <a:srgbClr val="ABB2BF"/>
                </a:solidFill>
                <a:effectLst/>
                <a:highlight>
                  <a:srgbClr val="282C34"/>
                </a:highlight>
                <a:latin typeface="Fira Code" panose="020F0502020204030204" pitchFamily="34" charset="0"/>
              </a:rPr>
              <a:t>b.y</a:t>
            </a:r>
            <a:r>
              <a:rPr lang="en-US" dirty="0">
                <a:solidFill>
                  <a:srgbClr val="ABB2BF"/>
                </a:solidFill>
                <a:effectLst/>
                <a:highlight>
                  <a:srgbClr val="282C34"/>
                </a:highlight>
                <a:latin typeface="Fira Code" panose="020F0502020204030204" pitchFamily="34" charset="0"/>
              </a:rPr>
              <a:t>)</a:t>
            </a:r>
          </a:p>
          <a:p>
            <a:pPr algn="l"/>
            <a:r>
              <a:rPr lang="en-US" b="0" i="0" u="none" strike="noStrike" dirty="0">
                <a:solidFill>
                  <a:srgbClr val="000000"/>
                </a:solidFill>
                <a:effectLst/>
              </a:rPr>
              <a:t>Here, a and b represent two points on the grid, and we want to estimate the distance between them. Each point has an </a:t>
            </a:r>
            <a:r>
              <a:rPr lang="en-US" b="0" i="0" u="none" strike="noStrike" dirty="0" err="1">
                <a:solidFill>
                  <a:srgbClr val="000000"/>
                </a:solidFill>
                <a:effectLst/>
              </a:rPr>
              <a:t>xand</a:t>
            </a:r>
            <a:r>
              <a:rPr lang="en-US" b="0" i="0" u="none" strike="noStrike" dirty="0">
                <a:solidFill>
                  <a:srgbClr val="000000"/>
                </a:solidFill>
                <a:effectLst/>
              </a:rPr>
              <a:t> y coordinate.</a:t>
            </a:r>
          </a:p>
          <a:p>
            <a:pPr algn="l"/>
            <a:r>
              <a:rPr lang="en-US" b="0" i="0" u="none" strike="noStrike" dirty="0">
                <a:solidFill>
                  <a:srgbClr val="000000"/>
                </a:solidFill>
                <a:effectLst/>
              </a:rPr>
              <a:t>The formula abs(</a:t>
            </a:r>
            <a:r>
              <a:rPr lang="en-US" b="0" i="0" u="none" strike="noStrike" dirty="0" err="1">
                <a:solidFill>
                  <a:srgbClr val="000000"/>
                </a:solidFill>
                <a:effectLst/>
              </a:rPr>
              <a:t>a.x</a:t>
            </a:r>
            <a:r>
              <a:rPr lang="en-US" b="0" i="0" u="none" strike="noStrike" dirty="0">
                <a:solidFill>
                  <a:srgbClr val="000000"/>
                </a:solidFill>
                <a:effectLst/>
              </a:rPr>
              <a:t> - </a:t>
            </a:r>
            <a:r>
              <a:rPr lang="en-US" b="0" i="0" u="none" strike="noStrike" dirty="0" err="1">
                <a:solidFill>
                  <a:srgbClr val="000000"/>
                </a:solidFill>
                <a:effectLst/>
              </a:rPr>
              <a:t>b.x</a:t>
            </a:r>
            <a:r>
              <a:rPr lang="en-US" b="0" i="0" u="none" strike="noStrike" dirty="0">
                <a:solidFill>
                  <a:srgbClr val="000000"/>
                </a:solidFill>
                <a:effectLst/>
              </a:rPr>
              <a:t>) + abs(</a:t>
            </a:r>
            <a:r>
              <a:rPr lang="en-US" b="0" i="0" u="none" strike="noStrike" dirty="0" err="1">
                <a:solidFill>
                  <a:srgbClr val="000000"/>
                </a:solidFill>
                <a:effectLst/>
              </a:rPr>
              <a:t>a.y</a:t>
            </a:r>
            <a:r>
              <a:rPr lang="en-US" b="0" i="0" u="none" strike="noStrike" dirty="0">
                <a:solidFill>
                  <a:srgbClr val="000000"/>
                </a:solidFill>
                <a:effectLst/>
              </a:rPr>
              <a:t> - </a:t>
            </a:r>
            <a:r>
              <a:rPr lang="en-US" b="0" i="0" u="none" strike="noStrike" dirty="0" err="1">
                <a:solidFill>
                  <a:srgbClr val="000000"/>
                </a:solidFill>
                <a:effectLst/>
              </a:rPr>
              <a:t>b.y</a:t>
            </a:r>
            <a:r>
              <a:rPr lang="en-US" b="0" i="0" u="none" strike="noStrike" dirty="0">
                <a:solidFill>
                  <a:srgbClr val="000000"/>
                </a:solidFill>
                <a:effectLst/>
              </a:rPr>
              <a:t>) calculates the absolute difference between the x-coordinates and the absolute difference between the y-coordinates of the two points, and then adds them together.</a:t>
            </a:r>
          </a:p>
          <a:p>
            <a:pPr algn="l"/>
            <a:r>
              <a:rPr lang="en-US" b="0" i="0" u="none" strike="noStrike" dirty="0">
                <a:solidFill>
                  <a:srgbClr val="000000"/>
                </a:solidFill>
                <a:effectLst/>
              </a:rPr>
              <a:t>Imagine you're walking on a grid from point a to point b. The abs(</a:t>
            </a:r>
            <a:r>
              <a:rPr lang="en-US" b="0" i="0" u="none" strike="noStrike" dirty="0" err="1">
                <a:solidFill>
                  <a:srgbClr val="000000"/>
                </a:solidFill>
                <a:effectLst/>
              </a:rPr>
              <a:t>a.x</a:t>
            </a:r>
            <a:r>
              <a:rPr lang="en-US" b="0" i="0" u="none" strike="noStrike" dirty="0">
                <a:solidFill>
                  <a:srgbClr val="000000"/>
                </a:solidFill>
                <a:effectLst/>
              </a:rPr>
              <a:t> - </a:t>
            </a:r>
            <a:r>
              <a:rPr lang="en-US" b="0" i="0" u="none" strike="noStrike" dirty="0" err="1">
                <a:solidFill>
                  <a:srgbClr val="000000"/>
                </a:solidFill>
                <a:effectLst/>
              </a:rPr>
              <a:t>b.x</a:t>
            </a:r>
            <a:r>
              <a:rPr lang="en-US" b="0" i="0" u="none" strike="noStrike" dirty="0">
                <a:solidFill>
                  <a:srgbClr val="000000"/>
                </a:solidFill>
                <a:effectLst/>
              </a:rPr>
              <a:t>) part of the formula represents the number of horizontal steps you need to take, while abs(</a:t>
            </a:r>
            <a:r>
              <a:rPr lang="en-US" b="0" i="0" u="none" strike="noStrike" dirty="0" err="1">
                <a:solidFill>
                  <a:srgbClr val="000000"/>
                </a:solidFill>
                <a:effectLst/>
              </a:rPr>
              <a:t>a.y</a:t>
            </a:r>
            <a:r>
              <a:rPr lang="en-US" b="0" i="0" u="none" strike="noStrike" dirty="0">
                <a:solidFill>
                  <a:srgbClr val="000000"/>
                </a:solidFill>
                <a:effectLst/>
              </a:rPr>
              <a:t> - </a:t>
            </a:r>
            <a:r>
              <a:rPr lang="en-US" b="0" i="0" u="none" strike="noStrike" dirty="0" err="1">
                <a:solidFill>
                  <a:srgbClr val="000000"/>
                </a:solidFill>
                <a:effectLst/>
              </a:rPr>
              <a:t>b.y</a:t>
            </a:r>
            <a:r>
              <a:rPr lang="en-US" b="0" i="0" u="none" strike="noStrike" dirty="0">
                <a:solidFill>
                  <a:srgbClr val="000000"/>
                </a:solidFill>
                <a:effectLst/>
              </a:rPr>
              <a:t>) represents the number of vertical steps. By adding these together, we get the total number of steps required to reach point b from point a, assuming we can only move horizontally or vertically.</a:t>
            </a:r>
          </a:p>
          <a:p>
            <a:pPr algn="l"/>
            <a:r>
              <a:rPr lang="en-US" b="0" i="0" u="none" strike="noStrike" dirty="0">
                <a:solidFill>
                  <a:srgbClr val="000000"/>
                </a:solidFill>
                <a:effectLst/>
              </a:rPr>
              <a:t>In the context of Greedy Best-First Search, we use the Manhattan distance as our heuristic function h(n) to estimate the distance from a node n to the goal node. By always expanding the node with the lowest h(n) value, Greedy Best-First Search tries to move closer to the goal with each step, even though it might not always find the optimal path.</a:t>
            </a:r>
          </a:p>
          <a:p>
            <a:pPr algn="l"/>
            <a:endParaRPr lang="en-US" b="0" i="0" u="none" strike="noStrike" dirty="0">
              <a:solidFill>
                <a:srgbClr val="000000"/>
              </a:solidFill>
              <a:effectLst/>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extLst>
      <p:ext uri="{BB962C8B-B14F-4D97-AF65-F5344CB8AC3E}">
        <p14:creationId xmlns:p14="http://schemas.microsoft.com/office/powerpoint/2010/main" val="3434932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u="none" strike="noStrike" dirty="0">
                <a:solidFill>
                  <a:srgbClr val="000000"/>
                </a:solidFill>
                <a:effectLst/>
                <a:latin typeface="-webkit-standard"/>
              </a:rPr>
              <a:t>Now that we understand the basic idea behind Greedy Best-First Search and how the Manhattan distance heuristic works, let's take a look at how we can implement the algorithm in Python.</a:t>
            </a:r>
            <a:br>
              <a:rPr lang="en-US" b="0" i="0" u="none" strike="noStrike" dirty="0">
                <a:solidFill>
                  <a:srgbClr val="000000"/>
                </a:solidFill>
                <a:effectLst/>
                <a:latin typeface="-webkit-standard"/>
              </a:rPr>
            </a:br>
            <a:endParaRPr lang="en-US" b="0" i="0" u="none" strike="noStrike" dirty="0">
              <a:solidFill>
                <a:srgbClr val="000000"/>
              </a:solidFill>
              <a:effectLst/>
              <a:latin typeface="-webkit-standard"/>
            </a:endParaRPr>
          </a:p>
          <a:p>
            <a:pPr marL="0" lvl="0" indent="0" algn="l" rtl="0">
              <a:lnSpc>
                <a:spcPct val="100000"/>
              </a:lnSpc>
              <a:spcBef>
                <a:spcPts val="0"/>
              </a:spcBef>
              <a:spcAft>
                <a:spcPts val="0"/>
              </a:spcAft>
              <a:buSzPts val="1400"/>
              <a:buNone/>
            </a:pPr>
            <a:endParaRPr lang="en-US" b="0" i="0" u="none" strike="noStrike" dirty="0">
              <a:solidFill>
                <a:srgbClr val="000000"/>
              </a:solidFill>
              <a:effectLst/>
              <a:latin typeface="-webkit-standard"/>
            </a:endParaRPr>
          </a:p>
          <a:p>
            <a:pPr algn="l"/>
            <a:r>
              <a:rPr lang="en-US" b="0" i="0" u="none" strike="noStrike" dirty="0">
                <a:solidFill>
                  <a:srgbClr val="000000"/>
                </a:solidFill>
                <a:effectLst/>
              </a:rPr>
              <a:t>Let's break this down step-by-step:</a:t>
            </a:r>
          </a:p>
          <a:p>
            <a:pPr algn="l">
              <a:buFont typeface="+mj-lt"/>
              <a:buAutoNum type="arabicPeriod"/>
            </a:pPr>
            <a:r>
              <a:rPr lang="en-US" b="0" i="0" u="none" strike="noStrike" dirty="0">
                <a:solidFill>
                  <a:srgbClr val="000000"/>
                </a:solidFill>
                <a:effectLst/>
              </a:rPr>
              <a:t>We start by initializing a priority queue called frontier and adding the start node with a priority of 0.</a:t>
            </a:r>
          </a:p>
          <a:p>
            <a:pPr algn="l">
              <a:buFont typeface="+mj-lt"/>
              <a:buAutoNum type="arabicPeriod"/>
            </a:pPr>
            <a:r>
              <a:rPr lang="en-US" b="0" i="0" u="none" strike="noStrike" dirty="0">
                <a:solidFill>
                  <a:srgbClr val="000000"/>
                </a:solidFill>
                <a:effectLst/>
              </a:rPr>
              <a:t>We also create a dictionary called </a:t>
            </a:r>
            <a:r>
              <a:rPr lang="en-US" b="0" i="0" u="none" strike="noStrike" dirty="0" err="1">
                <a:solidFill>
                  <a:srgbClr val="000000"/>
                </a:solidFill>
                <a:effectLst/>
              </a:rPr>
              <a:t>came_from</a:t>
            </a:r>
            <a:r>
              <a:rPr lang="en-US" b="0" i="0" u="none" strike="noStrike" dirty="0">
                <a:solidFill>
                  <a:srgbClr val="000000"/>
                </a:solidFill>
                <a:effectLst/>
              </a:rPr>
              <a:t> to keep track of the path we've taken. We set the value of start to None since it's the starting point and has no previous node.</a:t>
            </a:r>
          </a:p>
          <a:p>
            <a:pPr algn="l">
              <a:buFont typeface="+mj-lt"/>
              <a:buAutoNum type="arabicPeriod"/>
            </a:pPr>
            <a:r>
              <a:rPr lang="en-US" b="0" i="0" u="none" strike="noStrike" dirty="0">
                <a:solidFill>
                  <a:srgbClr val="000000"/>
                </a:solidFill>
                <a:effectLst/>
              </a:rPr>
              <a:t>We enter a loop that continues as long as the frontier is not empty.</a:t>
            </a:r>
          </a:p>
          <a:p>
            <a:pPr algn="l">
              <a:buFont typeface="+mj-lt"/>
              <a:buAutoNum type="arabicPeriod"/>
            </a:pPr>
            <a:r>
              <a:rPr lang="en-US" b="0" i="0" u="none" strike="noStrike" dirty="0">
                <a:solidFill>
                  <a:srgbClr val="000000"/>
                </a:solidFill>
                <a:effectLst/>
              </a:rPr>
              <a:t>Inside the loop, we get the node with the lowest priority from the frontier using </a:t>
            </a:r>
            <a:r>
              <a:rPr lang="en-US" b="0" i="0" u="none" strike="noStrike" dirty="0" err="1">
                <a:solidFill>
                  <a:srgbClr val="000000"/>
                </a:solidFill>
                <a:effectLst/>
              </a:rPr>
              <a:t>frontier.get</a:t>
            </a:r>
            <a:r>
              <a:rPr lang="en-US" b="0" i="0" u="none" strike="noStrike" dirty="0">
                <a:solidFill>
                  <a:srgbClr val="000000"/>
                </a:solidFill>
                <a:effectLst/>
              </a:rPr>
              <a:t>() and assign it to current.</a:t>
            </a:r>
          </a:p>
          <a:p>
            <a:pPr algn="l">
              <a:buFont typeface="+mj-lt"/>
              <a:buAutoNum type="arabicPeriod"/>
            </a:pPr>
            <a:r>
              <a:rPr lang="en-US" b="0" i="0" u="none" strike="noStrike" dirty="0">
                <a:solidFill>
                  <a:srgbClr val="000000"/>
                </a:solidFill>
                <a:effectLst/>
              </a:rPr>
              <a:t>If current is equal to the goal node, we break out of the loop because we've found a path to the goal.</a:t>
            </a:r>
          </a:p>
          <a:p>
            <a:pPr algn="l">
              <a:buFont typeface="+mj-lt"/>
              <a:buAutoNum type="arabicPeriod"/>
            </a:pPr>
            <a:r>
              <a:rPr lang="en-US" b="0" i="0" u="none" strike="noStrike" dirty="0">
                <a:solidFill>
                  <a:srgbClr val="000000"/>
                </a:solidFill>
                <a:effectLst/>
              </a:rPr>
              <a:t>If current is not the goal, we loop through each of its neighbors using </a:t>
            </a:r>
            <a:r>
              <a:rPr lang="en-US" b="0" i="0" u="none" strike="noStrike" dirty="0" err="1">
                <a:solidFill>
                  <a:srgbClr val="000000"/>
                </a:solidFill>
                <a:effectLst/>
              </a:rPr>
              <a:t>graph.neighbors</a:t>
            </a:r>
            <a:r>
              <a:rPr lang="en-US" b="0" i="0" u="none" strike="noStrike" dirty="0">
                <a:solidFill>
                  <a:srgbClr val="000000"/>
                </a:solidFill>
                <a:effectLst/>
              </a:rPr>
              <a:t>(current).</a:t>
            </a:r>
          </a:p>
          <a:p>
            <a:pPr algn="l">
              <a:buFont typeface="+mj-lt"/>
              <a:buAutoNum type="arabicPeriod"/>
            </a:pPr>
            <a:r>
              <a:rPr lang="en-US" b="0" i="0" u="none" strike="noStrike" dirty="0">
                <a:solidFill>
                  <a:srgbClr val="000000"/>
                </a:solidFill>
                <a:effectLst/>
              </a:rPr>
              <a:t>For each next neighbor, we check if it's not in the </a:t>
            </a:r>
            <a:r>
              <a:rPr lang="en-US" b="0" i="0" u="none" strike="noStrike" dirty="0" err="1">
                <a:solidFill>
                  <a:srgbClr val="000000"/>
                </a:solidFill>
                <a:effectLst/>
              </a:rPr>
              <a:t>came_from</a:t>
            </a:r>
            <a:r>
              <a:rPr lang="en-US" b="0" i="0" u="none" strike="noStrike" dirty="0">
                <a:solidFill>
                  <a:srgbClr val="000000"/>
                </a:solidFill>
                <a:effectLst/>
              </a:rPr>
              <a:t> dictionary, meaning we haven't visited it before.</a:t>
            </a:r>
          </a:p>
          <a:p>
            <a:pPr algn="l">
              <a:buFont typeface="+mj-lt"/>
              <a:buAutoNum type="arabicPeriod"/>
            </a:pPr>
            <a:r>
              <a:rPr lang="en-US" b="0" i="0" u="none" strike="noStrike" dirty="0">
                <a:solidFill>
                  <a:srgbClr val="000000"/>
                </a:solidFill>
                <a:effectLst/>
              </a:rPr>
              <a:t>If next is unvisited, we calculate its priority using the heuristic function heuristic(goal, next), which estimates the distance from next to the goal.</a:t>
            </a:r>
          </a:p>
          <a:p>
            <a:pPr algn="l">
              <a:buFont typeface="+mj-lt"/>
              <a:buAutoNum type="arabicPeriod"/>
            </a:pPr>
            <a:r>
              <a:rPr lang="en-US" b="0" i="0" u="none" strike="noStrike" dirty="0">
                <a:solidFill>
                  <a:srgbClr val="000000"/>
                </a:solidFill>
                <a:effectLst/>
              </a:rPr>
              <a:t>We add next to the frontier with its calculated priority and update the </a:t>
            </a:r>
            <a:r>
              <a:rPr lang="en-US" b="0" i="0" u="none" strike="noStrike" dirty="0" err="1">
                <a:solidFill>
                  <a:srgbClr val="000000"/>
                </a:solidFill>
                <a:effectLst/>
              </a:rPr>
              <a:t>came_from</a:t>
            </a:r>
            <a:r>
              <a:rPr lang="en-US" b="0" i="0" u="none" strike="noStrike" dirty="0">
                <a:solidFill>
                  <a:srgbClr val="000000"/>
                </a:solidFill>
                <a:effectLst/>
              </a:rPr>
              <a:t> dictionary to indicate that we reached next from current.</a:t>
            </a:r>
          </a:p>
          <a:p>
            <a:pPr algn="l">
              <a:buFont typeface="+mj-lt"/>
              <a:buAutoNum type="arabicPeriod"/>
            </a:pPr>
            <a:r>
              <a:rPr lang="en-US" b="0" i="0" u="none" strike="noStrike" dirty="0">
                <a:solidFill>
                  <a:srgbClr val="000000"/>
                </a:solidFill>
                <a:effectLst/>
              </a:rPr>
              <a:t>The loop continues until we either find the goal or exhaust all possible paths.</a:t>
            </a:r>
          </a:p>
          <a:p>
            <a:pPr algn="l"/>
            <a:r>
              <a:rPr lang="en-US" b="0" i="0" u="none" strike="noStrike" dirty="0">
                <a:solidFill>
                  <a:srgbClr val="000000"/>
                </a:solidFill>
                <a:effectLst/>
              </a:rPr>
              <a:t>By using a priority queue and always selecting the node with the lowest heuristic value, Greedy Best-First Search tries to expand the most promising nodes first. However, as we discussed earlier, this doesn't guarantee that it will find the optimal path.</a:t>
            </a:r>
          </a:p>
          <a:p>
            <a:pPr algn="l"/>
            <a:r>
              <a:rPr lang="en-US" b="0" i="0" u="none" strike="noStrike" dirty="0">
                <a:solidFill>
                  <a:srgbClr val="000000"/>
                </a:solidFill>
                <a:effectLst/>
              </a:rPr>
              <a:t>It's important to note that this code is not a complete solution to the homework assignment, but rather a demonstration of how Greedy Best-First Search can be implemented in Python.</a:t>
            </a:r>
          </a:p>
          <a:p>
            <a:pPr marL="0" lvl="0" indent="0" algn="l" rtl="0">
              <a:lnSpc>
                <a:spcPct val="100000"/>
              </a:lnSpc>
              <a:spcBef>
                <a:spcPts val="0"/>
              </a:spcBef>
              <a:spcAft>
                <a:spcPts val="0"/>
              </a:spcAft>
              <a:buSzPts val="1400"/>
              <a:buNone/>
            </a:pPr>
            <a:endParaRPr dirty="0"/>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extLst>
      <p:ext uri="{BB962C8B-B14F-4D97-AF65-F5344CB8AC3E}">
        <p14:creationId xmlns:p14="http://schemas.microsoft.com/office/powerpoint/2010/main" val="1282055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ffectLst/>
                <a:latin typeface="Helvetica Neue" panose="02000503000000020004" pitchFamily="2" charset="0"/>
              </a:rPr>
              <a:t>Alderaan</a:t>
            </a:r>
            <a:r>
              <a:rPr lang="en-US" dirty="0">
                <a:effectLst/>
                <a:latin typeface="Helvetica Neue" panose="02000503000000020004" pitchFamily="2" charset="0"/>
              </a:rPr>
              <a:t> Coruscant 75</a:t>
            </a:r>
          </a:p>
          <a:p>
            <a:r>
              <a:rPr lang="en-US" dirty="0" err="1">
                <a:effectLst/>
                <a:latin typeface="Helvetica Neue" panose="02000503000000020004" pitchFamily="2" charset="0"/>
              </a:rPr>
              <a:t>Alderaan</a:t>
            </a:r>
            <a:r>
              <a:rPr lang="en-US" dirty="0">
                <a:effectLst/>
                <a:latin typeface="Helvetica Neue" panose="02000503000000020004" pitchFamily="2" charset="0"/>
              </a:rPr>
              <a:t> </a:t>
            </a:r>
            <a:r>
              <a:rPr lang="en-US" dirty="0" err="1">
                <a:effectLst/>
                <a:latin typeface="Helvetica Neue" panose="02000503000000020004" pitchFamily="2" charset="0"/>
              </a:rPr>
              <a:t>Starkiller</a:t>
            </a:r>
            <a:r>
              <a:rPr lang="en-US" dirty="0">
                <a:effectLst/>
                <a:latin typeface="Helvetica Neue" panose="02000503000000020004" pitchFamily="2" charset="0"/>
              </a:rPr>
              <a:t> Base 140</a:t>
            </a:r>
          </a:p>
          <a:p>
            <a:r>
              <a:rPr lang="en-US" dirty="0" err="1">
                <a:effectLst/>
                <a:latin typeface="Helvetica Neue" panose="02000503000000020004" pitchFamily="2" charset="0"/>
              </a:rPr>
              <a:t>Alderaan</a:t>
            </a:r>
            <a:r>
              <a:rPr lang="en-US" dirty="0">
                <a:effectLst/>
                <a:latin typeface="Helvetica Neue" panose="02000503000000020004" pitchFamily="2" charset="0"/>
              </a:rPr>
              <a:t> Tatooine 118</a:t>
            </a:r>
          </a:p>
          <a:p>
            <a:r>
              <a:rPr lang="en-US" dirty="0">
                <a:effectLst/>
                <a:latin typeface="Helvetica Neue" panose="02000503000000020004" pitchFamily="2" charset="0"/>
              </a:rPr>
              <a:t>Coruscant </a:t>
            </a:r>
            <a:r>
              <a:rPr lang="en-US" dirty="0" err="1">
                <a:effectLst/>
                <a:latin typeface="Helvetica Neue" panose="02000503000000020004" pitchFamily="2" charset="0"/>
              </a:rPr>
              <a:t>Onderon</a:t>
            </a:r>
            <a:r>
              <a:rPr lang="en-US" dirty="0">
                <a:effectLst/>
                <a:latin typeface="Helvetica Neue" panose="02000503000000020004" pitchFamily="2" charset="0"/>
              </a:rPr>
              <a:t> 71</a:t>
            </a:r>
          </a:p>
          <a:p>
            <a:r>
              <a:rPr lang="en-US" dirty="0" err="1">
                <a:effectLst/>
                <a:latin typeface="Helvetica Neue" panose="02000503000000020004" pitchFamily="2" charset="0"/>
              </a:rPr>
              <a:t>Onderon</a:t>
            </a:r>
            <a:r>
              <a:rPr lang="en-US" dirty="0">
                <a:effectLst/>
                <a:latin typeface="Helvetica Neue" panose="02000503000000020004" pitchFamily="2" charset="0"/>
              </a:rPr>
              <a:t> </a:t>
            </a:r>
            <a:r>
              <a:rPr lang="en-US" dirty="0" err="1">
                <a:effectLst/>
                <a:latin typeface="Helvetica Neue" panose="02000503000000020004" pitchFamily="2" charset="0"/>
              </a:rPr>
              <a:t>Starkiller</a:t>
            </a:r>
            <a:r>
              <a:rPr lang="en-US" dirty="0">
                <a:effectLst/>
                <a:latin typeface="Helvetica Neue" panose="02000503000000020004" pitchFamily="2" charset="0"/>
              </a:rPr>
              <a:t> Base 151</a:t>
            </a:r>
          </a:p>
          <a:p>
            <a:r>
              <a:rPr lang="en-US" dirty="0">
                <a:effectLst/>
                <a:latin typeface="Helvetica Neue" panose="02000503000000020004" pitchFamily="2" charset="0"/>
              </a:rPr>
              <a:t>Tatooine </a:t>
            </a:r>
            <a:r>
              <a:rPr lang="en-US" dirty="0" err="1">
                <a:effectLst/>
                <a:latin typeface="Helvetica Neue" panose="02000503000000020004" pitchFamily="2" charset="0"/>
              </a:rPr>
              <a:t>Lotho</a:t>
            </a:r>
            <a:r>
              <a:rPr lang="en-US" dirty="0">
                <a:effectLst/>
                <a:latin typeface="Helvetica Neue" panose="02000503000000020004" pitchFamily="2" charset="0"/>
              </a:rPr>
              <a:t> Minor 111</a:t>
            </a:r>
          </a:p>
          <a:p>
            <a:r>
              <a:rPr lang="en-US" dirty="0" err="1">
                <a:effectLst/>
                <a:latin typeface="Helvetica Neue" panose="02000503000000020004" pitchFamily="2" charset="0"/>
              </a:rPr>
              <a:t>Lotho</a:t>
            </a:r>
            <a:r>
              <a:rPr lang="en-US" dirty="0">
                <a:effectLst/>
                <a:latin typeface="Helvetica Neue" panose="02000503000000020004" pitchFamily="2" charset="0"/>
              </a:rPr>
              <a:t> Minor </a:t>
            </a:r>
            <a:r>
              <a:rPr lang="en-US" dirty="0" err="1">
                <a:effectLst/>
                <a:latin typeface="Helvetica Neue" panose="02000503000000020004" pitchFamily="2" charset="0"/>
              </a:rPr>
              <a:t>Mandalore</a:t>
            </a:r>
            <a:r>
              <a:rPr lang="en-US" dirty="0">
                <a:effectLst/>
                <a:latin typeface="Helvetica Neue" panose="02000503000000020004" pitchFamily="2" charset="0"/>
              </a:rPr>
              <a:t> 70</a:t>
            </a:r>
          </a:p>
          <a:p>
            <a:r>
              <a:rPr lang="en-US" dirty="0" err="1">
                <a:effectLst/>
                <a:latin typeface="Helvetica Neue" panose="02000503000000020004" pitchFamily="2" charset="0"/>
              </a:rPr>
              <a:t>Mandalore</a:t>
            </a:r>
            <a:r>
              <a:rPr lang="en-US" dirty="0">
                <a:effectLst/>
                <a:latin typeface="Helvetica Neue" panose="02000503000000020004" pitchFamily="2" charset="0"/>
              </a:rPr>
              <a:t> Dagobah 75</a:t>
            </a:r>
          </a:p>
          <a:p>
            <a:r>
              <a:rPr lang="en-US" dirty="0">
                <a:effectLst/>
                <a:latin typeface="Helvetica Neue" panose="02000503000000020004" pitchFamily="2" charset="0"/>
              </a:rPr>
              <a:t>Dagobah </a:t>
            </a:r>
            <a:r>
              <a:rPr lang="en-US" dirty="0" err="1">
                <a:effectLst/>
                <a:latin typeface="Helvetica Neue" panose="02000503000000020004" pitchFamily="2" charset="0"/>
              </a:rPr>
              <a:t>Zygerria</a:t>
            </a:r>
            <a:r>
              <a:rPr lang="en-US" dirty="0">
                <a:effectLst/>
                <a:latin typeface="Helvetica Neue" panose="02000503000000020004" pitchFamily="2" charset="0"/>
              </a:rPr>
              <a:t> 120</a:t>
            </a:r>
          </a:p>
          <a:p>
            <a:r>
              <a:rPr lang="en-US" dirty="0" err="1">
                <a:effectLst/>
                <a:latin typeface="Helvetica Neue" panose="02000503000000020004" pitchFamily="2" charset="0"/>
              </a:rPr>
              <a:t>Zygerria</a:t>
            </a:r>
            <a:r>
              <a:rPr lang="en-US" dirty="0">
                <a:effectLst/>
                <a:latin typeface="Helvetica Neue" panose="02000503000000020004" pitchFamily="2" charset="0"/>
              </a:rPr>
              <a:t> </a:t>
            </a:r>
            <a:r>
              <a:rPr lang="en-US" dirty="0" err="1">
                <a:effectLst/>
                <a:latin typeface="Helvetica Neue" panose="02000503000000020004" pitchFamily="2" charset="0"/>
              </a:rPr>
              <a:t>Ryloth</a:t>
            </a:r>
            <a:r>
              <a:rPr lang="en-US" dirty="0">
                <a:effectLst/>
                <a:latin typeface="Helvetica Neue" panose="02000503000000020004" pitchFamily="2" charset="0"/>
              </a:rPr>
              <a:t> 146</a:t>
            </a:r>
          </a:p>
          <a:p>
            <a:r>
              <a:rPr lang="en-US" dirty="0" err="1">
                <a:effectLst/>
                <a:latin typeface="Helvetica Neue" panose="02000503000000020004" pitchFamily="2" charset="0"/>
              </a:rPr>
              <a:t>Zygerria</a:t>
            </a:r>
            <a:r>
              <a:rPr lang="en-US" dirty="0">
                <a:effectLst/>
                <a:latin typeface="Helvetica Neue" panose="02000503000000020004" pitchFamily="2" charset="0"/>
              </a:rPr>
              <a:t> Naboo 138</a:t>
            </a:r>
          </a:p>
          <a:p>
            <a:r>
              <a:rPr lang="en-US" dirty="0" err="1">
                <a:effectLst/>
                <a:latin typeface="Helvetica Neue" panose="02000503000000020004" pitchFamily="2" charset="0"/>
              </a:rPr>
              <a:t>Ryloth</a:t>
            </a:r>
            <a:r>
              <a:rPr lang="en-US" dirty="0">
                <a:effectLst/>
                <a:latin typeface="Helvetica Neue" panose="02000503000000020004" pitchFamily="2" charset="0"/>
              </a:rPr>
              <a:t> Naboo 97</a:t>
            </a:r>
          </a:p>
          <a:p>
            <a:r>
              <a:rPr lang="en-US" dirty="0" err="1">
                <a:effectLst/>
                <a:latin typeface="Helvetica Neue" panose="02000503000000020004" pitchFamily="2" charset="0"/>
              </a:rPr>
              <a:t>Ryloth</a:t>
            </a:r>
            <a:r>
              <a:rPr lang="en-US" dirty="0">
                <a:effectLst/>
                <a:latin typeface="Helvetica Neue" panose="02000503000000020004" pitchFamily="2" charset="0"/>
              </a:rPr>
              <a:t> </a:t>
            </a:r>
            <a:r>
              <a:rPr lang="en-US" dirty="0" err="1">
                <a:effectLst/>
                <a:latin typeface="Helvetica Neue" panose="02000503000000020004" pitchFamily="2" charset="0"/>
              </a:rPr>
              <a:t>Starkiller</a:t>
            </a:r>
            <a:r>
              <a:rPr lang="en-US" dirty="0">
                <a:effectLst/>
                <a:latin typeface="Helvetica Neue" panose="02000503000000020004" pitchFamily="2" charset="0"/>
              </a:rPr>
              <a:t> Base 80</a:t>
            </a:r>
          </a:p>
          <a:p>
            <a:r>
              <a:rPr lang="en-US" dirty="0" err="1">
                <a:effectLst/>
                <a:latin typeface="Helvetica Neue" panose="02000503000000020004" pitchFamily="2" charset="0"/>
              </a:rPr>
              <a:t>Starkiller</a:t>
            </a:r>
            <a:r>
              <a:rPr lang="en-US" dirty="0">
                <a:effectLst/>
                <a:latin typeface="Helvetica Neue" panose="02000503000000020004" pitchFamily="2" charset="0"/>
              </a:rPr>
              <a:t> Base Endor 99</a:t>
            </a:r>
          </a:p>
          <a:p>
            <a:r>
              <a:rPr lang="en-US" dirty="0">
                <a:effectLst/>
                <a:latin typeface="Helvetica Neue" panose="02000503000000020004" pitchFamily="2" charset="0"/>
              </a:rPr>
              <a:t>Kessel Naboo 101</a:t>
            </a:r>
          </a:p>
          <a:p>
            <a:r>
              <a:rPr lang="en-US" dirty="0">
                <a:effectLst/>
                <a:latin typeface="Helvetica Neue" panose="02000503000000020004" pitchFamily="2" charset="0"/>
              </a:rPr>
              <a:t>Kessel Endor 211</a:t>
            </a:r>
          </a:p>
          <a:p>
            <a:r>
              <a:rPr lang="en-US" dirty="0">
                <a:effectLst/>
                <a:latin typeface="Helvetica Neue" panose="02000503000000020004" pitchFamily="2" charset="0"/>
              </a:rPr>
              <a:t>Kessel </a:t>
            </a:r>
            <a:r>
              <a:rPr lang="en-US" dirty="0" err="1">
                <a:effectLst/>
                <a:latin typeface="Helvetica Neue" panose="02000503000000020004" pitchFamily="2" charset="0"/>
              </a:rPr>
              <a:t>Geonosis</a:t>
            </a:r>
            <a:r>
              <a:rPr lang="en-US" dirty="0">
                <a:effectLst/>
                <a:latin typeface="Helvetica Neue" panose="02000503000000020004" pitchFamily="2" charset="0"/>
              </a:rPr>
              <a:t> 90</a:t>
            </a:r>
          </a:p>
          <a:p>
            <a:r>
              <a:rPr lang="en-US" dirty="0">
                <a:effectLst/>
                <a:latin typeface="Helvetica Neue" panose="02000503000000020004" pitchFamily="2" charset="0"/>
              </a:rPr>
              <a:t>Kessel </a:t>
            </a:r>
            <a:r>
              <a:rPr lang="en-US" dirty="0" err="1">
                <a:effectLst/>
                <a:latin typeface="Helvetica Neue" panose="02000503000000020004" pitchFamily="2" charset="0"/>
              </a:rPr>
              <a:t>Bespin</a:t>
            </a:r>
            <a:r>
              <a:rPr lang="en-US" dirty="0">
                <a:effectLst/>
                <a:latin typeface="Helvetica Neue" panose="02000503000000020004" pitchFamily="2" charset="0"/>
              </a:rPr>
              <a:t> 85</a:t>
            </a:r>
          </a:p>
          <a:p>
            <a:r>
              <a:rPr lang="en-US" dirty="0" err="1">
                <a:effectLst/>
                <a:latin typeface="Helvetica Neue" panose="02000503000000020004" pitchFamily="2" charset="0"/>
              </a:rPr>
              <a:t>Bespin</a:t>
            </a:r>
            <a:r>
              <a:rPr lang="en-US" dirty="0">
                <a:effectLst/>
                <a:latin typeface="Helvetica Neue" panose="02000503000000020004" pitchFamily="2" charset="0"/>
              </a:rPr>
              <a:t> </a:t>
            </a:r>
            <a:r>
              <a:rPr lang="en-US" dirty="0" err="1">
                <a:effectLst/>
                <a:latin typeface="Helvetica Neue" panose="02000503000000020004" pitchFamily="2" charset="0"/>
              </a:rPr>
              <a:t>Hoth</a:t>
            </a:r>
            <a:r>
              <a:rPr lang="en-US" dirty="0">
                <a:effectLst/>
                <a:latin typeface="Helvetica Neue" panose="02000503000000020004" pitchFamily="2" charset="0"/>
              </a:rPr>
              <a:t> 98</a:t>
            </a:r>
          </a:p>
          <a:p>
            <a:r>
              <a:rPr lang="en-US" dirty="0">
                <a:effectLst/>
                <a:latin typeface="Helvetica Neue" panose="02000503000000020004" pitchFamily="2" charset="0"/>
              </a:rPr>
              <a:t>Hot </a:t>
            </a:r>
            <a:r>
              <a:rPr lang="en-US" dirty="0" err="1">
                <a:effectLst/>
                <a:latin typeface="Helvetica Neue" panose="02000503000000020004" pitchFamily="2" charset="0"/>
              </a:rPr>
              <a:t>Fondor</a:t>
            </a:r>
            <a:r>
              <a:rPr lang="en-US" dirty="0">
                <a:effectLst/>
                <a:latin typeface="Helvetica Neue" panose="02000503000000020004" pitchFamily="2" charset="0"/>
              </a:rPr>
              <a:t> 86</a:t>
            </a:r>
          </a:p>
          <a:p>
            <a:r>
              <a:rPr lang="en-US" dirty="0">
                <a:effectLst/>
                <a:latin typeface="Helvetica Neue" panose="02000503000000020004" pitchFamily="2" charset="0"/>
              </a:rPr>
              <a:t>Vandor-1 </a:t>
            </a:r>
            <a:r>
              <a:rPr lang="en-US" dirty="0" err="1">
                <a:effectLst/>
                <a:latin typeface="Helvetica Neue" panose="02000503000000020004" pitchFamily="2" charset="0"/>
              </a:rPr>
              <a:t>Bespin</a:t>
            </a:r>
            <a:r>
              <a:rPr lang="en-US" dirty="0">
                <a:effectLst/>
                <a:latin typeface="Helvetica Neue" panose="02000503000000020004" pitchFamily="2" charset="0"/>
              </a:rPr>
              <a:t> 142</a:t>
            </a:r>
          </a:p>
          <a:p>
            <a:r>
              <a:rPr lang="en-US" dirty="0" err="1">
                <a:effectLst/>
                <a:latin typeface="Helvetica Neue" panose="02000503000000020004" pitchFamily="2" charset="0"/>
              </a:rPr>
              <a:t>Iridonia</a:t>
            </a:r>
            <a:r>
              <a:rPr lang="en-US" dirty="0">
                <a:effectLst/>
                <a:latin typeface="Helvetica Neue" panose="02000503000000020004" pitchFamily="2" charset="0"/>
              </a:rPr>
              <a:t> Vandor-1 92</a:t>
            </a:r>
          </a:p>
          <a:p>
            <a:r>
              <a:rPr lang="en-US" dirty="0">
                <a:effectLst/>
                <a:latin typeface="Helvetica Neue" panose="02000503000000020004" pitchFamily="2" charset="0"/>
              </a:rPr>
              <a:t>Polis Massa </a:t>
            </a:r>
            <a:r>
              <a:rPr lang="en-US" dirty="0" err="1">
                <a:effectLst/>
                <a:latin typeface="Helvetica Neue" panose="02000503000000020004" pitchFamily="2" charset="0"/>
              </a:rPr>
              <a:t>Iridonia</a:t>
            </a:r>
            <a:r>
              <a:rPr lang="en-US">
                <a:effectLst/>
                <a:latin typeface="Helvetica Neue" panose="02000503000000020004" pitchFamily="2" charset="0"/>
              </a:rPr>
              <a:t> 87</a:t>
            </a:r>
          </a:p>
        </p:txBody>
      </p:sp>
      <p:sp>
        <p:nvSpPr>
          <p:cNvPr id="4" name="Slide Number Placeholder 3"/>
          <p:cNvSpPr>
            <a:spLocks noGrp="1"/>
          </p:cNvSpPr>
          <p:nvPr>
            <p:ph type="sldNum" sz="quarter" idx="5"/>
          </p:nvPr>
        </p:nvSpPr>
        <p:spPr/>
        <p:txBody>
          <a:bodyPr/>
          <a:lstStyle/>
          <a:p>
            <a:fld id="{16725AFE-A141-6245-ADDB-0375406D4018}" type="slidenum">
              <a:rPr lang="en-US" smtClean="0"/>
              <a:t>4</a:t>
            </a:fld>
            <a:endParaRPr lang="en-US"/>
          </a:p>
        </p:txBody>
      </p:sp>
    </p:spTree>
    <p:extLst>
      <p:ext uri="{BB962C8B-B14F-4D97-AF65-F5344CB8AC3E}">
        <p14:creationId xmlns:p14="http://schemas.microsoft.com/office/powerpoint/2010/main" val="25351341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US" dirty="0">
                <a:latin typeface="Times New Roman"/>
                <a:ea typeface="Times New Roman"/>
                <a:cs typeface="Times New Roman"/>
                <a:sym typeface="Times New Roman"/>
              </a:rPr>
              <a:t>.</a:t>
            </a:r>
            <a:r>
              <a:rPr lang="en-US" b="0" i="0" u="none" strike="noStrike" dirty="0">
                <a:solidFill>
                  <a:srgbClr val="000000"/>
                </a:solidFill>
                <a:effectLst/>
              </a:rPr>
              <a:t> Greedy Best-First Search uses a heuristic function (in this case, the Manhattan distance) to estimate the distance from each node to the goal. It always expands the node that appears to be closest to the goal, based on the heuristic.</a:t>
            </a:r>
          </a:p>
          <a:p>
            <a:pPr algn="l"/>
            <a:r>
              <a:rPr lang="en-US" b="0" i="0" u="none" strike="noStrike" dirty="0">
                <a:solidFill>
                  <a:srgbClr val="000000"/>
                </a:solidFill>
                <a:effectLst/>
              </a:rPr>
              <a:t>In the animation, we can see Greedy Best-First Search quickly moving towards the goal node, seemingly ignoring the other directions. It expands nodes that are estimated to be closer to the goal (darker purple squares), leaving many unexplored nodes (light gray squares) behind.</a:t>
            </a:r>
          </a:p>
          <a:p>
            <a:pPr algn="l"/>
            <a:r>
              <a:rPr lang="en-US" b="0" i="0" u="none" strike="noStrike" dirty="0">
                <a:solidFill>
                  <a:srgbClr val="000000"/>
                </a:solidFill>
                <a:effectLst/>
              </a:rPr>
              <a:t>While Greedy Best-First Search reaches the goal faster than BFS in this instance, it's important to note that it does not guarantee finding the shortest path. In fact, we can see that the path found by Greedy Best-First Search (darker purple squares) is longer than the shortest path found by BFS.</a:t>
            </a:r>
          </a:p>
          <a:p>
            <a:pPr algn="l"/>
            <a:r>
              <a:rPr lang="en-US" b="0" i="0" u="none" strike="noStrike" dirty="0">
                <a:solidFill>
                  <a:srgbClr val="000000"/>
                </a:solidFill>
                <a:effectLst/>
              </a:rPr>
              <a:t>This comparison highlights the key differences between uninformed search (like BFS) and informed search (like Greedy Best-First Search). BFS systematically explores the search space and guarantees finding the shortest path, but it can be inefficient in large search spaces. Greedy Best-First Search, on the other hand, uses a heuristic to guide its search, which can lead to faster solutions but doesn't guarantee optimality.</a:t>
            </a:r>
          </a:p>
          <a:p>
            <a:pPr algn="l"/>
            <a:r>
              <a:rPr lang="en-US" b="0" i="0" u="none" strike="noStrike" dirty="0">
                <a:solidFill>
                  <a:srgbClr val="000000"/>
                </a:solidFill>
                <a:effectLst/>
              </a:rPr>
              <a:t>In the next slide, we'll explore the properties of Greedy Best-First Search in more detail, including its optimality and completeness.</a:t>
            </a:r>
          </a:p>
          <a:p>
            <a:pPr marL="0" lvl="0" indent="0" algn="l" rtl="0">
              <a:lnSpc>
                <a:spcPct val="100000"/>
              </a:lnSpc>
              <a:spcBef>
                <a:spcPts val="0"/>
              </a:spcBef>
              <a:spcAft>
                <a:spcPts val="0"/>
              </a:spcAft>
              <a:buSzPts val="1400"/>
              <a:buNone/>
            </a:pPr>
            <a:endParaRPr dirty="0"/>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extLst>
      <p:ext uri="{BB962C8B-B14F-4D97-AF65-F5344CB8AC3E}">
        <p14:creationId xmlns:p14="http://schemas.microsoft.com/office/powerpoint/2010/main" val="3149158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Let's walk through the Greedy Best-First Search example step-by-step using the Star Wars planet navigation problem (which is my re-themed version of the Romanian map navigation task from the textbook – all the distances are the same, and I’ve tried to keep the planet names to the same as the first letter of the Romanian cities).</a:t>
            </a:r>
          </a:p>
          <a:p>
            <a:pPr algn="l"/>
            <a:r>
              <a:rPr lang="en-US" b="0" i="0" u="none" strike="noStrike" dirty="0">
                <a:solidFill>
                  <a:srgbClr val="000000"/>
                </a:solidFill>
                <a:effectLst/>
              </a:rPr>
              <a:t>We start at the initial state, </a:t>
            </a:r>
            <a:r>
              <a:rPr lang="en-US" b="0" i="0" u="none" strike="noStrike" dirty="0" err="1">
                <a:solidFill>
                  <a:srgbClr val="000000"/>
                </a:solidFill>
                <a:effectLst/>
              </a:rPr>
              <a:t>Alderaan</a:t>
            </a:r>
            <a:r>
              <a:rPr lang="en-US" b="0" i="0" u="none" strike="noStrike" dirty="0">
                <a:solidFill>
                  <a:srgbClr val="000000"/>
                </a:solidFill>
                <a:effectLst/>
              </a:rPr>
              <a:t>, with the goal of reaching Kessel. The frontier queue initially contains only </a:t>
            </a:r>
            <a:r>
              <a:rPr lang="en-US" b="0" i="0" u="none" strike="noStrike" dirty="0" err="1">
                <a:solidFill>
                  <a:srgbClr val="000000"/>
                </a:solidFill>
                <a:effectLst/>
              </a:rPr>
              <a:t>Alderaan</a:t>
            </a:r>
            <a:r>
              <a:rPr lang="en-US" b="0" i="0" u="none" strike="noStrike" dirty="0">
                <a:solidFill>
                  <a:srgbClr val="000000"/>
                </a:solidFill>
                <a:effectLst/>
              </a:rPr>
              <a:t> with a straight-line distance (SLD) to our goal state of Kessel of 366. The SLD serves as our heuristic function, estimating the distance from each planet to the goal.  The table in the bottom righthand corner contains all of the h(n) values.  Given a planet n, what’s the SLD to Kessel?</a:t>
            </a:r>
          </a:p>
        </p:txBody>
      </p:sp>
      <p:sp>
        <p:nvSpPr>
          <p:cNvPr id="4" name="Slide Number Placeholder 3"/>
          <p:cNvSpPr>
            <a:spLocks noGrp="1"/>
          </p:cNvSpPr>
          <p:nvPr>
            <p:ph type="sldNum" sz="quarter" idx="5"/>
          </p:nvPr>
        </p:nvSpPr>
        <p:spPr/>
        <p:txBody>
          <a:bodyPr/>
          <a:lstStyle/>
          <a:p>
            <a:fld id="{16725AFE-A141-6245-ADDB-0375406D4018}" type="slidenum">
              <a:rPr lang="en-US" smtClean="0"/>
              <a:t>34</a:t>
            </a:fld>
            <a:endParaRPr lang="en-US"/>
          </a:p>
        </p:txBody>
      </p:sp>
    </p:spTree>
    <p:extLst>
      <p:ext uri="{BB962C8B-B14F-4D97-AF65-F5344CB8AC3E}">
        <p14:creationId xmlns:p14="http://schemas.microsoft.com/office/powerpoint/2010/main" val="464021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From </a:t>
            </a:r>
            <a:r>
              <a:rPr lang="en-US" b="0" i="0" u="none" strike="noStrike" dirty="0" err="1">
                <a:solidFill>
                  <a:srgbClr val="000000"/>
                </a:solidFill>
                <a:effectLst/>
              </a:rPr>
              <a:t>Alderaan</a:t>
            </a:r>
            <a:r>
              <a:rPr lang="en-US" b="0" i="0" u="none" strike="noStrike" dirty="0">
                <a:solidFill>
                  <a:srgbClr val="000000"/>
                </a:solidFill>
                <a:effectLst/>
              </a:rPr>
              <a:t>, we expand to its neighboring planets: </a:t>
            </a:r>
            <a:r>
              <a:rPr lang="en-US" b="0" i="0" u="none" strike="noStrike" dirty="0" err="1">
                <a:solidFill>
                  <a:srgbClr val="000000"/>
                </a:solidFill>
                <a:effectLst/>
              </a:rPr>
              <a:t>Starkiller</a:t>
            </a:r>
            <a:r>
              <a:rPr lang="en-US" b="0" i="0" u="none" strike="noStrike" dirty="0">
                <a:solidFill>
                  <a:srgbClr val="000000"/>
                </a:solidFill>
                <a:effectLst/>
              </a:rPr>
              <a:t> Base, Tatooine, and Coruscant. These planets are added to the frontier queue and sorted based on their SLD to Kessel. </a:t>
            </a:r>
            <a:r>
              <a:rPr lang="en-US" b="0" i="0" u="none" strike="noStrike" dirty="0" err="1">
                <a:solidFill>
                  <a:srgbClr val="000000"/>
                </a:solidFill>
                <a:effectLst/>
              </a:rPr>
              <a:t>Starkiller</a:t>
            </a:r>
            <a:r>
              <a:rPr lang="en-US" b="0" i="0" u="none" strike="noStrike" dirty="0">
                <a:solidFill>
                  <a:srgbClr val="000000"/>
                </a:solidFill>
                <a:effectLst/>
              </a:rPr>
              <a:t> Base has the lowest SLD of 253, so it will be expanded next.</a:t>
            </a:r>
          </a:p>
        </p:txBody>
      </p:sp>
      <p:sp>
        <p:nvSpPr>
          <p:cNvPr id="4" name="Slide Number Placeholder 3"/>
          <p:cNvSpPr>
            <a:spLocks noGrp="1"/>
          </p:cNvSpPr>
          <p:nvPr>
            <p:ph type="sldNum" sz="quarter" idx="5"/>
          </p:nvPr>
        </p:nvSpPr>
        <p:spPr/>
        <p:txBody>
          <a:bodyPr/>
          <a:lstStyle/>
          <a:p>
            <a:fld id="{16725AFE-A141-6245-ADDB-0375406D4018}" type="slidenum">
              <a:rPr lang="en-US" smtClean="0"/>
              <a:t>35</a:t>
            </a:fld>
            <a:endParaRPr lang="en-US"/>
          </a:p>
        </p:txBody>
      </p:sp>
    </p:spTree>
    <p:extLst>
      <p:ext uri="{BB962C8B-B14F-4D97-AF65-F5344CB8AC3E}">
        <p14:creationId xmlns:p14="http://schemas.microsoft.com/office/powerpoint/2010/main" val="13198815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We expand </a:t>
            </a:r>
            <a:r>
              <a:rPr lang="en-US" b="0" i="0" u="none" strike="noStrike" dirty="0" err="1">
                <a:solidFill>
                  <a:srgbClr val="000000"/>
                </a:solidFill>
                <a:effectLst/>
              </a:rPr>
              <a:t>Starkiller</a:t>
            </a:r>
            <a:r>
              <a:rPr lang="en-US" b="0" i="0" u="none" strike="noStrike" dirty="0">
                <a:solidFill>
                  <a:srgbClr val="000000"/>
                </a:solidFill>
                <a:effectLst/>
              </a:rPr>
              <a:t> Base and add its neighbors to the frontier queue: </a:t>
            </a:r>
            <a:r>
              <a:rPr lang="en-US" b="0" i="0" u="none" strike="noStrike" dirty="0" err="1">
                <a:solidFill>
                  <a:srgbClr val="000000"/>
                </a:solidFill>
                <a:effectLst/>
              </a:rPr>
              <a:t>Alderaan</a:t>
            </a:r>
            <a:r>
              <a:rPr lang="en-US" b="0" i="0" u="none" strike="noStrike" dirty="0">
                <a:solidFill>
                  <a:srgbClr val="000000"/>
                </a:solidFill>
                <a:effectLst/>
              </a:rPr>
              <a:t>, </a:t>
            </a:r>
            <a:r>
              <a:rPr lang="en-US" b="0" i="0" u="none" strike="noStrike" dirty="0" err="1">
                <a:solidFill>
                  <a:srgbClr val="000000"/>
                </a:solidFill>
                <a:effectLst/>
              </a:rPr>
              <a:t>Onderon</a:t>
            </a:r>
            <a:r>
              <a:rPr lang="en-US" b="0" i="0" u="none" strike="noStrike" dirty="0">
                <a:solidFill>
                  <a:srgbClr val="000000"/>
                </a:solidFill>
                <a:effectLst/>
              </a:rPr>
              <a:t>, Endor, and </a:t>
            </a:r>
            <a:r>
              <a:rPr lang="en-US" b="0" i="0" u="none" strike="noStrike" dirty="0" err="1">
                <a:solidFill>
                  <a:srgbClr val="000000"/>
                </a:solidFill>
                <a:effectLst/>
              </a:rPr>
              <a:t>Ryloth</a:t>
            </a:r>
            <a:r>
              <a:rPr lang="en-US" b="0" i="0" u="none" strike="noStrike" dirty="0">
                <a:solidFill>
                  <a:srgbClr val="000000"/>
                </a:solidFill>
                <a:effectLst/>
              </a:rPr>
              <a:t>. </a:t>
            </a:r>
            <a:br>
              <a:rPr lang="en-US" b="0" i="0" u="none" strike="noStrike" dirty="0">
                <a:solidFill>
                  <a:srgbClr val="000000"/>
                </a:solidFill>
                <a:effectLst/>
              </a:rPr>
            </a:br>
            <a:endParaRPr lang="en-US" b="0" i="0" u="none" strike="noStrike" dirty="0">
              <a:solidFill>
                <a:srgbClr val="000000"/>
              </a:solidFill>
              <a:effectLst/>
            </a:endParaRPr>
          </a:p>
          <a:p>
            <a:pPr algn="l"/>
            <a:r>
              <a:rPr lang="en-US" b="0" i="0" u="none" strike="noStrike" dirty="0">
                <a:solidFill>
                  <a:srgbClr val="000000"/>
                </a:solidFill>
                <a:effectLst/>
              </a:rPr>
              <a:t>Are we doing graph search or tree search? here?  You can pause the video and think about it for a second. In graph search, we keep track of visited nodes to avoid revisiting them, while in tree search, we may explore the same node multiple times.  So in this case, when we include </a:t>
            </a:r>
            <a:r>
              <a:rPr lang="en-US" b="0" i="0" u="none" strike="noStrike" dirty="0" err="1">
                <a:solidFill>
                  <a:srgbClr val="000000"/>
                </a:solidFill>
                <a:effectLst/>
              </a:rPr>
              <a:t>Alderaan</a:t>
            </a:r>
            <a:r>
              <a:rPr lang="en-US" b="0" i="0" u="none" strike="noStrike" dirty="0">
                <a:solidFill>
                  <a:srgbClr val="000000"/>
                </a:solidFill>
                <a:effectLst/>
              </a:rPr>
              <a:t> in our </a:t>
            </a:r>
            <a:r>
              <a:rPr lang="en-US" b="0" i="0" u="none" strike="noStrike" dirty="0" err="1">
                <a:solidFill>
                  <a:srgbClr val="000000"/>
                </a:solidFill>
                <a:effectLst/>
              </a:rPr>
              <a:t>frontieer</a:t>
            </a:r>
            <a:r>
              <a:rPr lang="en-US" b="0" i="0" u="none" strike="noStrike" dirty="0">
                <a:solidFill>
                  <a:srgbClr val="000000"/>
                </a:solidFill>
                <a:effectLst/>
              </a:rPr>
              <a:t> queue, it means we are not tracking previously visited nodes, so we are doing tree search instead of graph search. </a:t>
            </a:r>
          </a:p>
        </p:txBody>
      </p:sp>
      <p:sp>
        <p:nvSpPr>
          <p:cNvPr id="4" name="Slide Number Placeholder 3"/>
          <p:cNvSpPr>
            <a:spLocks noGrp="1"/>
          </p:cNvSpPr>
          <p:nvPr>
            <p:ph type="sldNum" sz="quarter" idx="5"/>
          </p:nvPr>
        </p:nvSpPr>
        <p:spPr/>
        <p:txBody>
          <a:bodyPr/>
          <a:lstStyle/>
          <a:p>
            <a:fld id="{16725AFE-A141-6245-ADDB-0375406D4018}" type="slidenum">
              <a:rPr lang="en-US" smtClean="0"/>
              <a:t>36</a:t>
            </a:fld>
            <a:endParaRPr lang="en-US"/>
          </a:p>
        </p:txBody>
      </p:sp>
    </p:spTree>
    <p:extLst>
      <p:ext uri="{BB962C8B-B14F-4D97-AF65-F5344CB8AC3E}">
        <p14:creationId xmlns:p14="http://schemas.microsoft.com/office/powerpoint/2010/main" val="17974465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37</a:t>
            </a:fld>
            <a:endParaRPr lang="en-US"/>
          </a:p>
        </p:txBody>
      </p:sp>
    </p:spTree>
    <p:extLst>
      <p:ext uri="{BB962C8B-B14F-4D97-AF65-F5344CB8AC3E}">
        <p14:creationId xmlns:p14="http://schemas.microsoft.com/office/powerpoint/2010/main" val="4237902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sort the frontier queue by the heuristic estimate of the remaining distance to the goal.  The planet that is nearest in our queue is Endor, home of the Ewoks.</a:t>
            </a:r>
          </a:p>
        </p:txBody>
      </p:sp>
      <p:sp>
        <p:nvSpPr>
          <p:cNvPr id="4" name="Slide Number Placeholder 3"/>
          <p:cNvSpPr>
            <a:spLocks noGrp="1"/>
          </p:cNvSpPr>
          <p:nvPr>
            <p:ph type="sldNum" sz="quarter" idx="5"/>
          </p:nvPr>
        </p:nvSpPr>
        <p:spPr/>
        <p:txBody>
          <a:bodyPr/>
          <a:lstStyle/>
          <a:p>
            <a:fld id="{16725AFE-A141-6245-ADDB-0375406D4018}" type="slidenum">
              <a:rPr lang="en-US" smtClean="0"/>
              <a:t>38</a:t>
            </a:fld>
            <a:endParaRPr lang="en-US"/>
          </a:p>
        </p:txBody>
      </p:sp>
    </p:spTree>
    <p:extLst>
      <p:ext uri="{BB962C8B-B14F-4D97-AF65-F5344CB8AC3E}">
        <p14:creationId xmlns:p14="http://schemas.microsoft.com/office/powerpoint/2010/main" val="30934653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rPr>
              <a:t>The frontier queue is updated with the new neighbors: </a:t>
            </a:r>
            <a:r>
              <a:rPr lang="en-US" b="1" dirty="0" err="1">
                <a:solidFill>
                  <a:schemeClr val="accent2"/>
                </a:solidFill>
              </a:rPr>
              <a:t>Starkiller</a:t>
            </a:r>
            <a:r>
              <a:rPr lang="en-US" b="1" dirty="0">
                <a:solidFill>
                  <a:schemeClr val="accent2"/>
                </a:solidFill>
              </a:rPr>
              <a:t> Base	253  </a:t>
            </a:r>
          </a:p>
          <a:p>
            <a:pPr algn="l"/>
            <a:r>
              <a:rPr lang="en-US" b="0" i="0" u="none" strike="noStrike" dirty="0">
                <a:solidFill>
                  <a:srgbClr val="000000"/>
                </a:solidFill>
                <a:effectLst/>
              </a:rPr>
              <a:t>and  and Kessel is added with an SLD of 0 since it's the goal state. </a:t>
            </a:r>
          </a:p>
        </p:txBody>
      </p:sp>
      <p:sp>
        <p:nvSpPr>
          <p:cNvPr id="4" name="Slide Number Placeholder 3"/>
          <p:cNvSpPr>
            <a:spLocks noGrp="1"/>
          </p:cNvSpPr>
          <p:nvPr>
            <p:ph type="sldNum" sz="quarter" idx="5"/>
          </p:nvPr>
        </p:nvSpPr>
        <p:spPr/>
        <p:txBody>
          <a:bodyPr/>
          <a:lstStyle/>
          <a:p>
            <a:fld id="{16725AFE-A141-6245-ADDB-0375406D4018}" type="slidenum">
              <a:rPr lang="en-US" smtClean="0"/>
              <a:t>39</a:t>
            </a:fld>
            <a:endParaRPr lang="en-US"/>
          </a:p>
        </p:txBody>
      </p:sp>
    </p:spTree>
    <p:extLst>
      <p:ext uri="{BB962C8B-B14F-4D97-AF65-F5344CB8AC3E}">
        <p14:creationId xmlns:p14="http://schemas.microsoft.com/office/powerpoint/2010/main" val="25563242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We then sort the queue, and Kessel is at the top of the frontier queue. </a:t>
            </a:r>
            <a:br>
              <a:rPr lang="en-US" b="0" i="0" u="none" strike="noStrike" dirty="0">
                <a:solidFill>
                  <a:srgbClr val="000000"/>
                </a:solidFill>
                <a:effectLst/>
              </a:rPr>
            </a:br>
            <a:r>
              <a:rPr lang="en-US" b="0" i="0" u="none" strike="noStrike" dirty="0">
                <a:solidFill>
                  <a:srgbClr val="000000"/>
                </a:solidFill>
                <a:effectLst/>
              </a:rPr>
              <a:t>Since Kessel  has the lowest SLD, it is selected for expansion, and since it is the goal state the search terminates. The path found by Greedy Best-First Search is </a:t>
            </a:r>
            <a:r>
              <a:rPr lang="en-US" b="0" i="0" u="none" strike="noStrike" dirty="0" err="1">
                <a:solidFill>
                  <a:srgbClr val="000000"/>
                </a:solidFill>
                <a:effectLst/>
              </a:rPr>
              <a:t>Alderaan</a:t>
            </a:r>
            <a:r>
              <a:rPr lang="en-US" b="0" i="0" u="none" strike="noStrike" dirty="0">
                <a:solidFill>
                  <a:srgbClr val="000000"/>
                </a:solidFill>
                <a:effectLst/>
              </a:rPr>
              <a:t> → </a:t>
            </a:r>
            <a:r>
              <a:rPr lang="en-US" b="0" i="0" u="none" strike="noStrike" dirty="0" err="1">
                <a:solidFill>
                  <a:srgbClr val="000000"/>
                </a:solidFill>
                <a:effectLst/>
              </a:rPr>
              <a:t>Starkiller</a:t>
            </a:r>
            <a:r>
              <a:rPr lang="en-US" b="0" i="0" u="none" strike="noStrike" dirty="0">
                <a:solidFill>
                  <a:srgbClr val="000000"/>
                </a:solidFill>
                <a:effectLst/>
              </a:rPr>
              <a:t> Base → </a:t>
            </a:r>
            <a:r>
              <a:rPr lang="en-US" b="0" i="0" u="none" strike="noStrike" dirty="0" err="1">
                <a:solidFill>
                  <a:srgbClr val="000000"/>
                </a:solidFill>
                <a:effectLst/>
              </a:rPr>
              <a:t>Ryloth</a:t>
            </a:r>
            <a:r>
              <a:rPr lang="en-US" b="0" i="0" u="none" strike="noStrike" dirty="0">
                <a:solidFill>
                  <a:srgbClr val="000000"/>
                </a:solidFill>
                <a:effectLst/>
              </a:rPr>
              <a:t> → Kessel.</a:t>
            </a: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40</a:t>
            </a:fld>
            <a:endParaRPr lang="en-US"/>
          </a:p>
        </p:txBody>
      </p:sp>
    </p:spTree>
    <p:extLst>
      <p:ext uri="{BB962C8B-B14F-4D97-AF65-F5344CB8AC3E}">
        <p14:creationId xmlns:p14="http://schemas.microsoft.com/office/powerpoint/2010/main" val="5016411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 The path found by Greedy Best-First Search is </a:t>
            </a:r>
            <a:r>
              <a:rPr lang="en-US" b="0" i="0" u="none" strike="noStrike" dirty="0" err="1">
                <a:solidFill>
                  <a:srgbClr val="000000"/>
                </a:solidFill>
                <a:effectLst/>
              </a:rPr>
              <a:t>Alderaan</a:t>
            </a:r>
            <a:r>
              <a:rPr lang="en-US" b="0" i="0" u="none" strike="noStrike" dirty="0">
                <a:solidFill>
                  <a:srgbClr val="000000"/>
                </a:solidFill>
                <a:effectLst/>
              </a:rPr>
              <a:t> → </a:t>
            </a:r>
            <a:r>
              <a:rPr lang="en-US" b="0" i="0" u="none" strike="noStrike" dirty="0" err="1">
                <a:solidFill>
                  <a:srgbClr val="000000"/>
                </a:solidFill>
                <a:effectLst/>
              </a:rPr>
              <a:t>Starkiller</a:t>
            </a:r>
            <a:r>
              <a:rPr lang="en-US" b="0" i="0" u="none" strike="noStrike" dirty="0">
                <a:solidFill>
                  <a:srgbClr val="000000"/>
                </a:solidFill>
                <a:effectLst/>
              </a:rPr>
              <a:t> Base → Endor → Kessel.</a:t>
            </a:r>
          </a:p>
          <a:p>
            <a:pPr algn="l"/>
            <a:r>
              <a:rPr lang="en-US" b="0" i="0" u="none" strike="noStrike" dirty="0">
                <a:solidFill>
                  <a:srgbClr val="000000"/>
                </a:solidFill>
                <a:effectLst/>
              </a:rPr>
              <a:t>It's important to note that while Greedy Best-First Search reached the goal state quickly, but did it find </a:t>
            </a:r>
            <a:r>
              <a:rPr lang="en-US" b="1" i="0" u="none" strike="noStrike" dirty="0">
                <a:solidFill>
                  <a:srgbClr val="000000"/>
                </a:solidFill>
                <a:effectLst/>
              </a:rPr>
              <a:t>the optimal path</a:t>
            </a:r>
            <a:r>
              <a:rPr lang="en-US" b="0" i="0" u="none" strike="noStrike" dirty="0">
                <a:solidFill>
                  <a:srgbClr val="000000"/>
                </a:solidFill>
                <a:effectLst/>
              </a:rPr>
              <a:t>?</a:t>
            </a: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41</a:t>
            </a:fld>
            <a:endParaRPr lang="en-US"/>
          </a:p>
        </p:txBody>
      </p:sp>
    </p:spTree>
    <p:extLst>
      <p:ext uri="{BB962C8B-B14F-4D97-AF65-F5344CB8AC3E}">
        <p14:creationId xmlns:p14="http://schemas.microsoft.com/office/powerpoint/2010/main" val="619315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US" dirty="0">
                <a:latin typeface="Times New Roman"/>
                <a:ea typeface="Times New Roman"/>
                <a:cs typeface="Times New Roman"/>
                <a:sym typeface="Times New Roman"/>
              </a:rPr>
              <a:t>.</a:t>
            </a:r>
            <a:r>
              <a:rPr lang="en-US" b="0" i="0" u="none" strike="noStrike" dirty="0">
                <a:solidFill>
                  <a:srgbClr val="000000"/>
                </a:solidFill>
                <a:effectLst/>
              </a:rPr>
              <a:t> Now that we've seen an example of how Greedy Best-First Search works, let's discuss its properties in more detail.</a:t>
            </a:r>
          </a:p>
          <a:p>
            <a:pPr algn="l"/>
            <a:r>
              <a:rPr lang="en-US" b="0" i="0" u="none" strike="noStrike" dirty="0">
                <a:solidFill>
                  <a:srgbClr val="000000"/>
                </a:solidFill>
                <a:effectLst/>
              </a:rPr>
              <a:t>Optimal?</a:t>
            </a:r>
          </a:p>
          <a:p>
            <a:pPr algn="l">
              <a:buFont typeface="Arial" panose="020B0604020202020204" pitchFamily="34" charset="0"/>
              <a:buChar char="•"/>
            </a:pPr>
            <a:r>
              <a:rPr lang="en-US" b="0" i="0" u="none" strike="noStrike" dirty="0">
                <a:solidFill>
                  <a:srgbClr val="000000"/>
                </a:solidFill>
                <a:effectLst/>
              </a:rPr>
              <a:t>No!</a:t>
            </a:r>
          </a:p>
          <a:p>
            <a:pPr marL="742950" lvl="1" indent="-285750" algn="l">
              <a:buFont typeface="Arial" panose="020B0604020202020204" pitchFamily="34" charset="0"/>
              <a:buChar char="•"/>
            </a:pPr>
            <a:r>
              <a:rPr lang="en-US" b="0" i="0" u="none" strike="noStrike" dirty="0">
                <a:solidFill>
                  <a:srgbClr val="000000"/>
                </a:solidFill>
                <a:effectLst/>
              </a:rPr>
              <a:t>Found path: </a:t>
            </a:r>
            <a:r>
              <a:rPr lang="en-US" b="0" i="0" u="none" strike="noStrike" dirty="0" err="1">
                <a:solidFill>
                  <a:srgbClr val="000000"/>
                </a:solidFill>
                <a:effectLst/>
              </a:rPr>
              <a:t>Alderaan</a:t>
            </a:r>
            <a:r>
              <a:rPr lang="en-US" b="0" i="0" u="none" strike="noStrike" dirty="0">
                <a:solidFill>
                  <a:srgbClr val="000000"/>
                </a:solidFill>
                <a:effectLst/>
              </a:rPr>
              <a:t> → </a:t>
            </a:r>
            <a:r>
              <a:rPr lang="en-US" b="0" i="0" u="none" strike="noStrike" dirty="0" err="1">
                <a:solidFill>
                  <a:srgbClr val="000000"/>
                </a:solidFill>
                <a:effectLst/>
              </a:rPr>
              <a:t>Starkiller</a:t>
            </a:r>
            <a:r>
              <a:rPr lang="en-US" b="0" i="0" u="none" strike="noStrike" dirty="0">
                <a:solidFill>
                  <a:srgbClr val="000000"/>
                </a:solidFill>
                <a:effectLst/>
              </a:rPr>
              <a:t> Base → Endor → Kessel (450)</a:t>
            </a:r>
          </a:p>
          <a:p>
            <a:pPr marL="742950" lvl="1" indent="-285750" algn="l">
              <a:buFont typeface="Arial" panose="020B0604020202020204" pitchFamily="34" charset="0"/>
              <a:buChar char="•"/>
            </a:pPr>
            <a:r>
              <a:rPr lang="en-US" b="0" i="0" u="none" strike="noStrike" dirty="0">
                <a:solidFill>
                  <a:srgbClr val="000000"/>
                </a:solidFill>
                <a:effectLst/>
              </a:rPr>
              <a:t>Shorter path exists: </a:t>
            </a:r>
            <a:r>
              <a:rPr lang="en-US" b="0" i="0" u="none" strike="noStrike" dirty="0" err="1">
                <a:solidFill>
                  <a:srgbClr val="000000"/>
                </a:solidFill>
                <a:effectLst/>
              </a:rPr>
              <a:t>Alderaan</a:t>
            </a:r>
            <a:r>
              <a:rPr lang="en-US" b="0" i="0" u="none" strike="noStrike" dirty="0">
                <a:solidFill>
                  <a:srgbClr val="000000"/>
                </a:solidFill>
                <a:effectLst/>
              </a:rPr>
              <a:t> → </a:t>
            </a:r>
            <a:r>
              <a:rPr lang="en-US" b="0" i="0" u="none" strike="noStrike" dirty="0" err="1">
                <a:solidFill>
                  <a:srgbClr val="000000"/>
                </a:solidFill>
                <a:effectLst/>
              </a:rPr>
              <a:t>Starkiller</a:t>
            </a:r>
            <a:r>
              <a:rPr lang="en-US" b="0" i="0" u="none" strike="noStrike" dirty="0">
                <a:solidFill>
                  <a:srgbClr val="000000"/>
                </a:solidFill>
                <a:effectLst/>
              </a:rPr>
              <a:t> Base → </a:t>
            </a:r>
            <a:r>
              <a:rPr lang="en-US" b="0" i="0" u="none" strike="noStrike" dirty="0" err="1">
                <a:solidFill>
                  <a:srgbClr val="000000"/>
                </a:solidFill>
                <a:effectLst/>
              </a:rPr>
              <a:t>Ryloth</a:t>
            </a:r>
            <a:r>
              <a:rPr lang="en-US" b="0" i="0" u="none" strike="noStrike" dirty="0">
                <a:solidFill>
                  <a:srgbClr val="000000"/>
                </a:solidFill>
                <a:effectLst/>
              </a:rPr>
              <a:t> → Naboo → Kessel (418)</a:t>
            </a:r>
          </a:p>
          <a:p>
            <a:pPr algn="l"/>
            <a:r>
              <a:rPr lang="en-US" b="0" i="0" u="none" strike="noStrike" dirty="0">
                <a:solidFill>
                  <a:srgbClr val="000000"/>
                </a:solidFill>
                <a:effectLst/>
              </a:rPr>
              <a:t>As we can see from the example, Greedy Best-First Search found a path from </a:t>
            </a:r>
            <a:r>
              <a:rPr lang="en-US" b="0" i="0" u="none" strike="noStrike" dirty="0" err="1">
                <a:solidFill>
                  <a:srgbClr val="000000"/>
                </a:solidFill>
                <a:effectLst/>
              </a:rPr>
              <a:t>Alderaan</a:t>
            </a:r>
            <a:r>
              <a:rPr lang="en-US" b="0" i="0" u="none" strike="noStrike" dirty="0">
                <a:solidFill>
                  <a:srgbClr val="000000"/>
                </a:solidFill>
                <a:effectLst/>
              </a:rPr>
              <a:t> to Kessel with a total distance of 450. However, there exists a shorter path with a distance of 418 that goes through </a:t>
            </a:r>
            <a:r>
              <a:rPr lang="en-US" b="0" i="0" u="none" strike="noStrike" dirty="0" err="1">
                <a:solidFill>
                  <a:srgbClr val="000000"/>
                </a:solidFill>
                <a:effectLst/>
              </a:rPr>
              <a:t>Ryloth</a:t>
            </a:r>
            <a:r>
              <a:rPr lang="en-US" b="0" i="0" u="none" strike="noStrike" dirty="0">
                <a:solidFill>
                  <a:srgbClr val="000000"/>
                </a:solidFill>
                <a:effectLst/>
              </a:rPr>
              <a:t> and Naboo.</a:t>
            </a:r>
          </a:p>
          <a:p>
            <a:pPr algn="l"/>
            <a:r>
              <a:rPr lang="en-US" b="0" i="0" u="none" strike="noStrike" dirty="0">
                <a:solidFill>
                  <a:srgbClr val="000000"/>
                </a:solidFill>
                <a:effectLst/>
              </a:rPr>
              <a:t>This highlights an important property of Greedy Best-First Search: it is not optimal. By greedily selecting the node that appears closest to the goal based on the heuristic, it may miss shorter paths that initially appear less promising.</a:t>
            </a:r>
          </a:p>
          <a:p>
            <a:pPr marL="0" lvl="0" indent="0" algn="l" rtl="0">
              <a:lnSpc>
                <a:spcPct val="100000"/>
              </a:lnSpc>
              <a:spcBef>
                <a:spcPts val="0"/>
              </a:spcBef>
              <a:spcAft>
                <a:spcPts val="0"/>
              </a:spcAft>
              <a:buSzPts val="1400"/>
              <a:buNone/>
            </a:pPr>
            <a:endParaRPr dirty="0"/>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extLst>
      <p:ext uri="{BB962C8B-B14F-4D97-AF65-F5344CB8AC3E}">
        <p14:creationId xmlns:p14="http://schemas.microsoft.com/office/powerpoint/2010/main" val="1224143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5</a:t>
            </a:fld>
            <a:endParaRPr lang="en-US"/>
          </a:p>
        </p:txBody>
      </p:sp>
    </p:spTree>
    <p:extLst>
      <p:ext uri="{BB962C8B-B14F-4D97-AF65-F5344CB8AC3E}">
        <p14:creationId xmlns:p14="http://schemas.microsoft.com/office/powerpoint/2010/main" val="36806505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US" dirty="0">
                <a:latin typeface="Times New Roman"/>
                <a:ea typeface="Times New Roman"/>
                <a:cs typeface="Times New Roman"/>
                <a:sym typeface="Times New Roman"/>
              </a:rPr>
              <a:t>.</a:t>
            </a:r>
            <a:r>
              <a:rPr lang="en-US" b="0" i="0" u="none" strike="noStrike" dirty="0">
                <a:solidFill>
                  <a:srgbClr val="000000"/>
                </a:solidFill>
                <a:effectLst/>
              </a:rPr>
              <a:t> Slide 5: BFS v. Greedy Best-First Search</a:t>
            </a:r>
          </a:p>
          <a:p>
            <a:pPr algn="l"/>
            <a:r>
              <a:rPr lang="en-US" b="0" i="0" u="none" strike="noStrike" dirty="0">
                <a:solidFill>
                  <a:srgbClr val="000000"/>
                </a:solidFill>
                <a:effectLst/>
              </a:rPr>
              <a:t>Now that we've covered the basics of Greedy Best-First Search, let's compare it with Breadth-First Search (BFS) to better understand their differences.</a:t>
            </a:r>
          </a:p>
          <a:p>
            <a:pPr algn="l"/>
            <a:r>
              <a:rPr lang="en-US" b="0" i="0" u="none" strike="noStrike" dirty="0">
                <a:solidFill>
                  <a:srgbClr val="000000"/>
                </a:solidFill>
                <a:effectLst/>
              </a:rPr>
              <a:t>In the animation on the slide, we can see BFS and Greedy Best-First Search in action, searching for a path from the start node to the goal node in a grid-based environment.</a:t>
            </a:r>
          </a:p>
          <a:p>
            <a:pPr algn="l"/>
            <a:r>
              <a:rPr lang="en-US" b="0" i="0" u="none" strike="noStrike" dirty="0">
                <a:solidFill>
                  <a:srgbClr val="000000"/>
                </a:solidFill>
                <a:effectLst/>
              </a:rPr>
              <a:t>BFS (left side):</a:t>
            </a:r>
          </a:p>
          <a:p>
            <a:pPr algn="l">
              <a:buFont typeface="Arial" panose="020B0604020202020204" pitchFamily="34" charset="0"/>
              <a:buChar char="•"/>
            </a:pPr>
            <a:r>
              <a:rPr lang="en-US" b="0" i="0" u="none" strike="noStrike" dirty="0">
                <a:solidFill>
                  <a:srgbClr val="000000"/>
                </a:solidFill>
                <a:effectLst/>
              </a:rPr>
              <a:t>Expands nodes in a breadth-first manner, exploring all neighbors before moving to the next level.</a:t>
            </a:r>
          </a:p>
          <a:p>
            <a:pPr algn="l">
              <a:buFont typeface="Arial" panose="020B0604020202020204" pitchFamily="34" charset="0"/>
              <a:buChar char="•"/>
            </a:pPr>
            <a:r>
              <a:rPr lang="en-US" b="0" i="0" u="none" strike="noStrike" dirty="0">
                <a:solidFill>
                  <a:srgbClr val="000000"/>
                </a:solidFill>
                <a:effectLst/>
              </a:rPr>
              <a:t>Guarantees finding the shortest path (if one exists) but may explore many unnecessary nodes.</a:t>
            </a:r>
          </a:p>
          <a:p>
            <a:pPr algn="l">
              <a:buFont typeface="Arial" panose="020B0604020202020204" pitchFamily="34" charset="0"/>
              <a:buChar char="•"/>
            </a:pPr>
            <a:r>
              <a:rPr lang="en-US" b="0" i="0" u="none" strike="noStrike" dirty="0">
                <a:solidFill>
                  <a:srgbClr val="000000"/>
                </a:solidFill>
                <a:effectLst/>
              </a:rPr>
              <a:t>Explores a large portion of the grid (light purple squares) before reaching the goal.</a:t>
            </a:r>
          </a:p>
          <a:p>
            <a:pPr algn="l"/>
            <a:r>
              <a:rPr lang="en-US" b="0" i="0" u="none" strike="noStrike" dirty="0">
                <a:solidFill>
                  <a:srgbClr val="000000"/>
                </a:solidFill>
                <a:effectLst/>
              </a:rPr>
              <a:t>Greedy Best-First Search (right side):</a:t>
            </a:r>
          </a:p>
          <a:p>
            <a:pPr algn="l">
              <a:buFont typeface="Arial" panose="020B0604020202020204" pitchFamily="34" charset="0"/>
              <a:buChar char="•"/>
            </a:pPr>
            <a:r>
              <a:rPr lang="en-US" b="0" i="0" u="none" strike="noStrike" dirty="0">
                <a:solidFill>
                  <a:srgbClr val="000000"/>
                </a:solidFill>
                <a:effectLst/>
              </a:rPr>
              <a:t>Uses a heuristic function (in this case, the Manhattan distance) to estimate the distance from each node to the goal.</a:t>
            </a:r>
          </a:p>
          <a:p>
            <a:pPr algn="l">
              <a:buFont typeface="Arial" panose="020B0604020202020204" pitchFamily="34" charset="0"/>
              <a:buChar char="•"/>
            </a:pPr>
            <a:r>
              <a:rPr lang="en-US" b="0" i="0" u="none" strike="noStrike" dirty="0">
                <a:solidFill>
                  <a:srgbClr val="000000"/>
                </a:solidFill>
                <a:effectLst/>
              </a:rPr>
              <a:t>Always expands the node that appears to be closest to the goal, based on the heuristic.</a:t>
            </a:r>
          </a:p>
          <a:p>
            <a:pPr algn="l">
              <a:buFont typeface="Arial" panose="020B0604020202020204" pitchFamily="34" charset="0"/>
              <a:buChar char="•"/>
            </a:pPr>
            <a:r>
              <a:rPr lang="en-US" b="0" i="0" u="none" strike="noStrike" dirty="0">
                <a:solidFill>
                  <a:srgbClr val="000000"/>
                </a:solidFill>
                <a:effectLst/>
              </a:rPr>
              <a:t>Quickly moves towards the goal node, seemingly ignoring other directions.</a:t>
            </a:r>
          </a:p>
          <a:p>
            <a:pPr algn="l">
              <a:buFont typeface="Arial" panose="020B0604020202020204" pitchFamily="34" charset="0"/>
              <a:buChar char="•"/>
            </a:pPr>
            <a:r>
              <a:rPr lang="en-US" b="0" i="0" u="none" strike="noStrike" dirty="0">
                <a:solidFill>
                  <a:srgbClr val="000000"/>
                </a:solidFill>
                <a:effectLst/>
              </a:rPr>
              <a:t>Expands nodes estimated to be closer to the goal (darker purple squares), leaving many unexplored nodes (light gray squares) behind.</a:t>
            </a:r>
          </a:p>
          <a:p>
            <a:pPr algn="l"/>
            <a:r>
              <a:rPr lang="en-US" b="0" i="0" u="none" strike="noStrike" dirty="0">
                <a:solidFill>
                  <a:srgbClr val="000000"/>
                </a:solidFill>
                <a:effectLst/>
              </a:rPr>
              <a:t>While Greedy Best-First Search reaches the goal faster than BFS in this instance, it's important to note that it does not guarantee finding the shortest path. In fact, we can see that the path found by Greedy Best-First Search (darker purple squares) is longer than the shortest path found by BFS.</a:t>
            </a:r>
          </a:p>
          <a:p>
            <a:pPr algn="l"/>
            <a:r>
              <a:rPr lang="en-US" b="0" i="0" u="none" strike="noStrike" dirty="0">
                <a:solidFill>
                  <a:srgbClr val="000000"/>
                </a:solidFill>
                <a:effectLst/>
              </a:rPr>
              <a:t>This comparison highlights the key differences between uninformed search (like BFS) and informed search (like Greedy Best-First Search):</a:t>
            </a:r>
          </a:p>
          <a:p>
            <a:pPr algn="l">
              <a:buFont typeface="Arial" panose="020B0604020202020204" pitchFamily="34" charset="0"/>
              <a:buChar char="•"/>
            </a:pPr>
            <a:r>
              <a:rPr lang="en-US" b="0" i="0" u="none" strike="noStrike" dirty="0">
                <a:solidFill>
                  <a:srgbClr val="000000"/>
                </a:solidFill>
                <a:effectLst/>
              </a:rPr>
              <a:t>BFS systematically explores the search space and guarantees finding the shortest path but can be inefficient in large search spaces.</a:t>
            </a:r>
          </a:p>
          <a:p>
            <a:pPr algn="l">
              <a:buFont typeface="Arial" panose="020B0604020202020204" pitchFamily="34" charset="0"/>
              <a:buChar char="•"/>
            </a:pPr>
            <a:r>
              <a:rPr lang="en-US" b="0" i="0" u="none" strike="noStrike" dirty="0">
                <a:solidFill>
                  <a:srgbClr val="000000"/>
                </a:solidFill>
                <a:effectLst/>
              </a:rPr>
              <a:t>Greedy Best-First Search uses a heuristic to guide its search, which can lead to faster solutions but doesn't guarantee optimality.</a:t>
            </a:r>
          </a:p>
          <a:p>
            <a:pPr marL="0" lvl="0" indent="0" algn="l" rtl="0">
              <a:lnSpc>
                <a:spcPct val="100000"/>
              </a:lnSpc>
              <a:spcBef>
                <a:spcPts val="0"/>
              </a:spcBef>
              <a:spcAft>
                <a:spcPts val="0"/>
              </a:spcAft>
              <a:buSzPts val="1400"/>
              <a:buNone/>
            </a:pPr>
            <a:endParaRPr dirty="0"/>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extLst>
      <p:ext uri="{BB962C8B-B14F-4D97-AF65-F5344CB8AC3E}">
        <p14:creationId xmlns:p14="http://schemas.microsoft.com/office/powerpoint/2010/main" val="1381089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US" dirty="0">
                <a:latin typeface="Times New Roman"/>
                <a:ea typeface="Times New Roman"/>
                <a:cs typeface="Times New Roman"/>
                <a:sym typeface="Times New Roman"/>
              </a:rPr>
              <a:t>.</a:t>
            </a:r>
            <a:r>
              <a:rPr lang="en-US" b="0" i="0" u="none" strike="noStrike" dirty="0">
                <a:solidFill>
                  <a:srgbClr val="000000"/>
                </a:solidFill>
                <a:effectLst/>
              </a:rPr>
              <a:t> In the previous slide, we discussed the optimality of Greedy Best-First Search and saw that it is not guaranteed to find the shortest path. Now, let's take a closer look at its completeness property.</a:t>
            </a:r>
          </a:p>
          <a:p>
            <a:pPr algn="l"/>
            <a:r>
              <a:rPr lang="en-US" b="0" i="0" u="none" strike="noStrike" dirty="0">
                <a:solidFill>
                  <a:srgbClr val="000000"/>
                </a:solidFill>
                <a:effectLst/>
              </a:rPr>
              <a:t>Complete?</a:t>
            </a:r>
          </a:p>
          <a:p>
            <a:pPr algn="l">
              <a:buFont typeface="Arial" panose="020B0604020202020204" pitchFamily="34" charset="0"/>
              <a:buChar char="•"/>
            </a:pPr>
            <a:r>
              <a:rPr lang="en-US" b="0" i="0" u="none" strike="noStrike" dirty="0">
                <a:solidFill>
                  <a:srgbClr val="000000"/>
                </a:solidFill>
                <a:effectLst/>
              </a:rPr>
              <a:t>No - can get stuck in loops</a:t>
            </a:r>
          </a:p>
          <a:p>
            <a:pPr marL="742950" lvl="1" indent="-285750" algn="l">
              <a:buFont typeface="Arial" panose="020B0604020202020204" pitchFamily="34" charset="0"/>
              <a:buChar char="•"/>
            </a:pPr>
            <a:r>
              <a:rPr lang="en-US" b="0" i="0" u="none" strike="noStrike" dirty="0">
                <a:solidFill>
                  <a:srgbClr val="000000"/>
                </a:solidFill>
                <a:effectLst/>
              </a:rPr>
              <a:t>e.g., </a:t>
            </a:r>
            <a:r>
              <a:rPr lang="en-US" b="0" i="0" u="none" strike="noStrike" dirty="0" err="1">
                <a:solidFill>
                  <a:srgbClr val="000000"/>
                </a:solidFill>
                <a:effectLst/>
              </a:rPr>
              <a:t>Iridonia</a:t>
            </a:r>
            <a:r>
              <a:rPr lang="en-US" b="0" i="0" u="none" strike="noStrike" dirty="0">
                <a:solidFill>
                  <a:srgbClr val="000000"/>
                </a:solidFill>
                <a:effectLst/>
              </a:rPr>
              <a:t> → Polis Massa→ </a:t>
            </a:r>
            <a:r>
              <a:rPr lang="en-US" b="0" i="0" u="none" strike="noStrike" dirty="0" err="1">
                <a:solidFill>
                  <a:srgbClr val="000000"/>
                </a:solidFill>
                <a:effectLst/>
              </a:rPr>
              <a:t>Iridonia</a:t>
            </a:r>
            <a:r>
              <a:rPr lang="en-US" b="0" i="0" u="none" strike="noStrike" dirty="0">
                <a:solidFill>
                  <a:srgbClr val="000000"/>
                </a:solidFill>
                <a:effectLst/>
              </a:rPr>
              <a:t> → Polis Massa → ...</a:t>
            </a:r>
          </a:p>
          <a:p>
            <a:pPr algn="l"/>
            <a:r>
              <a:rPr lang="en-US" b="0" i="0" u="none" strike="noStrike" dirty="0">
                <a:solidFill>
                  <a:srgbClr val="000000"/>
                </a:solidFill>
                <a:effectLst/>
              </a:rPr>
              <a:t>As the example on the slide shows, Greedy Best-First Search can get stuck in loops when using tree search. In this case, it keeps alternating between </a:t>
            </a:r>
            <a:r>
              <a:rPr lang="en-US" b="0" i="0" u="none" strike="noStrike" dirty="0" err="1">
                <a:solidFill>
                  <a:srgbClr val="000000"/>
                </a:solidFill>
                <a:effectLst/>
              </a:rPr>
              <a:t>Iridonia</a:t>
            </a:r>
            <a:r>
              <a:rPr lang="en-US" b="0" i="0" u="none" strike="noStrike" dirty="0">
                <a:solidFill>
                  <a:srgbClr val="000000"/>
                </a:solidFill>
                <a:effectLst/>
              </a:rPr>
              <a:t> and Polis Massa, never reaching the goal planet Kessel.</a:t>
            </a:r>
          </a:p>
          <a:p>
            <a:pPr algn="l"/>
            <a:r>
              <a:rPr lang="en-US" b="0" i="0" u="none" strike="noStrike" dirty="0">
                <a:solidFill>
                  <a:srgbClr val="000000"/>
                </a:solidFill>
                <a:effectLst/>
              </a:rPr>
              <a:t>This happens because tree search treats each node as a separate state, even if it has been visited before. As a result, the algorithm may keep expanding the same nodes repeatedly, leading to infinite loops.</a:t>
            </a:r>
          </a:p>
          <a:p>
            <a:pPr algn="l"/>
            <a:r>
              <a:rPr lang="en-US" b="0" i="0" u="none" strike="noStrike" dirty="0">
                <a:solidFill>
                  <a:srgbClr val="000000"/>
                </a:solidFill>
                <a:effectLst/>
              </a:rPr>
              <a:t>To avoid this issue, we can use graph search instead of tree search. In graph search, we keep track of the nodes that have already been visited and avoid expanding them again. This ensures that the algorithm will eventually terminate, even if it may not find the optimal path.</a:t>
            </a:r>
          </a:p>
          <a:p>
            <a:pPr marL="0" lvl="0" indent="0" algn="l" rtl="0">
              <a:lnSpc>
                <a:spcPct val="100000"/>
              </a:lnSpc>
              <a:spcBef>
                <a:spcPts val="0"/>
              </a:spcBef>
              <a:spcAft>
                <a:spcPts val="0"/>
              </a:spcAft>
              <a:buSzPts val="1400"/>
              <a:buNone/>
            </a:pPr>
            <a:br>
              <a:rPr lang="en-US"/>
            </a:br>
            <a:br>
              <a:rPr lang="en-US"/>
            </a:b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extLst>
      <p:ext uri="{BB962C8B-B14F-4D97-AF65-F5344CB8AC3E}">
        <p14:creationId xmlns:p14="http://schemas.microsoft.com/office/powerpoint/2010/main" val="5271393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dirty="0"/>
              <a:t> videos:    </a:t>
            </a:r>
          </a:p>
          <a:p>
            <a:pPr marL="0" lvl="0" indent="0" algn="l" rtl="0">
              <a:lnSpc>
                <a:spcPct val="100000"/>
              </a:lnSpc>
              <a:spcBef>
                <a:spcPts val="0"/>
              </a:spcBef>
              <a:spcAft>
                <a:spcPts val="0"/>
              </a:spcAft>
              <a:buSzPts val="1400"/>
              <a:buNone/>
            </a:pPr>
            <a:r>
              <a:rPr lang="en-US" dirty="0"/>
              <a:t>    -  </a:t>
            </a:r>
          </a:p>
          <a:p>
            <a:pPr marL="0" lvl="0" indent="0" algn="l" rtl="0">
              <a:lnSpc>
                <a:spcPct val="100000"/>
              </a:lnSpc>
              <a:spcBef>
                <a:spcPts val="0"/>
              </a:spcBef>
              <a:spcAft>
                <a:spcPts val="0"/>
              </a:spcAft>
              <a:buSzPts val="1400"/>
              <a:buNone/>
            </a:pPr>
            <a:r>
              <a:rPr lang="en-US" dirty="0"/>
              <a:t>      authors: BBC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=KF6sLCeBj0s</a:t>
            </a:r>
          </a:p>
          <a:p>
            <a:pPr marL="0" lvl="0" indent="0" algn="l" rtl="0">
              <a:lnSpc>
                <a:spcPct val="100000"/>
              </a:lnSpc>
              <a:spcBef>
                <a:spcPts val="0"/>
              </a:spcBef>
              <a:spcAft>
                <a:spcPts val="0"/>
              </a:spcAft>
              <a:buSzPts val="1400"/>
              <a:buNone/>
            </a:pPr>
            <a:r>
              <a:rPr lang="en-US" dirty="0"/>
              <a:t>      title: Deep Blue vs </a:t>
            </a:r>
            <a:r>
              <a:rPr lang="en-US" dirty="0" err="1"/>
              <a:t>Kasparov&amp;colon</a:t>
            </a:r>
            <a:r>
              <a:rPr lang="en-US" dirty="0"/>
              <a:t>; How a computer beat best chess player in the world</a:t>
            </a:r>
          </a:p>
          <a:p>
            <a:pPr marL="0" lvl="0" indent="0" algn="l" rtl="0">
              <a:lnSpc>
                <a:spcPct val="100000"/>
              </a:lnSpc>
              <a:spcBef>
                <a:spcPts val="0"/>
              </a:spcBef>
              <a:spcAft>
                <a:spcPts val="0"/>
              </a:spcAft>
              <a:buSzPts val="1400"/>
              <a:buNone/>
            </a:pPr>
            <a:r>
              <a:rPr lang="en-US" dirty="0"/>
              <a:t>      length: 4 minutes </a:t>
            </a:r>
          </a:p>
        </p:txBody>
      </p:sp>
      <p:sp>
        <p:nvSpPr>
          <p:cNvPr id="4" name="Slide Number Placeholder 3"/>
          <p:cNvSpPr>
            <a:spLocks noGrp="1"/>
          </p:cNvSpPr>
          <p:nvPr>
            <p:ph type="sldNum" sz="quarter" idx="5"/>
          </p:nvPr>
        </p:nvSpPr>
        <p:spPr/>
        <p:txBody>
          <a:bodyPr/>
          <a:lstStyle/>
          <a:p>
            <a:fld id="{16725AFE-A141-6245-ADDB-0375406D4018}" type="slidenum">
              <a:rPr lang="en-US" smtClean="0"/>
              <a:t>45</a:t>
            </a:fld>
            <a:endParaRPr lang="en-US"/>
          </a:p>
        </p:txBody>
      </p:sp>
    </p:spTree>
    <p:extLst>
      <p:ext uri="{BB962C8B-B14F-4D97-AF65-F5344CB8AC3E}">
        <p14:creationId xmlns:p14="http://schemas.microsoft.com/office/powerpoint/2010/main" val="23422214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US" b="0" i="0" u="none" strike="noStrike" dirty="0">
                <a:solidFill>
                  <a:srgbClr val="000000"/>
                </a:solidFill>
                <a:effectLst/>
              </a:rPr>
              <a:t>In this lecture I will introduce A* search, which is the best-known of the best-first search algorithms. When I was an undergraduate, I took an artificial intelligence class from Nils Nilsson, the inventor of A*. He shared a fun anecdote about why it's called A*: "A" stands for "algorithm", and the star is because it's a neat algorithm - it gets a star!  </a:t>
            </a:r>
            <a:br>
              <a:rPr lang="en-US" b="0" i="0" u="none" strike="noStrike" dirty="0">
                <a:solidFill>
                  <a:srgbClr val="000000"/>
                </a:solidFill>
                <a:effectLst/>
              </a:rPr>
            </a:br>
            <a:br>
              <a:rPr lang="en-US" b="0" i="0" u="none" strike="noStrike" dirty="0">
                <a:solidFill>
                  <a:srgbClr val="000000"/>
                </a:solidFill>
                <a:effectLst/>
              </a:rPr>
            </a:br>
            <a:r>
              <a:rPr lang="en-US" b="0" i="0" u="none" strike="noStrike" dirty="0">
                <a:solidFill>
                  <a:srgbClr val="000000"/>
                </a:solidFill>
                <a:effectLst/>
              </a:rPr>
              <a:t>A* has some very cool properties that allow it to behave not only optimally – by returning the lowest cost path solution first – but also to arrive at that best solution faster than the uninformed search algorithms that we looked at previously. The key idea is that we want to prune out paths that are already known to be expensive while still expanding the most promising paths first.</a:t>
            </a:r>
          </a:p>
          <a:p>
            <a:pPr algn="l"/>
            <a:endParaRPr lang="en-US" b="0" i="0" u="none" strike="noStrike" dirty="0">
              <a:solidFill>
                <a:srgbClr val="000000"/>
              </a:solidFill>
              <a:effectLst/>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extLst>
      <p:ext uri="{BB962C8B-B14F-4D97-AF65-F5344CB8AC3E}">
        <p14:creationId xmlns:p14="http://schemas.microsoft.com/office/powerpoint/2010/main" val="28901267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US" b="0" i="0" u="none" strike="noStrike" dirty="0">
                <a:solidFill>
                  <a:srgbClr val="000000"/>
                </a:solidFill>
                <a:effectLst/>
              </a:rPr>
              <a:t>So far, we've looked at best-first search algorithms where the evaluation function f(n) equals either the path cost g(n) or the heuristic cost h(n).</a:t>
            </a:r>
            <a:br>
              <a:rPr lang="en-US" b="0" i="0" u="none" strike="noStrike" dirty="0">
                <a:solidFill>
                  <a:srgbClr val="000000"/>
                </a:solidFill>
                <a:effectLst/>
              </a:rPr>
            </a:br>
            <a:r>
              <a:rPr lang="en-US" b="0" i="0" u="none" strike="noStrike" dirty="0">
                <a:solidFill>
                  <a:srgbClr val="000000"/>
                </a:solidFill>
                <a:effectLst/>
              </a:rPr>
              <a:t>When f(n) = g(n), we're doing uniform-cost search</a:t>
            </a:r>
            <a:br>
              <a:rPr lang="en-US" b="0" i="0" u="none" strike="noStrike" dirty="0">
                <a:solidFill>
                  <a:srgbClr val="000000"/>
                </a:solidFill>
                <a:effectLst/>
              </a:rPr>
            </a:br>
            <a:r>
              <a:rPr lang="en-US" b="0" i="0" u="none" strike="noStrike" dirty="0">
                <a:solidFill>
                  <a:srgbClr val="000000"/>
                </a:solidFill>
                <a:effectLst/>
              </a:rPr>
              <a:t>When f(n) = h(n), it's greedy best-first search</a:t>
            </a:r>
            <a:br>
              <a:rPr lang="en-US" b="0" i="0" u="none" strike="noStrike" dirty="0">
                <a:solidFill>
                  <a:srgbClr val="000000"/>
                </a:solidFill>
                <a:effectLst/>
              </a:rPr>
            </a:br>
            <a:r>
              <a:rPr lang="en-US" b="0" i="0" u="none" strike="noStrike" dirty="0">
                <a:solidFill>
                  <a:srgbClr val="000000"/>
                </a:solidFill>
                <a:effectLst/>
              </a:rPr>
              <a:t>But when f(n) = g(n) + h(n), we're doing A* search</a:t>
            </a:r>
          </a:p>
          <a:p>
            <a:pPr algn="l"/>
            <a:r>
              <a:rPr lang="en-US" b="0" i="0" u="none" strike="noStrike" dirty="0">
                <a:solidFill>
                  <a:srgbClr val="000000"/>
                </a:solidFill>
                <a:effectLst/>
              </a:rPr>
              <a:t>However, for it to be a true A* search, the heuristic function h(n) needs to have a special property called admissibility.</a:t>
            </a:r>
          </a:p>
          <a:p>
            <a:pPr algn="l"/>
            <a:r>
              <a:rPr lang="en-US" b="0" i="0" u="none" strike="noStrike" dirty="0">
                <a:solidFill>
                  <a:srgbClr val="000000"/>
                </a:solidFill>
                <a:effectLst/>
              </a:rPr>
              <a:t>As with other best-first search algorithms, we implement the frontier as a priority queue and expand nodes with the minimum f-cost.</a:t>
            </a:r>
          </a:p>
          <a:p>
            <a:pPr marL="0" lvl="0" indent="0" algn="l" rtl="0">
              <a:lnSpc>
                <a:spcPct val="100000"/>
              </a:lnSpc>
              <a:spcBef>
                <a:spcPts val="0"/>
              </a:spcBef>
              <a:spcAft>
                <a:spcPts val="0"/>
              </a:spcAft>
              <a:buSzPts val="1400"/>
              <a:buNone/>
            </a:pPr>
            <a:endParaRPr dirty="0"/>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extLst>
      <p:ext uri="{BB962C8B-B14F-4D97-AF65-F5344CB8AC3E}">
        <p14:creationId xmlns:p14="http://schemas.microsoft.com/office/powerpoint/2010/main" val="14117372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US" b="0" i="0" u="none" strike="noStrike" dirty="0">
                <a:solidFill>
                  <a:srgbClr val="000000"/>
                </a:solidFill>
                <a:effectLst/>
              </a:rPr>
              <a:t>The key property the heuristic function needs for A* to work is admissibility. An admissible heuristic never overestimates the true cost to reach the goal from any node - in other words, it's optimistic.</a:t>
            </a:r>
          </a:p>
          <a:p>
            <a:pPr algn="l"/>
            <a:r>
              <a:rPr lang="en-US" b="0" i="0" u="none" strike="noStrike" dirty="0">
                <a:solidFill>
                  <a:srgbClr val="000000"/>
                </a:solidFill>
                <a:effectLst/>
              </a:rPr>
              <a:t>Formally, we can say that for any node n, h(n) must be less than or equal to h*(n), where h* is the true cost to the goal. Additionally, since there's no actual cost from a goal node to itself, h(n) must be greater than or equal to 0, and h(goal) = 0.</a:t>
            </a:r>
          </a:p>
          <a:p>
            <a:pPr algn="l"/>
            <a:r>
              <a:rPr lang="en-US" b="0" i="0" u="none" strike="noStrike" dirty="0">
                <a:solidFill>
                  <a:srgbClr val="000000"/>
                </a:solidFill>
                <a:effectLst/>
              </a:rPr>
              <a:t>An example of an admissible heuristic is straight-line distance in a map navigation task. It never overestimates the actual road distance to the goal.</a:t>
            </a:r>
          </a:p>
          <a:p>
            <a:pPr algn="l"/>
            <a:r>
              <a:rPr lang="en-US" b="0" i="0" u="none" strike="noStrike" dirty="0">
                <a:solidFill>
                  <a:srgbClr val="000000"/>
                </a:solidFill>
                <a:effectLst/>
              </a:rPr>
              <a:t>If we have an admissible heuristic, A* search is guaranteed to find the optimal path to the goal.</a:t>
            </a:r>
          </a:p>
          <a:p>
            <a:pPr marL="0" lvl="0" indent="0" algn="l" rtl="0">
              <a:lnSpc>
                <a:spcPct val="100000"/>
              </a:lnSpc>
              <a:spcBef>
                <a:spcPts val="0"/>
              </a:spcBef>
              <a:spcAft>
                <a:spcPts val="0"/>
              </a:spcAft>
              <a:buSzPts val="1400"/>
              <a:buNone/>
            </a:pPr>
            <a:endParaRPr dirty="0"/>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extLst>
      <p:ext uri="{BB962C8B-B14F-4D97-AF65-F5344CB8AC3E}">
        <p14:creationId xmlns:p14="http://schemas.microsoft.com/office/powerpoint/2010/main" val="2905462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US" b="0" i="0" u="none" strike="noStrike" dirty="0">
                <a:solidFill>
                  <a:srgbClr val="000000"/>
                </a:solidFill>
                <a:effectLst/>
              </a:rPr>
              <a:t>This illustration from Red Blob Games shows the difference between uniform-cost search, greedy best-first search, and A* search.</a:t>
            </a:r>
          </a:p>
          <a:p>
            <a:pPr algn="l"/>
            <a:r>
              <a:rPr lang="en-US" b="0" i="0" u="none" strike="noStrike" dirty="0">
                <a:solidFill>
                  <a:srgbClr val="000000"/>
                </a:solidFill>
                <a:effectLst/>
              </a:rPr>
              <a:t>The numbers indicate the order in which nodes are expanded. Notice how greedy search is not optimal, as it never explores the true lowest-cost path. In contrast, A* with an admissible heuristic finds the shortest path to the goal, though it does expand more nodes than greedy search.</a:t>
            </a:r>
          </a:p>
          <a:p>
            <a:pPr algn="l"/>
            <a:r>
              <a:rPr lang="en-US" b="0" i="0" u="none" strike="noStrike" dirty="0">
                <a:solidFill>
                  <a:srgbClr val="000000"/>
                </a:solidFill>
                <a:effectLst/>
              </a:rPr>
              <a:t>The idea behind admissibility is that h(n) represents an optimistic estimate of the cost to the goal. It may slow down bad plans, but it will never outweigh the true cost. If h(n) is inadmissible and overestimates, promising paths might get pushed too far down the priority queue to be expanded in time. As long as the heuristic underestimates the true cost, we're guaranteed to expand nodes in the optimal order and find the shortest path first.</a:t>
            </a:r>
          </a:p>
          <a:p>
            <a:pPr marL="0" lvl="0" indent="0" algn="l" rtl="0">
              <a:lnSpc>
                <a:spcPct val="100000"/>
              </a:lnSpc>
              <a:spcBef>
                <a:spcPts val="0"/>
              </a:spcBef>
              <a:spcAft>
                <a:spcPts val="0"/>
              </a:spcAft>
              <a:buSzPts val="1400"/>
              <a:buNone/>
            </a:pPr>
            <a:endParaRPr dirty="0"/>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extLst>
      <p:ext uri="{BB962C8B-B14F-4D97-AF65-F5344CB8AC3E}">
        <p14:creationId xmlns:p14="http://schemas.microsoft.com/office/powerpoint/2010/main" val="35278585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50</a:t>
            </a:fld>
            <a:endParaRPr lang="en-US"/>
          </a:p>
        </p:txBody>
      </p:sp>
    </p:spTree>
    <p:extLst>
      <p:ext uri="{BB962C8B-B14F-4D97-AF65-F5344CB8AC3E}">
        <p14:creationId xmlns:p14="http://schemas.microsoft.com/office/powerpoint/2010/main" val="3816164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Let's walk through an example of A* search to find the shortest path from </a:t>
            </a:r>
            <a:r>
              <a:rPr lang="en-US" b="0" i="0" u="none" strike="noStrike" dirty="0" err="1">
                <a:solidFill>
                  <a:srgbClr val="000000"/>
                </a:solidFill>
                <a:effectLst/>
              </a:rPr>
              <a:t>Alderaan</a:t>
            </a:r>
            <a:r>
              <a:rPr lang="en-US" b="0" i="0" u="none" strike="noStrike" dirty="0">
                <a:solidFill>
                  <a:srgbClr val="000000"/>
                </a:solidFill>
                <a:effectLst/>
              </a:rPr>
              <a:t> to Kessel in our Star Wars universe map.</a:t>
            </a:r>
          </a:p>
          <a:p>
            <a:pPr algn="l"/>
            <a:r>
              <a:rPr lang="en-US" b="0" i="0" u="none" strike="noStrike" dirty="0">
                <a:solidFill>
                  <a:srgbClr val="000000"/>
                </a:solidFill>
                <a:effectLst/>
              </a:rPr>
              <a:t>We start with </a:t>
            </a:r>
            <a:r>
              <a:rPr lang="en-US" b="0" i="0" u="none" strike="noStrike" dirty="0" err="1">
                <a:solidFill>
                  <a:srgbClr val="000000"/>
                </a:solidFill>
                <a:effectLst/>
              </a:rPr>
              <a:t>Alderaan</a:t>
            </a:r>
            <a:r>
              <a:rPr lang="en-US" b="0" i="0" u="none" strike="noStrike" dirty="0">
                <a:solidFill>
                  <a:srgbClr val="000000"/>
                </a:solidFill>
                <a:effectLst/>
              </a:rPr>
              <a:t> in the frontier queue. Its f-cost is f(</a:t>
            </a:r>
            <a:r>
              <a:rPr lang="en-US" b="0" i="0" u="none" strike="noStrike" dirty="0" err="1">
                <a:solidFill>
                  <a:srgbClr val="000000"/>
                </a:solidFill>
                <a:effectLst/>
              </a:rPr>
              <a:t>Alderaan</a:t>
            </a:r>
            <a:r>
              <a:rPr lang="en-US" b="0" i="0" u="none" strike="noStrike" dirty="0">
                <a:solidFill>
                  <a:srgbClr val="000000"/>
                </a:solidFill>
                <a:effectLst/>
              </a:rPr>
              <a:t>) = g(</a:t>
            </a:r>
            <a:r>
              <a:rPr lang="en-US" b="0" i="0" u="none" strike="noStrike" dirty="0" err="1">
                <a:solidFill>
                  <a:srgbClr val="000000"/>
                </a:solidFill>
                <a:effectLst/>
              </a:rPr>
              <a:t>Alderaan</a:t>
            </a:r>
            <a:r>
              <a:rPr lang="en-US" b="0" i="0" u="none" strike="noStrike" dirty="0">
                <a:solidFill>
                  <a:srgbClr val="000000"/>
                </a:solidFill>
                <a:effectLst/>
              </a:rPr>
              <a:t>) + h(</a:t>
            </a:r>
            <a:r>
              <a:rPr lang="en-US" b="0" i="0" u="none" strike="noStrike" dirty="0" err="1">
                <a:solidFill>
                  <a:srgbClr val="000000"/>
                </a:solidFill>
                <a:effectLst/>
              </a:rPr>
              <a:t>Alderaan</a:t>
            </a:r>
            <a:r>
              <a:rPr lang="en-US" b="0" i="0" u="none" strike="noStrike" dirty="0">
                <a:solidFill>
                  <a:srgbClr val="000000"/>
                </a:solidFill>
                <a:effectLst/>
              </a:rPr>
              <a:t>) = 0 + 366 = 366, where g is the path cost so far and h is the straight-line distance heuristic.</a:t>
            </a:r>
          </a:p>
          <a:p>
            <a:pPr algn="l"/>
            <a:r>
              <a:rPr lang="en-US" b="0" i="0" u="none" strike="noStrike" dirty="0">
                <a:solidFill>
                  <a:srgbClr val="000000"/>
                </a:solidFill>
                <a:effectLst/>
              </a:rPr>
              <a:t>The table on the right shows the straight-line distances from each planet to Kessel, our goal state.</a:t>
            </a:r>
          </a:p>
        </p:txBody>
      </p:sp>
      <p:sp>
        <p:nvSpPr>
          <p:cNvPr id="4" name="Slide Number Placeholder 3"/>
          <p:cNvSpPr>
            <a:spLocks noGrp="1"/>
          </p:cNvSpPr>
          <p:nvPr>
            <p:ph type="sldNum" sz="quarter" idx="5"/>
          </p:nvPr>
        </p:nvSpPr>
        <p:spPr/>
        <p:txBody>
          <a:bodyPr/>
          <a:lstStyle/>
          <a:p>
            <a:fld id="{16725AFE-A141-6245-ADDB-0375406D4018}" type="slidenum">
              <a:rPr lang="en-US" smtClean="0"/>
              <a:t>51</a:t>
            </a:fld>
            <a:endParaRPr lang="en-US"/>
          </a:p>
        </p:txBody>
      </p:sp>
    </p:spTree>
    <p:extLst>
      <p:ext uri="{BB962C8B-B14F-4D97-AF65-F5344CB8AC3E}">
        <p14:creationId xmlns:p14="http://schemas.microsoft.com/office/powerpoint/2010/main" val="20992195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rPr>
              <a:t>We expand </a:t>
            </a:r>
            <a:r>
              <a:rPr lang="en-US" b="0" i="0" u="none" strike="noStrike" dirty="0" err="1">
                <a:solidFill>
                  <a:srgbClr val="000000"/>
                </a:solidFill>
                <a:effectLst/>
              </a:rPr>
              <a:t>Alderaan</a:t>
            </a:r>
            <a:r>
              <a:rPr lang="en-US" b="0" i="0" u="none" strike="noStrike" dirty="0">
                <a:solidFill>
                  <a:srgbClr val="000000"/>
                </a:solidFill>
                <a:effectLst/>
              </a:rPr>
              <a:t> and add its neighbors to the frontier:</a:t>
            </a:r>
          </a:p>
          <a:p>
            <a:pPr algn="l">
              <a:buFont typeface="Arial" panose="020B0604020202020204" pitchFamily="34" charset="0"/>
              <a:buChar char="•"/>
            </a:pPr>
            <a:r>
              <a:rPr lang="en-US" b="0" i="0" u="none" strike="noStrike" dirty="0" err="1">
                <a:solidFill>
                  <a:srgbClr val="000000"/>
                </a:solidFill>
                <a:effectLst/>
              </a:rPr>
              <a:t>Starkiller</a:t>
            </a:r>
            <a:r>
              <a:rPr lang="en-US" b="0" i="0" u="none" strike="noStrike" dirty="0">
                <a:solidFill>
                  <a:srgbClr val="000000"/>
                </a:solidFill>
                <a:effectLst/>
              </a:rPr>
              <a:t> base has path cost </a:t>
            </a:r>
            <a:r>
              <a:rPr lang="en-US" b="1" i="0" u="none" strike="noStrike" dirty="0">
                <a:solidFill>
                  <a:srgbClr val="000000"/>
                </a:solidFill>
                <a:effectLst/>
              </a:rPr>
              <a:t>g</a:t>
            </a:r>
            <a:r>
              <a:rPr lang="en-US" b="0" i="0" u="none" strike="noStrike" dirty="0">
                <a:solidFill>
                  <a:srgbClr val="000000"/>
                </a:solidFill>
                <a:effectLst/>
              </a:rPr>
              <a:t> of 140 traveling from </a:t>
            </a:r>
            <a:r>
              <a:rPr lang="en-US" b="0" i="0" u="none" strike="noStrike" dirty="0" err="1">
                <a:solidFill>
                  <a:srgbClr val="000000"/>
                </a:solidFill>
                <a:effectLst/>
              </a:rPr>
              <a:t>Alderan</a:t>
            </a:r>
            <a:r>
              <a:rPr lang="en-US" b="0" i="0" u="none" strike="noStrike" dirty="0">
                <a:solidFill>
                  <a:srgbClr val="000000"/>
                </a:solidFill>
                <a:effectLst/>
              </a:rPr>
              <a:t> to </a:t>
            </a:r>
            <a:r>
              <a:rPr lang="en-US" b="0" i="0" u="none" strike="noStrike" dirty="0" err="1">
                <a:solidFill>
                  <a:srgbClr val="000000"/>
                </a:solidFill>
                <a:effectLst/>
              </a:rPr>
              <a:t>StarKiller</a:t>
            </a:r>
            <a:r>
              <a:rPr lang="en-US" b="0" i="0" u="none" strike="noStrike" dirty="0">
                <a:solidFill>
                  <a:srgbClr val="000000"/>
                </a:solidFill>
                <a:effectLst/>
              </a:rPr>
              <a:t> base + a heuristic SLD cost  of 253 to get from </a:t>
            </a:r>
            <a:r>
              <a:rPr lang="en-US" b="0" i="0" u="none" strike="noStrike" dirty="0" err="1">
                <a:solidFill>
                  <a:srgbClr val="000000"/>
                </a:solidFill>
                <a:effectLst/>
              </a:rPr>
              <a:t>StarKiller</a:t>
            </a:r>
            <a:r>
              <a:rPr lang="en-US" b="0" i="0" u="none" strike="noStrike" dirty="0">
                <a:solidFill>
                  <a:srgbClr val="000000"/>
                </a:solidFill>
                <a:effectLst/>
              </a:rPr>
              <a:t> to Kessel (according to the table), for a total f cost of 393</a:t>
            </a:r>
          </a:p>
          <a:p>
            <a:pPr algn="l">
              <a:buFont typeface="Arial" panose="020B0604020202020204" pitchFamily="34" charset="0"/>
              <a:buChar char="•"/>
            </a:pPr>
            <a:r>
              <a:rPr lang="en-US" b="0" i="0" u="none" strike="noStrike" dirty="0">
                <a:solidFill>
                  <a:srgbClr val="000000"/>
                </a:solidFill>
                <a:effectLst/>
              </a:rPr>
              <a:t>Tatooine has f = 447, with a path cost of  118 +  </a:t>
            </a:r>
            <a:r>
              <a:rPr lang="en-US" b="0" i="0" u="none" strike="noStrike" dirty="0" err="1">
                <a:solidFill>
                  <a:srgbClr val="000000"/>
                </a:solidFill>
                <a:effectLst/>
              </a:rPr>
              <a:t>hueristic</a:t>
            </a:r>
            <a:r>
              <a:rPr lang="en-US" b="0" i="0" u="none" strike="noStrike" dirty="0">
                <a:solidFill>
                  <a:srgbClr val="000000"/>
                </a:solidFill>
                <a:effectLst/>
              </a:rPr>
              <a:t> cost </a:t>
            </a:r>
            <a:r>
              <a:rPr lang="en-US" b="0" i="0" u="none" strike="noStrike" dirty="0" err="1">
                <a:solidFill>
                  <a:srgbClr val="000000"/>
                </a:solidFill>
                <a:effectLst/>
              </a:rPr>
              <a:t>ot</a:t>
            </a:r>
            <a:r>
              <a:rPr lang="en-US" b="0" i="0" u="none" strike="noStrike" dirty="0">
                <a:solidFill>
                  <a:srgbClr val="000000"/>
                </a:solidFill>
                <a:effectLst/>
              </a:rPr>
              <a:t> get to the goal of 329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u="none" strike="noStrike" dirty="0">
                <a:solidFill>
                  <a:srgbClr val="000000"/>
                </a:solidFill>
                <a:effectLst/>
              </a:rPr>
              <a:t>Coruscant has f = 449, with path cost of 75 + </a:t>
            </a:r>
            <a:r>
              <a:rPr lang="en-US" b="0" i="0" u="none" strike="noStrike" dirty="0" err="1">
                <a:solidFill>
                  <a:srgbClr val="000000"/>
                </a:solidFill>
                <a:effectLst/>
              </a:rPr>
              <a:t>heursitic</a:t>
            </a:r>
            <a:r>
              <a:rPr lang="en-US" b="0" i="0" u="none" strike="noStrike" dirty="0">
                <a:solidFill>
                  <a:srgbClr val="000000"/>
                </a:solidFill>
                <a:effectLst/>
              </a:rPr>
              <a:t> cost of 374</a:t>
            </a:r>
          </a:p>
          <a:p>
            <a:pPr algn="l">
              <a:buFont typeface="Arial" panose="020B0604020202020204" pitchFamily="34" charset="0"/>
              <a:buChar char="•"/>
            </a:pPr>
            <a:endParaRPr lang="en-US" b="0" i="0" u="none" strike="noStrike" dirty="0">
              <a:solidFill>
                <a:srgbClr val="000000"/>
              </a:solidFill>
              <a:effectLst/>
            </a:endParaRPr>
          </a:p>
          <a:p>
            <a:pPr algn="l"/>
            <a:r>
              <a:rPr lang="en-US" b="0" i="0" u="none" strike="noStrike" dirty="0">
                <a:solidFill>
                  <a:srgbClr val="000000"/>
                </a:solidFill>
                <a:effectLst/>
              </a:rPr>
              <a:t>We're doing graph search, not tree search, so we need to be careful not to expand the same state twice along different paths.</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52</a:t>
            </a:fld>
            <a:endParaRPr lang="en-US"/>
          </a:p>
        </p:txBody>
      </p:sp>
    </p:spTree>
    <p:extLst>
      <p:ext uri="{BB962C8B-B14F-4D97-AF65-F5344CB8AC3E}">
        <p14:creationId xmlns:p14="http://schemas.microsoft.com/office/powerpoint/2010/main" val="4168748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a:t>
            </a:fld>
            <a:endParaRPr lang="en-US"/>
          </a:p>
        </p:txBody>
      </p:sp>
    </p:spTree>
    <p:extLst>
      <p:ext uri="{BB962C8B-B14F-4D97-AF65-F5344CB8AC3E}">
        <p14:creationId xmlns:p14="http://schemas.microsoft.com/office/powerpoint/2010/main" val="38443313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54</a:t>
            </a:fld>
            <a:endParaRPr lang="en-US"/>
          </a:p>
        </p:txBody>
      </p:sp>
    </p:spTree>
    <p:extLst>
      <p:ext uri="{BB962C8B-B14F-4D97-AF65-F5344CB8AC3E}">
        <p14:creationId xmlns:p14="http://schemas.microsoft.com/office/powerpoint/2010/main" val="16300865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56</a:t>
            </a:fld>
            <a:endParaRPr lang="en-US"/>
          </a:p>
        </p:txBody>
      </p:sp>
    </p:spTree>
    <p:extLst>
      <p:ext uri="{BB962C8B-B14F-4D97-AF65-F5344CB8AC3E}">
        <p14:creationId xmlns:p14="http://schemas.microsoft.com/office/powerpoint/2010/main" val="9710912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57</a:t>
            </a:fld>
            <a:endParaRPr lang="en-US"/>
          </a:p>
        </p:txBody>
      </p:sp>
    </p:spTree>
    <p:extLst>
      <p:ext uri="{BB962C8B-B14F-4D97-AF65-F5344CB8AC3E}">
        <p14:creationId xmlns:p14="http://schemas.microsoft.com/office/powerpoint/2010/main" val="40697817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58</a:t>
            </a:fld>
            <a:endParaRPr lang="en-US"/>
          </a:p>
        </p:txBody>
      </p:sp>
    </p:spTree>
    <p:extLst>
      <p:ext uri="{BB962C8B-B14F-4D97-AF65-F5344CB8AC3E}">
        <p14:creationId xmlns:p14="http://schemas.microsoft.com/office/powerpoint/2010/main" val="7715238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59</a:t>
            </a:fld>
            <a:endParaRPr lang="en-US"/>
          </a:p>
        </p:txBody>
      </p:sp>
    </p:spTree>
    <p:extLst>
      <p:ext uri="{BB962C8B-B14F-4D97-AF65-F5344CB8AC3E}">
        <p14:creationId xmlns:p14="http://schemas.microsoft.com/office/powerpoint/2010/main" val="35389267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60</a:t>
            </a:fld>
            <a:endParaRPr lang="en-US"/>
          </a:p>
        </p:txBody>
      </p:sp>
    </p:spTree>
    <p:extLst>
      <p:ext uri="{BB962C8B-B14F-4D97-AF65-F5344CB8AC3E}">
        <p14:creationId xmlns:p14="http://schemas.microsoft.com/office/powerpoint/2010/main" val="9528928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61</a:t>
            </a:fld>
            <a:endParaRPr lang="en-US"/>
          </a:p>
        </p:txBody>
      </p:sp>
    </p:spTree>
    <p:extLst>
      <p:ext uri="{BB962C8B-B14F-4D97-AF65-F5344CB8AC3E}">
        <p14:creationId xmlns:p14="http://schemas.microsoft.com/office/powerpoint/2010/main" val="33975676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62</a:t>
            </a:fld>
            <a:endParaRPr lang="en-US"/>
          </a:p>
        </p:txBody>
      </p:sp>
    </p:spTree>
    <p:extLst>
      <p:ext uri="{BB962C8B-B14F-4D97-AF65-F5344CB8AC3E}">
        <p14:creationId xmlns:p14="http://schemas.microsoft.com/office/powerpoint/2010/main" val="2422345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US" b="0" i="0" u="none" strike="noStrike" dirty="0">
                <a:solidFill>
                  <a:srgbClr val="000000"/>
                </a:solidFill>
                <a:effectLst/>
              </a:rPr>
              <a:t>The key to A*'s optimality lies in the idea of admissibility. Admissible heuristics are optimistic - they never overestimate the true cost to the goal.</a:t>
            </a:r>
          </a:p>
          <a:p>
            <a:pPr algn="l"/>
            <a:r>
              <a:rPr lang="en-US" b="0" i="0" u="none" strike="noStrike" dirty="0">
                <a:solidFill>
                  <a:srgbClr val="000000"/>
                </a:solidFill>
                <a:effectLst/>
              </a:rPr>
              <a:t>Inadmissible or pessimistic heuristics, on the other hand, can break optimality by causing good plans to get stuck on the frontier. If a heuristic overestimates the cost to the goal, A* might think a suboptimal path is better than it really is.</a:t>
            </a:r>
          </a:p>
          <a:p>
            <a:pPr algn="l"/>
            <a:r>
              <a:rPr lang="en-US" b="0" i="0" u="none" strike="noStrike" dirty="0">
                <a:solidFill>
                  <a:srgbClr val="000000"/>
                </a:solidFill>
                <a:effectLst/>
              </a:rPr>
              <a:t>In contrast, admissible heuristics slow down bad plans by adding to their f-cost, but never enough to outweigh the true path cost. So even if A* pursues some suboptimal paths, it will always find the optimal one first.</a:t>
            </a:r>
          </a:p>
          <a:p>
            <a:pPr marL="0" lvl="0" indent="0" algn="l" rtl="0">
              <a:lnSpc>
                <a:spcPct val="100000"/>
              </a:lnSpc>
              <a:spcBef>
                <a:spcPts val="0"/>
              </a:spcBef>
              <a:spcAft>
                <a:spcPts val="0"/>
              </a:spcAft>
              <a:buSzPts val="1400"/>
              <a:buNone/>
            </a:pPr>
            <a:endParaRPr dirty="0"/>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63</a:t>
            </a:fld>
            <a:endParaRPr/>
          </a:p>
        </p:txBody>
      </p:sp>
    </p:spTree>
    <p:extLst>
      <p:ext uri="{BB962C8B-B14F-4D97-AF65-F5344CB8AC3E}">
        <p14:creationId xmlns:p14="http://schemas.microsoft.com/office/powerpoint/2010/main" val="31187301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US" dirty="0">
                <a:latin typeface="Times New Roman"/>
                <a:ea typeface="Times New Roman"/>
                <a:cs typeface="Times New Roman"/>
                <a:sym typeface="Times New Roman"/>
              </a:rPr>
              <a:t>.</a:t>
            </a:r>
            <a:r>
              <a:rPr lang="en-US" b="0" i="0" u="none" strike="noStrike" dirty="0">
                <a:solidFill>
                  <a:srgbClr val="000000"/>
                </a:solidFill>
                <a:effectLst/>
              </a:rPr>
              <a:t> Let's look at some heuristics for the 8-puzzle. The average optimal solution is about 22 moves, so a good heuristic can significantly reduce the search space.</a:t>
            </a:r>
          </a:p>
          <a:p>
            <a:pPr algn="l"/>
            <a:r>
              <a:rPr lang="en-US" b="0" i="0" u="none" strike="noStrike" dirty="0">
                <a:solidFill>
                  <a:srgbClr val="000000"/>
                </a:solidFill>
                <a:effectLst/>
              </a:rPr>
              <a:t>Two common admissible heuristics are:</a:t>
            </a:r>
          </a:p>
          <a:p>
            <a:pPr algn="l">
              <a:buFont typeface="+mj-lt"/>
              <a:buAutoNum type="arabicPeriod"/>
            </a:pPr>
            <a:r>
              <a:rPr lang="en-US" b="0" i="0" u="none" strike="noStrike" dirty="0" err="1">
                <a:solidFill>
                  <a:srgbClr val="000000"/>
                </a:solidFill>
                <a:effectLst/>
              </a:rPr>
              <a:t>h_oop</a:t>
            </a:r>
            <a:r>
              <a:rPr lang="en-US" b="0" i="0" u="none" strike="noStrike" dirty="0">
                <a:solidFill>
                  <a:srgbClr val="000000"/>
                </a:solidFill>
                <a:effectLst/>
              </a:rPr>
              <a:t>(n): The number of tiles out of place. Here that's 8.</a:t>
            </a:r>
          </a:p>
          <a:p>
            <a:pPr algn="l">
              <a:buFont typeface="+mj-lt"/>
              <a:buAutoNum type="arabicPeriod"/>
            </a:pPr>
            <a:r>
              <a:rPr lang="en-US" b="0" i="0" u="none" strike="noStrike" dirty="0" err="1">
                <a:solidFill>
                  <a:srgbClr val="000000"/>
                </a:solidFill>
                <a:effectLst/>
              </a:rPr>
              <a:t>h_md</a:t>
            </a:r>
            <a:r>
              <a:rPr lang="en-US" b="0" i="0" u="none" strike="noStrike" dirty="0">
                <a:solidFill>
                  <a:srgbClr val="000000"/>
                </a:solidFill>
                <a:effectLst/>
              </a:rPr>
              <a:t>(n): The sum of Manhattan distances from each tile's current position to its goal position. Here that's 3+1+2+2+2+3+3+2 = 18.</a:t>
            </a:r>
          </a:p>
          <a:p>
            <a:pPr algn="l"/>
            <a:r>
              <a:rPr lang="en-US" b="0" i="0" u="none" strike="noStrike" dirty="0">
                <a:solidFill>
                  <a:srgbClr val="000000"/>
                </a:solidFill>
                <a:effectLst/>
              </a:rPr>
              <a:t>Both are admissible because they underestimate the true number of moves needed. But which is better?</a:t>
            </a:r>
          </a:p>
          <a:p>
            <a:pPr marL="0" lvl="0" indent="0" algn="l" rtl="0">
              <a:lnSpc>
                <a:spcPct val="100000"/>
              </a:lnSpc>
              <a:spcBef>
                <a:spcPts val="0"/>
              </a:spcBef>
              <a:spcAft>
                <a:spcPts val="0"/>
              </a:spcAft>
              <a:buSzPts val="1400"/>
              <a:buNone/>
            </a:pPr>
            <a:endParaRPr dirty="0"/>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64</a:t>
            </a:fld>
            <a:endParaRPr/>
          </a:p>
        </p:txBody>
      </p:sp>
    </p:spTree>
    <p:extLst>
      <p:ext uri="{BB962C8B-B14F-4D97-AF65-F5344CB8AC3E}">
        <p14:creationId xmlns:p14="http://schemas.microsoft.com/office/powerpoint/2010/main" val="1742826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a:t>
            </a:fld>
            <a:endParaRPr lang="en-US"/>
          </a:p>
        </p:txBody>
      </p:sp>
    </p:spTree>
    <p:extLst>
      <p:ext uri="{BB962C8B-B14F-4D97-AF65-F5344CB8AC3E}">
        <p14:creationId xmlns:p14="http://schemas.microsoft.com/office/powerpoint/2010/main" val="9140058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US" b="0" i="0" u="none" strike="noStrike" dirty="0">
                <a:solidFill>
                  <a:srgbClr val="000000"/>
                </a:solidFill>
                <a:effectLst/>
              </a:rPr>
              <a:t>Let's look at some heuristics for the 8-puzzle. The average optimal solution is about 22 moves, so a good heuristic can significantly reduce the search space.</a:t>
            </a:r>
          </a:p>
          <a:p>
            <a:pPr algn="l"/>
            <a:r>
              <a:rPr lang="en-US" b="0" i="0" u="none" strike="noStrike" dirty="0">
                <a:solidFill>
                  <a:srgbClr val="000000"/>
                </a:solidFill>
                <a:effectLst/>
              </a:rPr>
              <a:t>Two common admissible heuristics are:</a:t>
            </a:r>
          </a:p>
          <a:p>
            <a:pPr algn="l">
              <a:buFont typeface="+mj-lt"/>
              <a:buAutoNum type="arabicPeriod"/>
            </a:pPr>
            <a:r>
              <a:rPr lang="en-US" b="0" i="0" u="none" strike="noStrike" dirty="0" err="1">
                <a:solidFill>
                  <a:srgbClr val="000000"/>
                </a:solidFill>
                <a:effectLst/>
              </a:rPr>
              <a:t>h_oop</a:t>
            </a:r>
            <a:r>
              <a:rPr lang="en-US" b="0" i="0" u="none" strike="noStrike" dirty="0">
                <a:solidFill>
                  <a:srgbClr val="000000"/>
                </a:solidFill>
                <a:effectLst/>
              </a:rPr>
              <a:t>(n): The number of tiles out of place. Here that's 8.</a:t>
            </a:r>
          </a:p>
          <a:p>
            <a:pPr algn="l">
              <a:buFont typeface="+mj-lt"/>
              <a:buAutoNum type="arabicPeriod"/>
            </a:pPr>
            <a:r>
              <a:rPr lang="en-US" b="0" i="0" u="none" strike="noStrike" dirty="0" err="1">
                <a:solidFill>
                  <a:srgbClr val="000000"/>
                </a:solidFill>
                <a:effectLst/>
              </a:rPr>
              <a:t>h_md</a:t>
            </a:r>
            <a:r>
              <a:rPr lang="en-US" b="0" i="0" u="none" strike="noStrike" dirty="0">
                <a:solidFill>
                  <a:srgbClr val="000000"/>
                </a:solidFill>
                <a:effectLst/>
              </a:rPr>
              <a:t>(n): The sum of Manhattan distances from each tile's current position to its goal position. Here that's 3+1+2+2+2+3+3+2 = 18.</a:t>
            </a:r>
          </a:p>
          <a:p>
            <a:pPr algn="l"/>
            <a:r>
              <a:rPr lang="en-US" b="0" i="0" u="none" strike="noStrike" dirty="0">
                <a:solidFill>
                  <a:srgbClr val="000000"/>
                </a:solidFill>
                <a:effectLst/>
              </a:rPr>
              <a:t>Both are admissible because they underestimate the true number of moves needed. But which is better?</a:t>
            </a:r>
          </a:p>
          <a:p>
            <a:pPr marL="0" lvl="0" indent="0" algn="l" rtl="0">
              <a:lnSpc>
                <a:spcPct val="100000"/>
              </a:lnSpc>
              <a:spcBef>
                <a:spcPts val="0"/>
              </a:spcBef>
              <a:spcAft>
                <a:spcPts val="0"/>
              </a:spcAft>
              <a:buSzPts val="1400"/>
              <a:buNone/>
            </a:pPr>
            <a:endParaRPr dirty="0"/>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65</a:t>
            </a:fld>
            <a:endParaRPr/>
          </a:p>
        </p:txBody>
      </p:sp>
    </p:spTree>
    <p:extLst>
      <p:ext uri="{BB962C8B-B14F-4D97-AF65-F5344CB8AC3E}">
        <p14:creationId xmlns:p14="http://schemas.microsoft.com/office/powerpoint/2010/main" val="32448573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US" b="0" i="0" u="none" strike="noStrike" dirty="0">
                <a:solidFill>
                  <a:srgbClr val="000000"/>
                </a:solidFill>
                <a:effectLst/>
              </a:rPr>
              <a:t>To find admissible heuristics, a useful technique is to define relaxed problems. A relaxed problem has fewer restrictions on its actions compared to the original problem.</a:t>
            </a:r>
          </a:p>
          <a:p>
            <a:pPr algn="l"/>
            <a:r>
              <a:rPr lang="en-US" b="0" i="0" u="none" strike="noStrike" dirty="0">
                <a:solidFill>
                  <a:srgbClr val="000000"/>
                </a:solidFill>
                <a:effectLst/>
              </a:rPr>
              <a:t>The cost of an optimal solution to a relaxed problem is guaranteed to be an admissible heuristic for the original problem. With fewer restrictions, you can always get to the goal at least as easily as in the original problem.</a:t>
            </a:r>
          </a:p>
          <a:p>
            <a:pPr algn="l"/>
            <a:r>
              <a:rPr lang="en-US" b="0" i="0" u="none" strike="noStrike" dirty="0">
                <a:solidFill>
                  <a:srgbClr val="000000"/>
                </a:solidFill>
                <a:effectLst/>
              </a:rPr>
              <a:t>For the 8-puzzle, if we allow a tile to move anywhere, then </a:t>
            </a:r>
            <a:r>
              <a:rPr lang="en-US" b="0" i="0" u="none" strike="noStrike" dirty="0" err="1">
                <a:solidFill>
                  <a:srgbClr val="000000"/>
                </a:solidFill>
                <a:effectLst/>
              </a:rPr>
              <a:t>h_oop</a:t>
            </a:r>
            <a:r>
              <a:rPr lang="en-US" b="0" i="0" u="none" strike="noStrike" dirty="0">
                <a:solidFill>
                  <a:srgbClr val="000000"/>
                </a:solidFill>
                <a:effectLst/>
              </a:rPr>
              <a:t> is exactly the relaxed solution cost. If we relax the rules to allow a tile to move to any adjacent square, then </a:t>
            </a:r>
            <a:r>
              <a:rPr lang="en-US" b="0" i="0" u="none" strike="noStrike" dirty="0" err="1">
                <a:solidFill>
                  <a:srgbClr val="000000"/>
                </a:solidFill>
                <a:effectLst/>
              </a:rPr>
              <a:t>h_md</a:t>
            </a:r>
            <a:r>
              <a:rPr lang="en-US" b="0" i="0" u="none" strike="noStrike" dirty="0">
                <a:solidFill>
                  <a:srgbClr val="000000"/>
                </a:solidFill>
                <a:effectLst/>
              </a:rPr>
              <a:t> is the relaxed solution cost.</a:t>
            </a:r>
          </a:p>
          <a:p>
            <a:pPr marL="0" lvl="0" indent="0" algn="l" rtl="0">
              <a:lnSpc>
                <a:spcPct val="100000"/>
              </a:lnSpc>
              <a:spcBef>
                <a:spcPts val="0"/>
              </a:spcBef>
              <a:spcAft>
                <a:spcPts val="0"/>
              </a:spcAft>
              <a:buSzPts val="1400"/>
              <a:buNone/>
            </a:pPr>
            <a:endParaRPr dirty="0"/>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66</a:t>
            </a:fld>
            <a:endParaRPr/>
          </a:p>
        </p:txBody>
      </p:sp>
    </p:spTree>
    <p:extLst>
      <p:ext uri="{BB962C8B-B14F-4D97-AF65-F5344CB8AC3E}">
        <p14:creationId xmlns:p14="http://schemas.microsoft.com/office/powerpoint/2010/main" val="23840589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US" dirty="0">
                <a:latin typeface="Times New Roman"/>
                <a:ea typeface="Times New Roman"/>
                <a:cs typeface="Times New Roman"/>
                <a:sym typeface="Times New Roman"/>
              </a:rPr>
              <a:t>.</a:t>
            </a:r>
            <a:r>
              <a:rPr lang="en-US" b="0" i="0" u="none" strike="noStrike" dirty="0">
                <a:solidFill>
                  <a:srgbClr val="000000"/>
                </a:solidFill>
                <a:effectLst/>
              </a:rPr>
              <a:t> In general, we can define heuristics by solving relaxed versions of our problem.</a:t>
            </a:r>
          </a:p>
          <a:p>
            <a:pPr algn="l"/>
            <a:r>
              <a:rPr lang="en-US" b="0" i="0" u="none" strike="noStrike" dirty="0">
                <a:solidFill>
                  <a:srgbClr val="000000"/>
                </a:solidFill>
                <a:effectLst/>
              </a:rPr>
              <a:t>In the 8-puzzle, the two constraints are:</a:t>
            </a:r>
          </a:p>
          <a:p>
            <a:pPr algn="l">
              <a:buFont typeface="+mj-lt"/>
              <a:buAutoNum type="arabicPeriod"/>
            </a:pPr>
            <a:r>
              <a:rPr lang="en-US" b="0" i="0" u="none" strike="noStrike" dirty="0">
                <a:solidFill>
                  <a:srgbClr val="000000"/>
                </a:solidFill>
                <a:effectLst/>
              </a:rPr>
              <a:t>A tile can only move to an adjacent square</a:t>
            </a:r>
          </a:p>
          <a:p>
            <a:pPr algn="l">
              <a:buFont typeface="+mj-lt"/>
              <a:buAutoNum type="arabicPeriod"/>
            </a:pPr>
            <a:r>
              <a:rPr lang="en-US" b="0" i="0" u="none" strike="noStrike" dirty="0">
                <a:solidFill>
                  <a:srgbClr val="000000"/>
                </a:solidFill>
                <a:effectLst/>
              </a:rPr>
              <a:t>It can only move to the blank square</a:t>
            </a:r>
          </a:p>
          <a:p>
            <a:pPr algn="l"/>
            <a:r>
              <a:rPr lang="en-US" b="0" i="0" u="none" strike="noStrike" dirty="0">
                <a:solidFill>
                  <a:srgbClr val="000000"/>
                </a:solidFill>
                <a:effectLst/>
              </a:rPr>
              <a:t>By dropping one or both constraints, we get relaxed problems whose optimal solutions are exactly </a:t>
            </a:r>
            <a:r>
              <a:rPr lang="en-US" b="0" i="0" u="none" strike="noStrike" dirty="0" err="1">
                <a:solidFill>
                  <a:srgbClr val="000000"/>
                </a:solidFill>
                <a:effectLst/>
              </a:rPr>
              <a:t>h_md</a:t>
            </a:r>
            <a:r>
              <a:rPr lang="en-US" b="0" i="0" u="none" strike="noStrike" dirty="0">
                <a:solidFill>
                  <a:srgbClr val="000000"/>
                </a:solidFill>
                <a:effectLst/>
              </a:rPr>
              <a:t> and </a:t>
            </a:r>
            <a:r>
              <a:rPr lang="en-US" b="0" i="0" u="none" strike="noStrike" dirty="0" err="1">
                <a:solidFill>
                  <a:srgbClr val="000000"/>
                </a:solidFill>
                <a:effectLst/>
              </a:rPr>
              <a:t>h_oop</a:t>
            </a:r>
            <a:r>
              <a:rPr lang="en-US" b="0" i="0" u="none" strike="noStrike" dirty="0">
                <a:solidFill>
                  <a:srgbClr val="000000"/>
                </a:solidFill>
                <a:effectLst/>
              </a:rPr>
              <a:t>.</a:t>
            </a:r>
          </a:p>
          <a:p>
            <a:pPr marL="0" lvl="0" indent="0" algn="l" rtl="0">
              <a:lnSpc>
                <a:spcPct val="100000"/>
              </a:lnSpc>
              <a:spcBef>
                <a:spcPts val="0"/>
              </a:spcBef>
              <a:spcAft>
                <a:spcPts val="0"/>
              </a:spcAft>
              <a:buSzPts val="1400"/>
              <a:buNone/>
            </a:pPr>
            <a:endParaRPr dirty="0"/>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67</a:t>
            </a:fld>
            <a:endParaRPr/>
          </a:p>
        </p:txBody>
      </p:sp>
    </p:spTree>
    <p:extLst>
      <p:ext uri="{BB962C8B-B14F-4D97-AF65-F5344CB8AC3E}">
        <p14:creationId xmlns:p14="http://schemas.microsoft.com/office/powerpoint/2010/main" val="24401442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US" dirty="0">
                <a:latin typeface="Times New Roman"/>
                <a:ea typeface="Times New Roman"/>
                <a:cs typeface="Times New Roman"/>
                <a:sym typeface="Times New Roman"/>
              </a:rPr>
              <a:t>.</a:t>
            </a:r>
            <a:r>
              <a:rPr lang="en-US" b="0" i="0" u="none" strike="noStrike" dirty="0">
                <a:solidFill>
                  <a:srgbClr val="000000"/>
                </a:solidFill>
                <a:effectLst/>
              </a:rPr>
              <a:t> We can compare heuristics using the notion of dominance. If h2(n) is greater than or equal to h1(n) for all states n, and both are admissible, then h2 dominates h1.</a:t>
            </a:r>
          </a:p>
          <a:p>
            <a:pPr algn="l"/>
            <a:r>
              <a:rPr lang="en-US" b="0" i="0" u="none" strike="noStrike" dirty="0">
                <a:solidFill>
                  <a:srgbClr val="000000"/>
                </a:solidFill>
                <a:effectLst/>
              </a:rPr>
              <a:t>A dominant heuristic is more accurate - closer to the true cost without going over. So it's better for search. In the 8-puzzle, </a:t>
            </a:r>
            <a:r>
              <a:rPr lang="en-US" b="0" i="0" u="none" strike="noStrike" dirty="0" err="1">
                <a:solidFill>
                  <a:srgbClr val="000000"/>
                </a:solidFill>
                <a:effectLst/>
              </a:rPr>
              <a:t>h_md</a:t>
            </a:r>
            <a:r>
              <a:rPr lang="en-US" b="0" i="0" u="none" strike="noStrike" dirty="0">
                <a:solidFill>
                  <a:srgbClr val="000000"/>
                </a:solidFill>
                <a:effectLst/>
              </a:rPr>
              <a:t> dominates </a:t>
            </a:r>
            <a:r>
              <a:rPr lang="en-US" b="0" i="0" u="none" strike="noStrike" dirty="0" err="1">
                <a:solidFill>
                  <a:srgbClr val="000000"/>
                </a:solidFill>
                <a:effectLst/>
              </a:rPr>
              <a:t>h_oop</a:t>
            </a:r>
            <a:r>
              <a:rPr lang="en-US" b="0" i="0" u="none" strike="noStrike" dirty="0">
                <a:solidFill>
                  <a:srgbClr val="000000"/>
                </a:solidFill>
                <a:effectLst/>
              </a:rPr>
              <a:t>.</a:t>
            </a:r>
          </a:p>
          <a:p>
            <a:pPr algn="l"/>
            <a:r>
              <a:rPr lang="en-US" b="0" i="0" u="none" strike="noStrike" dirty="0">
                <a:solidFill>
                  <a:srgbClr val="000000"/>
                </a:solidFill>
                <a:effectLst/>
              </a:rPr>
              <a:t>The table shows the effect on search costs. For a solution 12 moves deep, A* expands 227 nodes with </a:t>
            </a:r>
            <a:r>
              <a:rPr lang="en-US" b="0" i="0" u="none" strike="noStrike" dirty="0" err="1">
                <a:solidFill>
                  <a:srgbClr val="000000"/>
                </a:solidFill>
                <a:effectLst/>
              </a:rPr>
              <a:t>h_oop</a:t>
            </a:r>
            <a:r>
              <a:rPr lang="en-US" b="0" i="0" u="none" strike="noStrike" dirty="0">
                <a:solidFill>
                  <a:srgbClr val="000000"/>
                </a:solidFill>
                <a:effectLst/>
              </a:rPr>
              <a:t> but only 73 with </a:t>
            </a:r>
            <a:r>
              <a:rPr lang="en-US" b="0" i="0" u="none" strike="noStrike" dirty="0" err="1">
                <a:solidFill>
                  <a:srgbClr val="000000"/>
                </a:solidFill>
                <a:effectLst/>
              </a:rPr>
              <a:t>h_md</a:t>
            </a:r>
            <a:r>
              <a:rPr lang="en-US" b="0" i="0" u="none" strike="noStrike" dirty="0">
                <a:solidFill>
                  <a:srgbClr val="000000"/>
                </a:solidFill>
                <a:effectLst/>
              </a:rPr>
              <a:t>. At depth 24, it's 39,135 vs 1,641 nodes - a huge difference!</a:t>
            </a:r>
          </a:p>
          <a:p>
            <a:pPr marL="0" lvl="0" indent="0" algn="l" rtl="0">
              <a:lnSpc>
                <a:spcPct val="100000"/>
              </a:lnSpc>
              <a:spcBef>
                <a:spcPts val="0"/>
              </a:spcBef>
              <a:spcAft>
                <a:spcPts val="0"/>
              </a:spcAft>
              <a:buSzPts val="1400"/>
              <a:buNone/>
            </a:pPr>
            <a:endParaRPr dirty="0"/>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68</a:t>
            </a:fld>
            <a:endParaRPr/>
          </a:p>
        </p:txBody>
      </p:sp>
    </p:spTree>
    <p:extLst>
      <p:ext uri="{BB962C8B-B14F-4D97-AF65-F5344CB8AC3E}">
        <p14:creationId xmlns:p14="http://schemas.microsoft.com/office/powerpoint/2010/main" val="19793317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69</a:t>
            </a:fld>
            <a:endParaRPr/>
          </a:p>
        </p:txBody>
      </p:sp>
    </p:spTree>
    <p:extLst>
      <p:ext uri="{BB962C8B-B14F-4D97-AF65-F5344CB8AC3E}">
        <p14:creationId xmlns:p14="http://schemas.microsoft.com/office/powerpoint/2010/main" val="42947368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70</a:t>
            </a:fld>
            <a:endParaRPr/>
          </a:p>
        </p:txBody>
      </p:sp>
    </p:spTree>
    <p:extLst>
      <p:ext uri="{BB962C8B-B14F-4D97-AF65-F5344CB8AC3E}">
        <p14:creationId xmlns:p14="http://schemas.microsoft.com/office/powerpoint/2010/main" val="2181359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71</a:t>
            </a:fld>
            <a:endParaRPr/>
          </a:p>
        </p:txBody>
      </p:sp>
    </p:spTree>
    <p:extLst>
      <p:ext uri="{BB962C8B-B14F-4D97-AF65-F5344CB8AC3E}">
        <p14:creationId xmlns:p14="http://schemas.microsoft.com/office/powerpoint/2010/main" val="18739011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21" name="Google Shape;121;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72</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33" name="Google Shape;133;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73</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44" name="Google Shape;144;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74</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8</a:t>
            </a:fld>
            <a:endParaRPr lang="en-US"/>
          </a:p>
        </p:txBody>
      </p:sp>
    </p:spTree>
    <p:extLst>
      <p:ext uri="{BB962C8B-B14F-4D97-AF65-F5344CB8AC3E}">
        <p14:creationId xmlns:p14="http://schemas.microsoft.com/office/powerpoint/2010/main" val="26268985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g = path cost, h = admissible heuristic of remaining distance to goal</a:t>
            </a:r>
            <a:endParaRPr/>
          </a:p>
        </p:txBody>
      </p:sp>
      <p:sp>
        <p:nvSpPr>
          <p:cNvPr id="161" name="Google Shape;161;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75</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g = path cost, h = admissible heuristic of remaining distance to goal</a:t>
            </a:r>
            <a:endParaRPr/>
          </a:p>
        </p:txBody>
      </p:sp>
      <p:sp>
        <p:nvSpPr>
          <p:cNvPr id="189" name="Google Shape;189;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76</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215" name="Google Shape;215;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77</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38" name="Google Shape;238;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79</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46" name="Google Shape;246;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80</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74" name="Google Shape;274;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81</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94" name="Google Shape;294;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82</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extLst>
      <p:ext uri="{BB962C8B-B14F-4D97-AF65-F5344CB8AC3E}">
        <p14:creationId xmlns:p14="http://schemas.microsoft.com/office/powerpoint/2010/main" val="37505403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extLst>
      <p:ext uri="{BB962C8B-B14F-4D97-AF65-F5344CB8AC3E}">
        <p14:creationId xmlns:p14="http://schemas.microsoft.com/office/powerpoint/2010/main" val="27535949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5210: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7/12/24</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7/12/24</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11"/>
          <p:cNvSpPr/>
          <p:nvPr/>
        </p:nvSpPr>
        <p:spPr>
          <a:xfrm>
            <a:off x="799850" y="852000"/>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1"/>
          <p:cNvSpPr txBox="1"/>
          <p:nvPr/>
        </p:nvSpPr>
        <p:spPr>
          <a:xfrm>
            <a:off x="900898" y="952423"/>
            <a:ext cx="3882300" cy="11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a:latin typeface="Open Sans SemiBold"/>
                <a:ea typeface="Open Sans SemiBold"/>
                <a:cs typeface="Open Sans SemiBold"/>
                <a:sym typeface="Open Sans SemiBold"/>
              </a:rPr>
              <a:t> </a:t>
            </a:r>
            <a:r>
              <a:rPr lang="en-US" sz="2300" i="0" u="none" strike="noStrike" cap="none">
                <a:latin typeface="Open Sans SemiBold"/>
                <a:ea typeface="Open Sans SemiBold"/>
                <a:cs typeface="Open Sans SemiBold"/>
                <a:sym typeface="Open Sans SemiBold"/>
              </a:rPr>
              <a:t>CIS 521:  </a:t>
            </a:r>
            <a:br>
              <a:rPr lang="en-US" sz="2300" i="0" u="none" strike="noStrike" cap="none">
                <a:latin typeface="Open Sans SemiBold"/>
                <a:ea typeface="Open Sans SemiBold"/>
                <a:cs typeface="Open Sans SemiBold"/>
                <a:sym typeface="Open Sans SemiBold"/>
              </a:rPr>
            </a:br>
            <a:r>
              <a:rPr lang="en-US" sz="2300" i="0" u="none" strike="noStrike" cap="none">
                <a:latin typeface="Open Sans SemiBold"/>
                <a:ea typeface="Open Sans SemiBold"/>
                <a:cs typeface="Open Sans SemiBold"/>
                <a:sym typeface="Open Sans SemiBold"/>
              </a:rPr>
              <a:t> ARTIFICIAL INTELLIGENCE </a:t>
            </a:r>
            <a:endParaRPr sz="1300" i="0" u="none" strike="noStrike" cap="none">
              <a:latin typeface="Open Sans SemiBold"/>
              <a:ea typeface="Open Sans SemiBold"/>
              <a:cs typeface="Open Sans SemiBold"/>
              <a:sym typeface="Open Sans SemiBold"/>
            </a:endParaRPr>
          </a:p>
        </p:txBody>
      </p:sp>
      <p:sp>
        <p:nvSpPr>
          <p:cNvPr id="18" name="Google Shape;18;p11"/>
          <p:cNvSpPr txBox="1"/>
          <p:nvPr/>
        </p:nvSpPr>
        <p:spPr>
          <a:xfrm>
            <a:off x="723650" y="4682587"/>
            <a:ext cx="6758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Professor Chris Callison-Burch</a:t>
            </a:r>
            <a:endParaRPr sz="1400" b="0" i="0" u="none" strike="noStrike" cap="none">
              <a:solidFill>
                <a:srgbClr val="000000"/>
              </a:solidFill>
              <a:latin typeface="Open Sans"/>
              <a:ea typeface="Open Sans"/>
              <a:cs typeface="Open Sans"/>
              <a:sym typeface="Open Sans"/>
            </a:endParaRPr>
          </a:p>
        </p:txBody>
      </p:sp>
      <p:pic>
        <p:nvPicPr>
          <p:cNvPr id="19" name="Google Shape;19;p11"/>
          <p:cNvPicPr preferRelativeResize="0"/>
          <p:nvPr/>
        </p:nvPicPr>
        <p:blipFill rotWithShape="1">
          <a:blip r:embed="rId2">
            <a:alphaModFix/>
          </a:blip>
          <a:srcRect l="11767" t="230" r="30886" b="-230"/>
          <a:stretch/>
        </p:blipFill>
        <p:spPr>
          <a:xfrm>
            <a:off x="6520550" y="0"/>
            <a:ext cx="5671450" cy="6591625"/>
          </a:xfrm>
          <a:prstGeom prst="rect">
            <a:avLst/>
          </a:prstGeom>
          <a:noFill/>
          <a:ln>
            <a:noFill/>
          </a:ln>
        </p:spPr>
      </p:pic>
      <p:sp>
        <p:nvSpPr>
          <p:cNvPr id="20" name="Google Shape;20;p11"/>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 name="Google Shape;21;p11"/>
          <p:cNvPicPr preferRelativeResize="0"/>
          <p:nvPr/>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22" name="Google Shape;22;p11"/>
          <p:cNvPicPr preferRelativeResize="0"/>
          <p:nvPr/>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38934299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3"/>
        <p:cNvGrpSpPr/>
        <p:nvPr/>
      </p:nvGrpSpPr>
      <p:grpSpPr>
        <a:xfrm>
          <a:off x="0" y="0"/>
          <a:ext cx="0" cy="0"/>
          <a:chOff x="0" y="0"/>
          <a:chExt cx="0" cy="0"/>
        </a:xfrm>
      </p:grpSpPr>
      <p:pic>
        <p:nvPicPr>
          <p:cNvPr id="24" name="Google Shape;24;p12"/>
          <p:cNvPicPr preferRelativeResize="0"/>
          <p:nvPr/>
        </p:nvPicPr>
        <p:blipFill rotWithShape="1">
          <a:blip r:embed="rId2">
            <a:alphaModFix amt="40000"/>
          </a:blip>
          <a:srcRect/>
          <a:stretch/>
        </p:blipFill>
        <p:spPr>
          <a:xfrm>
            <a:off x="156750" y="6547264"/>
            <a:ext cx="1981200" cy="274320"/>
          </a:xfrm>
          <a:prstGeom prst="rect">
            <a:avLst/>
          </a:prstGeom>
          <a:noFill/>
          <a:ln>
            <a:noFill/>
          </a:ln>
        </p:spPr>
      </p:pic>
      <p:sp>
        <p:nvSpPr>
          <p:cNvPr id="25" name="Google Shape;25;p12"/>
          <p:cNvSpPr txBox="1">
            <a:spLocks noGrp="1"/>
          </p:cNvSpPr>
          <p:nvPr>
            <p:ph type="body" idx="1"/>
          </p:nvPr>
        </p:nvSpPr>
        <p:spPr>
          <a:xfrm>
            <a:off x="399684" y="962027"/>
            <a:ext cx="10555288" cy="41068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12"/>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
        <p:nvSpPr>
          <p:cNvPr id="27" name="Google Shape;27;p12"/>
          <p:cNvSpPr txBox="1">
            <a:spLocks noGrp="1"/>
          </p:cNvSpPr>
          <p:nvPr>
            <p:ph type="body" idx="2"/>
          </p:nvPr>
        </p:nvSpPr>
        <p:spPr>
          <a:xfrm>
            <a:off x="394073" y="311152"/>
            <a:ext cx="10555200" cy="65100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rgbClr val="370661"/>
              </a:buClr>
              <a:buSzPts val="3200"/>
              <a:buFont typeface="Open Sans"/>
              <a:buNone/>
              <a:defRPr sz="3200" b="1">
                <a:solidFill>
                  <a:srgbClr val="370661"/>
                </a:solidFill>
              </a:defRPr>
            </a:lvl1pPr>
            <a:lvl2pPr marL="914400" lvl="1" indent="-342900" algn="l">
              <a:lnSpc>
                <a:spcPct val="90000"/>
              </a:lnSpc>
              <a:spcBef>
                <a:spcPts val="500"/>
              </a:spcBef>
              <a:spcAft>
                <a:spcPts val="0"/>
              </a:spcAft>
              <a:buClr>
                <a:srgbClr val="370661"/>
              </a:buClr>
              <a:buSzPts val="1800"/>
              <a:buFont typeface="Open Sans"/>
              <a:buChar char="▪"/>
              <a:defRPr b="1">
                <a:solidFill>
                  <a:srgbClr val="370661"/>
                </a:solidFill>
              </a:defRPr>
            </a:lvl2pPr>
            <a:lvl3pPr marL="1371600" lvl="2" indent="-342900" algn="l">
              <a:lnSpc>
                <a:spcPct val="90000"/>
              </a:lnSpc>
              <a:spcBef>
                <a:spcPts val="500"/>
              </a:spcBef>
              <a:spcAft>
                <a:spcPts val="0"/>
              </a:spcAft>
              <a:buClr>
                <a:srgbClr val="370661"/>
              </a:buClr>
              <a:buSzPts val="1800"/>
              <a:buFont typeface="Open Sans"/>
              <a:buChar char="•"/>
              <a:defRPr b="1">
                <a:solidFill>
                  <a:srgbClr val="370661"/>
                </a:solidFill>
              </a:defRPr>
            </a:lvl3pPr>
            <a:lvl4pPr marL="1828800" lvl="3" indent="-342900" algn="l">
              <a:lnSpc>
                <a:spcPct val="90000"/>
              </a:lnSpc>
              <a:spcBef>
                <a:spcPts val="500"/>
              </a:spcBef>
              <a:spcAft>
                <a:spcPts val="0"/>
              </a:spcAft>
              <a:buClr>
                <a:srgbClr val="370661"/>
              </a:buClr>
              <a:buSzPts val="1800"/>
              <a:buFont typeface="Open Sans"/>
              <a:buChar char="o"/>
              <a:defRPr b="1">
                <a:solidFill>
                  <a:srgbClr val="370661"/>
                </a:solidFill>
              </a:defRPr>
            </a:lvl4pPr>
            <a:lvl5pPr marL="2286000" lvl="4" indent="-342900" algn="l">
              <a:lnSpc>
                <a:spcPct val="90000"/>
              </a:lnSpc>
              <a:spcBef>
                <a:spcPts val="500"/>
              </a:spcBef>
              <a:spcAft>
                <a:spcPts val="0"/>
              </a:spcAft>
              <a:buClr>
                <a:srgbClr val="370661"/>
              </a:buClr>
              <a:buSzPts val="1800"/>
              <a:buFont typeface="Open Sans"/>
              <a:buChar char="▪"/>
              <a:defRPr b="1">
                <a:solidFill>
                  <a:srgbClr val="370661"/>
                </a:solidFill>
              </a:defRPr>
            </a:lvl5pPr>
            <a:lvl6pPr marL="2743200" lvl="5"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6pPr>
            <a:lvl7pPr marL="3200400" lvl="6"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7pPr>
            <a:lvl8pPr marL="3657600" lvl="7"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8pPr>
            <a:lvl9pPr marL="4114800" lvl="8"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9pPr>
          </a:lstStyle>
          <a:p>
            <a:endParaRPr/>
          </a:p>
        </p:txBody>
      </p:sp>
      <p:sp>
        <p:nvSpPr>
          <p:cNvPr id="28" name="Google Shape;28;p12"/>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 name="Google Shape;29;p12"/>
          <p:cNvPicPr preferRelativeResize="0"/>
          <p:nvPr/>
        </p:nvPicPr>
        <p:blipFill rotWithShape="1">
          <a:blip r:embed="rId3">
            <a:alphaModFix/>
          </a:blip>
          <a:srcRect/>
          <a:stretch/>
        </p:blipFill>
        <p:spPr>
          <a:xfrm>
            <a:off x="53875" y="6501549"/>
            <a:ext cx="1780175" cy="341200"/>
          </a:xfrm>
          <a:prstGeom prst="rect">
            <a:avLst/>
          </a:prstGeom>
          <a:noFill/>
          <a:ln>
            <a:noFill/>
          </a:ln>
        </p:spPr>
      </p:pic>
    </p:spTree>
    <p:extLst>
      <p:ext uri="{BB962C8B-B14F-4D97-AF65-F5344CB8AC3E}">
        <p14:creationId xmlns:p14="http://schemas.microsoft.com/office/powerpoint/2010/main" val="4199488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7/12/24</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7/12/24</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7/12/24</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7/12/24</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7/12/24</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7/12/24</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7/12/24</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5">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6">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7/12/24</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hyperlink" Target="https://youtu.be/x-VTfcmrLEQ"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3.jp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youtu.be/NUgMa5coCoE" TargetMode="External"/><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s://pollev.com/ccb"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hyperlink" Target="https://www.redblobgames.com/pathfinding/a-star/introduction.html" TargetMode="External"/><Relationship Id="rId5" Type="http://schemas.openxmlformats.org/officeDocument/2006/relationships/image" Target="../media/image19.png"/><Relationship Id="rId4"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hyperlink" Target="https://pollev.com/ccb"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hyperlink" Target="https://www.redblobgames.com/pathfinding/a-star/introduction.html" TargetMode="External"/><Relationship Id="rId5" Type="http://schemas.openxmlformats.org/officeDocument/2006/relationships/image" Target="../media/image22.png"/><Relationship Id="rId4"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redblobgames.com/pathfinding/a-star/introduction.html"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hyperlink" Target="https://pollev.com/ccb"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27.jpg"/></Relationships>
</file>

<file path=ppt/slides/_rels/slide6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6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27.jpg"/></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3.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7.png"/><Relationship Id="rId4" Type="http://schemas.openxmlformats.org/officeDocument/2006/relationships/image" Target="../media/image39.png"/></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2.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3.png"/><Relationship Id="rId4" Type="http://schemas.openxmlformats.org/officeDocument/2006/relationships/image" Target="../media/image3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7.xml"/><Relationship Id="rId1" Type="http://schemas.openxmlformats.org/officeDocument/2006/relationships/slideLayout" Target="../slideLayouts/slideLayout4.xml"/><Relationship Id="rId4" Type="http://schemas.openxmlformats.org/officeDocument/2006/relationships/hyperlink" Target="https://www.redblobgames.com/pathfinding/a-star/introduction.html"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hyperlink" Target="https://www.redblobgames.com/pathfinding/a-star/introduction.html"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www.redblobgames.com/pathfinding/a-star/introduction.html" TargetMode="External"/><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image" Target="../media/image500.png"/><Relationship Id="rId5" Type="http://schemas.openxmlformats.org/officeDocument/2006/relationships/customXml" Target="../ink/ink1.xml"/><Relationship Id="rId4" Type="http://schemas.openxmlformats.org/officeDocument/2006/relationships/image" Target="../media/image45.png"/></Relationships>
</file>

<file path=ppt/slides/_rels/slide86.xml.rels><?xml version="1.0" encoding="UTF-8" standalone="yes"?>
<Relationships xmlns="http://schemas.openxmlformats.org/package/2006/relationships"><Relationship Id="rId3" Type="http://schemas.openxmlformats.org/officeDocument/2006/relationships/hyperlink" Target="https://www.redblobgames.com/pathfinding/a-star/introduction.html" TargetMode="External"/><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customXml" Target="../ink/ink2.xml"/><Relationship Id="rId4" Type="http://schemas.openxmlformats.org/officeDocument/2006/relationships/image" Target="../media/image46.png"/></Relationships>
</file>

<file path=ppt/slides/_rels/slide87.xml.rels><?xml version="1.0" encoding="UTF-8" standalone="yes"?>
<Relationships xmlns="http://schemas.openxmlformats.org/package/2006/relationships"><Relationship Id="rId3" Type="http://schemas.openxmlformats.org/officeDocument/2006/relationships/hyperlink" Target="https://www.redblobgames.com/pathfinding/a-star/introduction.html" TargetMode="External"/><Relationship Id="rId2" Type="http://schemas.openxmlformats.org/officeDocument/2006/relationships/notesSlide" Target="../notesSlides/notesSlide81.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customXml" Target="../ink/ink3.xml"/><Relationship Id="rId4" Type="http://schemas.openxmlformats.org/officeDocument/2006/relationships/image" Target="../media/image47.png"/></Relationships>
</file>

<file path=ppt/slides/_rels/slide88.xml.rels><?xml version="1.0" encoding="UTF-8" standalone="yes"?>
<Relationships xmlns="http://schemas.openxmlformats.org/package/2006/relationships"><Relationship Id="rId3" Type="http://schemas.openxmlformats.org/officeDocument/2006/relationships/hyperlink" Target="https://www.redblobgames.com/pathfinding/a-star/introduction.html" TargetMode="External"/><Relationship Id="rId2" Type="http://schemas.openxmlformats.org/officeDocument/2006/relationships/notesSlide" Target="../notesSlides/notesSlide82.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89.xml.rels><?xml version="1.0" encoding="UTF-8" standalone="yes"?>
<Relationships xmlns="http://schemas.openxmlformats.org/package/2006/relationships"><Relationship Id="rId3" Type="http://schemas.openxmlformats.org/officeDocument/2006/relationships/hyperlink" Target="https://www.redblobgames.com/pathfinding/a-star/introduction.html" TargetMode="External"/><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customXml" Target="../ink/ink4.xml"/><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hyperlink" Target="https://www.redblobgames.com/pathfinding/a-star/introduction.html" TargetMode="External"/><Relationship Id="rId2" Type="http://schemas.openxmlformats.org/officeDocument/2006/relationships/notesSlide" Target="../notesSlides/notesSlide84.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5.xml"/><Relationship Id="rId1" Type="http://schemas.openxmlformats.org/officeDocument/2006/relationships/slideLayout" Target="../slideLayouts/slideLayout6.xml"/><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pPr lvl="0">
              <a:spcBef>
                <a:spcPts val="0"/>
              </a:spcBef>
              <a:buClr>
                <a:schemeClr val="dk1"/>
              </a:buClr>
              <a:buSzPts val="4800"/>
            </a:pPr>
            <a:r>
              <a:rPr lang="en-US" dirty="0">
                <a:solidFill>
                  <a:srgbClr val="370661"/>
                </a:solidFill>
              </a:rPr>
              <a:t>Informed Search</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
        <p:nvSpPr>
          <p:cNvPr id="4" name="Google Shape;295;p20">
            <a:extLst>
              <a:ext uri="{FF2B5EF4-FFF2-40B4-BE49-F238E27FC236}">
                <a16:creationId xmlns:a16="http://schemas.microsoft.com/office/drawing/2014/main" id="{63C4788F-6598-09C0-B42C-B5D2F11780B9}"/>
              </a:ext>
            </a:extLst>
          </p:cNvPr>
          <p:cNvSpPr/>
          <p:nvPr/>
        </p:nvSpPr>
        <p:spPr>
          <a:xfrm>
            <a:off x="5841401" y="2216075"/>
            <a:ext cx="3668359" cy="2867315"/>
          </a:xfrm>
          <a:prstGeom prst="wedgeRoundRectCallout">
            <a:avLst>
              <a:gd name="adj1" fmla="val 74461"/>
              <a:gd name="adj2" fmla="val 10633"/>
              <a:gd name="adj3" fmla="val 0"/>
            </a:avLst>
          </a:prstGeom>
          <a:solidFill>
            <a:srgbClr val="FFAE2B"/>
          </a:solidFill>
          <a:ln>
            <a:noFill/>
          </a:ln>
        </p:spPr>
        <p:txBody>
          <a:bodyPr spcFirstLastPara="1" wrap="square" lIns="91425" tIns="91425" rIns="91425" bIns="91425" anchor="ctr" anchorCtr="0">
            <a:noAutofit/>
          </a:bodyPr>
          <a:lstStyle/>
          <a:p>
            <a:r>
              <a:rPr lang="en-US" sz="2800" b="1" dirty="0">
                <a:solidFill>
                  <a:schemeClr val="dk1"/>
                </a:solidFill>
                <a:latin typeface="Open Sans"/>
                <a:ea typeface="Open Sans"/>
                <a:cs typeface="Open Sans"/>
                <a:sym typeface="Open Sans"/>
              </a:rPr>
              <a:t>If you need an extension, you must request it 24 hours in advance to avoid a late penalty.</a:t>
            </a:r>
            <a:endParaRPr lang="en-US" sz="1800" dirty="0"/>
          </a:p>
        </p:txBody>
      </p:sp>
      <p:sp>
        <p:nvSpPr>
          <p:cNvPr id="7" name="Google Shape;295;p20">
            <a:extLst>
              <a:ext uri="{FF2B5EF4-FFF2-40B4-BE49-F238E27FC236}">
                <a16:creationId xmlns:a16="http://schemas.microsoft.com/office/drawing/2014/main" id="{762D1B05-8533-1126-8DA1-D7D1328F9868}"/>
              </a:ext>
            </a:extLst>
          </p:cNvPr>
          <p:cNvSpPr/>
          <p:nvPr/>
        </p:nvSpPr>
        <p:spPr>
          <a:xfrm>
            <a:off x="6248400" y="733314"/>
            <a:ext cx="5844987" cy="839096"/>
          </a:xfrm>
          <a:prstGeom prst="wedgeRoundRectCallout">
            <a:avLst>
              <a:gd name="adj1" fmla="val 32819"/>
              <a:gd name="adj2" fmla="val 257657"/>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HW2 is due Wednesday by 11:59pm. </a:t>
            </a:r>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itle 1">
            <a:extLst>
              <a:ext uri="{FF2B5EF4-FFF2-40B4-BE49-F238E27FC236}">
                <a16:creationId xmlns:a16="http://schemas.microsoft.com/office/drawing/2014/main" id="{30E2B082-F160-614B-B0E7-52F9321BBEAB}"/>
              </a:ext>
            </a:extLst>
          </p:cNvPr>
          <p:cNvSpPr>
            <a:spLocks noGrp="1"/>
          </p:cNvSpPr>
          <p:nvPr>
            <p:ph type="title"/>
          </p:nvPr>
        </p:nvSpPr>
        <p:spPr/>
        <p:txBody>
          <a:bodyPr>
            <a:normAutofit/>
          </a:bodyPr>
          <a:lstStyle/>
          <a:p>
            <a:r>
              <a:rPr lang="en-US" dirty="0"/>
              <a:t>Review: Search Strategies</a:t>
            </a:r>
          </a:p>
        </p:txBody>
      </p:sp>
      <p:sp>
        <p:nvSpPr>
          <p:cNvPr id="73" name="Google Shape;73;g92b3bf485b_0_0"/>
          <p:cNvSpPr txBox="1">
            <a:spLocks noGrp="1"/>
          </p:cNvSpPr>
          <p:nvPr>
            <p:ph idx="1"/>
          </p:nvPr>
        </p:nvSpPr>
        <p:spPr>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indent="0">
              <a:lnSpc>
                <a:spcPct val="140000"/>
              </a:lnSpc>
              <a:spcBef>
                <a:spcPts val="0"/>
              </a:spcBef>
              <a:buNone/>
            </a:pPr>
            <a:r>
              <a:rPr lang="en-US" i="1" dirty="0">
                <a:solidFill>
                  <a:schemeClr val="accent2"/>
                </a:solidFill>
              </a:rPr>
              <a:t>Strategy </a:t>
            </a:r>
            <a:r>
              <a:rPr lang="en-US" dirty="0"/>
              <a:t>= order of tree expansion</a:t>
            </a:r>
          </a:p>
          <a:p>
            <a:pPr marL="1028700" lvl="1" indent="-342900">
              <a:lnSpc>
                <a:spcPct val="140000"/>
              </a:lnSpc>
              <a:spcBef>
                <a:spcPts val="0"/>
              </a:spcBef>
            </a:pPr>
            <a:r>
              <a:rPr lang="en-US" dirty="0"/>
              <a:t>Implemented by different </a:t>
            </a:r>
            <a:r>
              <a:rPr lang="en-US" b="1" dirty="0"/>
              <a:t>queue structures </a:t>
            </a:r>
            <a:r>
              <a:rPr lang="en-US" dirty="0"/>
              <a:t>(LIFO, FIFO, priority)</a:t>
            </a:r>
          </a:p>
          <a:p>
            <a:pPr marL="228600" indent="0">
              <a:lnSpc>
                <a:spcPct val="140000"/>
              </a:lnSpc>
              <a:spcBef>
                <a:spcPts val="0"/>
              </a:spcBef>
              <a:buNone/>
            </a:pPr>
            <a:r>
              <a:rPr lang="en-US" dirty="0"/>
              <a:t>Dimensions for evaluation</a:t>
            </a:r>
          </a:p>
          <a:p>
            <a:pPr marL="1028700" lvl="1" indent="-342900">
              <a:lnSpc>
                <a:spcPct val="140000"/>
              </a:lnSpc>
              <a:spcBef>
                <a:spcPts val="0"/>
              </a:spcBef>
            </a:pPr>
            <a:r>
              <a:rPr lang="en-US" i="1" dirty="0">
                <a:solidFill>
                  <a:schemeClr val="accent2"/>
                </a:solidFill>
              </a:rPr>
              <a:t>Completeness- </a:t>
            </a:r>
            <a:r>
              <a:rPr lang="en-US" dirty="0"/>
              <a:t>always find the solution?</a:t>
            </a:r>
          </a:p>
          <a:p>
            <a:pPr marL="1028700" lvl="1" indent="-342900">
              <a:lnSpc>
                <a:spcPct val="140000"/>
              </a:lnSpc>
              <a:spcBef>
                <a:spcPts val="0"/>
              </a:spcBef>
            </a:pPr>
            <a:r>
              <a:rPr lang="en-US" i="1" dirty="0">
                <a:solidFill>
                  <a:schemeClr val="accent2"/>
                </a:solidFill>
              </a:rPr>
              <a:t>Optimality  </a:t>
            </a:r>
            <a:r>
              <a:rPr lang="en-US" dirty="0"/>
              <a:t>- finds a least cost solution (lowest path cost) </a:t>
            </a:r>
            <a:r>
              <a:rPr lang="en-US" b="1" dirty="0"/>
              <a:t>first</a:t>
            </a:r>
            <a:r>
              <a:rPr lang="en-US" dirty="0"/>
              <a:t>?</a:t>
            </a:r>
          </a:p>
          <a:p>
            <a:pPr marL="1028700" lvl="1" indent="-342900">
              <a:lnSpc>
                <a:spcPct val="140000"/>
              </a:lnSpc>
              <a:spcBef>
                <a:spcPts val="0"/>
              </a:spcBef>
            </a:pPr>
            <a:r>
              <a:rPr lang="en-US" i="1" dirty="0">
                <a:solidFill>
                  <a:schemeClr val="accent2"/>
                </a:solidFill>
              </a:rPr>
              <a:t>Time complexity </a:t>
            </a:r>
            <a:r>
              <a:rPr lang="en-US" dirty="0"/>
              <a:t>- # of nodes generated </a:t>
            </a:r>
            <a:r>
              <a:rPr lang="en-US" i="1" dirty="0">
                <a:solidFill>
                  <a:schemeClr val="accent2"/>
                </a:solidFill>
              </a:rPr>
              <a:t>(worst case) </a:t>
            </a:r>
            <a:endParaRPr lang="en-US" dirty="0"/>
          </a:p>
          <a:p>
            <a:pPr marL="1028700" lvl="1" indent="-342900">
              <a:lnSpc>
                <a:spcPct val="140000"/>
              </a:lnSpc>
              <a:spcBef>
                <a:spcPts val="0"/>
              </a:spcBef>
            </a:pPr>
            <a:r>
              <a:rPr lang="en-US" i="1" dirty="0">
                <a:solidFill>
                  <a:schemeClr val="accent2"/>
                </a:solidFill>
              </a:rPr>
              <a:t>Space complexity </a:t>
            </a:r>
            <a:r>
              <a:rPr lang="en-US" dirty="0"/>
              <a:t>- # of nodes simultaneously in memory </a:t>
            </a:r>
            <a:r>
              <a:rPr lang="en-US" i="1" dirty="0">
                <a:solidFill>
                  <a:schemeClr val="accent2"/>
                </a:solidFill>
              </a:rPr>
              <a:t>(worst case) </a:t>
            </a:r>
          </a:p>
          <a:p>
            <a:pPr marL="228600" indent="0">
              <a:lnSpc>
                <a:spcPct val="140000"/>
              </a:lnSpc>
              <a:spcBef>
                <a:spcPts val="0"/>
              </a:spcBef>
              <a:buNone/>
            </a:pPr>
            <a:r>
              <a:rPr lang="en-US" dirty="0"/>
              <a:t>Time/space complexity variables</a:t>
            </a:r>
          </a:p>
          <a:p>
            <a:pPr marL="1028700" lvl="1" indent="-342900">
              <a:lnSpc>
                <a:spcPct val="140000"/>
              </a:lnSpc>
              <a:spcBef>
                <a:spcPts val="0"/>
              </a:spcBef>
            </a:pPr>
            <a:r>
              <a:rPr lang="en-US" i="1" dirty="0"/>
              <a:t>b,</a:t>
            </a:r>
            <a:r>
              <a:rPr lang="en-US" dirty="0"/>
              <a:t> </a:t>
            </a:r>
            <a:r>
              <a:rPr lang="en-US" i="1" dirty="0">
                <a:solidFill>
                  <a:schemeClr val="accent2"/>
                </a:solidFill>
              </a:rPr>
              <a:t>maximum branching factor </a:t>
            </a:r>
            <a:r>
              <a:rPr lang="en-US" dirty="0"/>
              <a:t>of search tree</a:t>
            </a:r>
          </a:p>
          <a:p>
            <a:pPr marL="1028700" lvl="1" indent="-342900">
              <a:lnSpc>
                <a:spcPct val="140000"/>
              </a:lnSpc>
              <a:spcBef>
                <a:spcPts val="0"/>
              </a:spcBef>
            </a:pPr>
            <a:r>
              <a:rPr lang="en-US" i="1" dirty="0"/>
              <a:t>d,</a:t>
            </a:r>
            <a:r>
              <a:rPr lang="en-US" dirty="0"/>
              <a:t> </a:t>
            </a:r>
            <a:r>
              <a:rPr lang="en-US" i="1" dirty="0">
                <a:solidFill>
                  <a:schemeClr val="accent2"/>
                </a:solidFill>
              </a:rPr>
              <a:t>depth </a:t>
            </a:r>
            <a:r>
              <a:rPr lang="en-US" dirty="0"/>
              <a:t>of the shallowest goal node</a:t>
            </a:r>
          </a:p>
          <a:p>
            <a:pPr marL="1028700" lvl="1" indent="-342900">
              <a:lnSpc>
                <a:spcPct val="140000"/>
              </a:lnSpc>
              <a:spcBef>
                <a:spcPts val="0"/>
              </a:spcBef>
            </a:pPr>
            <a:r>
              <a:rPr lang="en-US" i="1" dirty="0"/>
              <a:t>m</a:t>
            </a:r>
            <a:r>
              <a:rPr lang="en-US" dirty="0"/>
              <a:t>, maximum length of any path in the state space (potentially </a:t>
            </a:r>
            <a:r>
              <a:rPr lang="en-US" altLang="en-US" dirty="0">
                <a:sym typeface="Symbol" pitchFamily="18" charset="2"/>
              </a:rPr>
              <a:t>)</a:t>
            </a:r>
            <a:endParaRPr lang="en-US" dirty="0">
              <a:sym typeface="Symbol" pitchFamily="18" charset="2"/>
            </a:endParaRPr>
          </a:p>
          <a:p>
            <a:pPr marL="1028700" lvl="1" indent="-342900">
              <a:lnSpc>
                <a:spcPct val="140000"/>
              </a:lnSpc>
              <a:spcBef>
                <a:spcPts val="0"/>
              </a:spcBef>
            </a:pPr>
            <a:endParaRPr dirty="0"/>
          </a:p>
          <a:p>
            <a:pPr marL="571500" indent="-342900">
              <a:lnSpc>
                <a:spcPct val="140000"/>
              </a:lnSpc>
              <a:spcBef>
                <a:spcPts val="0"/>
              </a:spcBef>
            </a:pPr>
            <a:endParaRPr dirty="0"/>
          </a:p>
        </p:txBody>
      </p:sp>
      <p:sp>
        <p:nvSpPr>
          <p:cNvPr id="74" name="Google Shape;74;g92b3bf485b_0_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7</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3937555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92b3bf485b_0_0"/>
          <p:cNvSpPr txBox="1">
            <a:spLocks noGrp="1"/>
          </p:cNvSpPr>
          <p:nvPr>
            <p:ph type="body" idx="4294967295"/>
          </p:nvPr>
        </p:nvSpPr>
        <p:spPr>
          <a:xfrm>
            <a:off x="0" y="1300163"/>
            <a:ext cx="10407650" cy="4694237"/>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lvl="0" indent="0" algn="l" rtl="0">
              <a:lnSpc>
                <a:spcPct val="140000"/>
              </a:lnSpc>
              <a:spcBef>
                <a:spcPts val="0"/>
              </a:spcBef>
              <a:spcAft>
                <a:spcPts val="0"/>
              </a:spcAft>
              <a:buSzPts val="2000"/>
              <a:buNone/>
            </a:pPr>
            <a:endParaRPr dirty="0"/>
          </a:p>
          <a:p>
            <a:pPr marL="228600" lvl="0" indent="0" algn="l" rtl="0">
              <a:lnSpc>
                <a:spcPct val="140000"/>
              </a:lnSpc>
              <a:spcBef>
                <a:spcPts val="0"/>
              </a:spcBef>
              <a:spcAft>
                <a:spcPts val="0"/>
              </a:spcAft>
              <a:buSzPts val="2000"/>
              <a:buNone/>
            </a:pPr>
            <a:endParaRPr dirty="0"/>
          </a:p>
        </p:txBody>
      </p:sp>
      <p:sp>
        <p:nvSpPr>
          <p:cNvPr id="2" name="Title 1">
            <a:extLst>
              <a:ext uri="{FF2B5EF4-FFF2-40B4-BE49-F238E27FC236}">
                <a16:creationId xmlns:a16="http://schemas.microsoft.com/office/drawing/2014/main" id="{7F0FF43E-A2C9-E943-8CEE-E9C01342168B}"/>
              </a:ext>
            </a:extLst>
          </p:cNvPr>
          <p:cNvSpPr>
            <a:spLocks noGrp="1"/>
          </p:cNvSpPr>
          <p:nvPr>
            <p:ph type="title" idx="4294967295"/>
          </p:nvPr>
        </p:nvSpPr>
        <p:spPr>
          <a:xfrm>
            <a:off x="0" y="365125"/>
            <a:ext cx="10953750" cy="771525"/>
          </a:xfrm>
        </p:spPr>
        <p:txBody>
          <a:bodyPr>
            <a:normAutofit/>
          </a:bodyPr>
          <a:lstStyle/>
          <a:p>
            <a:r>
              <a:rPr lang="en-US" dirty="0">
                <a:ea typeface="Open Sans"/>
                <a:cs typeface="Open Sans"/>
                <a:sym typeface="Open Sans"/>
              </a:rPr>
              <a:t>Breadth first search</a:t>
            </a:r>
            <a:endParaRPr lang="en-US" dirty="0"/>
          </a:p>
        </p:txBody>
      </p:sp>
      <p:pic>
        <p:nvPicPr>
          <p:cNvPr id="86" name="Google Shape;86;g92b3bf485b_0_0"/>
          <p:cNvPicPr preferRelativeResize="0"/>
          <p:nvPr/>
        </p:nvPicPr>
        <p:blipFill rotWithShape="1">
          <a:blip r:embed="rId5">
            <a:alphaModFix/>
          </a:blip>
          <a:srcRect l="46493" t="230" r="43071" b="-230"/>
          <a:stretch/>
        </p:blipFill>
        <p:spPr>
          <a:xfrm>
            <a:off x="11603925" y="0"/>
            <a:ext cx="590700" cy="3772950"/>
          </a:xfrm>
          <a:prstGeom prst="rect">
            <a:avLst/>
          </a:prstGeom>
          <a:noFill/>
          <a:ln>
            <a:noFill/>
          </a:ln>
        </p:spPr>
      </p:pic>
      <p:sp>
        <p:nvSpPr>
          <p:cNvPr id="87" name="Google Shape;87;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7" name="Animation of Graph BFS Algorithm set to music">
            <a:hlinkClick r:id="" action="ppaction://media"/>
            <a:extLst>
              <a:ext uri="{FF2B5EF4-FFF2-40B4-BE49-F238E27FC236}">
                <a16:creationId xmlns:a16="http://schemas.microsoft.com/office/drawing/2014/main" id="{56A7C9C3-08BE-5940-9DEC-7D4FCB3E3B9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1"/>
          </a:xfrm>
          <a:prstGeom prst="rect">
            <a:avLst/>
          </a:prstGeom>
          <a:noFill/>
          <a:ln>
            <a:noFill/>
          </a:ln>
        </p:spPr>
      </p:pic>
      <p:sp>
        <p:nvSpPr>
          <p:cNvPr id="10" name="Rectangle 9">
            <a:extLst>
              <a:ext uri="{FF2B5EF4-FFF2-40B4-BE49-F238E27FC236}">
                <a16:creationId xmlns:a16="http://schemas.microsoft.com/office/drawing/2014/main" id="{D71593CC-C9CA-3F48-8205-DC1620EA0510}"/>
              </a:ext>
            </a:extLst>
          </p:cNvPr>
          <p:cNvSpPr/>
          <p:nvPr/>
        </p:nvSpPr>
        <p:spPr>
          <a:xfrm>
            <a:off x="3803650" y="6364941"/>
            <a:ext cx="5471832" cy="400110"/>
          </a:xfrm>
          <a:prstGeom prst="rect">
            <a:avLst/>
          </a:prstGeom>
          <a:solidFill>
            <a:schemeClr val="tx1"/>
          </a:solidFill>
        </p:spPr>
        <p:txBody>
          <a:bodyPr wrap="square">
            <a:spAutoFit/>
          </a:bodyPr>
          <a:lstStyle/>
          <a:p>
            <a:r>
              <a:rPr lang="en-US" sz="2000" dirty="0">
                <a:hlinkClick r:id="rId7"/>
              </a:rPr>
              <a:t>https://</a:t>
            </a:r>
            <a:r>
              <a:rPr lang="en-US" sz="2000" dirty="0" err="1">
                <a:hlinkClick r:id="rId7"/>
              </a:rPr>
              <a:t>youtu.be</a:t>
            </a:r>
            <a:r>
              <a:rPr lang="en-US" sz="2000" dirty="0">
                <a:hlinkClick r:id="rId7"/>
              </a:rPr>
              <a:t>/x-</a:t>
            </a:r>
            <a:r>
              <a:rPr lang="en-US" sz="2000" dirty="0" err="1">
                <a:hlinkClick r:id="rId7"/>
              </a:rPr>
              <a:t>VTfcmrLEQ</a:t>
            </a:r>
            <a:endParaRPr lang="en-US" sz="2000" dirty="0"/>
          </a:p>
        </p:txBody>
      </p:sp>
    </p:spTree>
    <p:extLst>
      <p:ext uri="{BB962C8B-B14F-4D97-AF65-F5344CB8AC3E}">
        <p14:creationId xmlns:p14="http://schemas.microsoft.com/office/powerpoint/2010/main" val="343944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9" name="Animation of Graph DFS(depth first search) Algorithm set to music">
            <a:hlinkClick r:id="" action="ppaction://media"/>
            <a:extLst>
              <a:ext uri="{FF2B5EF4-FFF2-40B4-BE49-F238E27FC236}">
                <a16:creationId xmlns:a16="http://schemas.microsoft.com/office/drawing/2014/main" id="{21071B16-A6D7-264A-93D1-494BFB6E3BF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
            <a:ext cx="12192001" cy="6858001"/>
          </a:xfrm>
          <a:prstGeom prst="rect">
            <a:avLst/>
          </a:prstGeom>
          <a:noFill/>
          <a:ln>
            <a:noFill/>
          </a:ln>
        </p:spPr>
      </p:pic>
      <p:sp>
        <p:nvSpPr>
          <p:cNvPr id="10" name="Rectangle 9">
            <a:extLst>
              <a:ext uri="{FF2B5EF4-FFF2-40B4-BE49-F238E27FC236}">
                <a16:creationId xmlns:a16="http://schemas.microsoft.com/office/drawing/2014/main" id="{D71593CC-C9CA-3F48-8205-DC1620EA0510}"/>
              </a:ext>
            </a:extLst>
          </p:cNvPr>
          <p:cNvSpPr/>
          <p:nvPr/>
        </p:nvSpPr>
        <p:spPr>
          <a:xfrm>
            <a:off x="-1" y="6150114"/>
            <a:ext cx="12191999" cy="707886"/>
          </a:xfrm>
          <a:prstGeom prst="rect">
            <a:avLst/>
          </a:prstGeom>
          <a:solidFill>
            <a:schemeClr val="tx1"/>
          </a:solidFill>
        </p:spPr>
        <p:txBody>
          <a:bodyPr wrap="square">
            <a:spAutoFit/>
          </a:bodyPr>
          <a:lstStyle/>
          <a:p>
            <a:pPr algn="ctr"/>
            <a:endParaRPr lang="en-US" sz="2000" dirty="0">
              <a:hlinkClick r:id="rId6"/>
            </a:endParaRPr>
          </a:p>
          <a:p>
            <a:pPr algn="ctr"/>
            <a:r>
              <a:rPr lang="en-US" sz="2000" dirty="0">
                <a:hlinkClick r:id="rId6"/>
              </a:rPr>
              <a:t>https://youtu.be/NUgMa5coCoE</a:t>
            </a:r>
            <a:endParaRPr lang="en-US" sz="2000" dirty="0"/>
          </a:p>
        </p:txBody>
      </p:sp>
    </p:spTree>
    <p:extLst>
      <p:ext uri="{BB962C8B-B14F-4D97-AF65-F5344CB8AC3E}">
        <p14:creationId xmlns:p14="http://schemas.microsoft.com/office/powerpoint/2010/main" val="6259650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itle 1">
            <a:extLst>
              <a:ext uri="{FF2B5EF4-FFF2-40B4-BE49-F238E27FC236}">
                <a16:creationId xmlns:a16="http://schemas.microsoft.com/office/drawing/2014/main" id="{43C4BCAB-A9ED-674F-A3D9-E0F679ACC326}"/>
              </a:ext>
            </a:extLst>
          </p:cNvPr>
          <p:cNvSpPr>
            <a:spLocks noGrp="1"/>
          </p:cNvSpPr>
          <p:nvPr>
            <p:ph type="title"/>
          </p:nvPr>
        </p:nvSpPr>
        <p:spPr/>
        <p:txBody>
          <a:bodyPr/>
          <a:lstStyle/>
          <a:p>
            <a:r>
              <a:rPr lang="en-US" dirty="0">
                <a:ea typeface="Open Sans"/>
                <a:cs typeface="Open Sans"/>
                <a:sym typeface="Open Sans"/>
              </a:rPr>
              <a:t>“Uniform Cost” Search</a:t>
            </a:r>
            <a:endParaRPr lang="en-US" dirty="0"/>
          </a:p>
        </p:txBody>
      </p:sp>
      <p:sp>
        <p:nvSpPr>
          <p:cNvPr id="73" name="Google Shape;73;g92b3bf485b_0_0"/>
          <p:cNvSpPr txBox="1">
            <a:spLocks noGrp="1"/>
          </p:cNvSpPr>
          <p:nvPr>
            <p:ph type="body" idx="1"/>
          </p:nvPr>
        </p:nvSpPr>
        <p:spPr>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indent="0">
              <a:lnSpc>
                <a:spcPct val="140000"/>
              </a:lnSpc>
              <a:spcBef>
                <a:spcPts val="0"/>
              </a:spcBef>
              <a:buNone/>
            </a:pPr>
            <a:r>
              <a:rPr lang="en-US" dirty="0"/>
              <a:t>“In computer science, </a:t>
            </a:r>
            <a:r>
              <a:rPr lang="en-US" i="1" dirty="0">
                <a:solidFill>
                  <a:srgbClr val="C00000"/>
                </a:solidFill>
              </a:rPr>
              <a:t>uniform-cost</a:t>
            </a:r>
            <a:r>
              <a:rPr lang="en-US" dirty="0"/>
              <a:t> search (UCS) is a tree search algorithm used for traversing or searching a </a:t>
            </a:r>
            <a:r>
              <a:rPr lang="en-US" i="1" dirty="0">
                <a:solidFill>
                  <a:srgbClr val="C00000"/>
                </a:solidFill>
              </a:rPr>
              <a:t>weighted</a:t>
            </a:r>
            <a:r>
              <a:rPr lang="en-US" dirty="0">
                <a:solidFill>
                  <a:srgbClr val="C00000"/>
                </a:solidFill>
              </a:rPr>
              <a:t> </a:t>
            </a:r>
            <a:r>
              <a:rPr lang="en-US" dirty="0"/>
              <a:t>tree, tree structure, or graph.”  - Wikipedia</a:t>
            </a:r>
          </a:p>
          <a:p>
            <a:pPr marL="228600" lvl="0" indent="0" algn="l" rtl="0">
              <a:lnSpc>
                <a:spcPct val="140000"/>
              </a:lnSpc>
              <a:spcBef>
                <a:spcPts val="0"/>
              </a:spcBef>
              <a:spcAft>
                <a:spcPts val="0"/>
              </a:spcAft>
              <a:buSzPts val="2000"/>
              <a:buNone/>
            </a:pPr>
            <a:endParaRPr dirty="0"/>
          </a:p>
        </p:txBody>
      </p:sp>
    </p:spTree>
    <p:extLst>
      <p:ext uri="{BB962C8B-B14F-4D97-AF65-F5344CB8AC3E}">
        <p14:creationId xmlns:p14="http://schemas.microsoft.com/office/powerpoint/2010/main" val="422585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itle 1">
            <a:extLst>
              <a:ext uri="{FF2B5EF4-FFF2-40B4-BE49-F238E27FC236}">
                <a16:creationId xmlns:a16="http://schemas.microsoft.com/office/drawing/2014/main" id="{C7D0ABE6-DB4A-704B-B2C5-C80063F3CD71}"/>
              </a:ext>
            </a:extLst>
          </p:cNvPr>
          <p:cNvSpPr>
            <a:spLocks noGrp="1"/>
          </p:cNvSpPr>
          <p:nvPr>
            <p:ph type="title"/>
          </p:nvPr>
        </p:nvSpPr>
        <p:spPr/>
        <p:txBody>
          <a:bodyPr/>
          <a:lstStyle/>
          <a:p>
            <a:r>
              <a:rPr lang="en-US">
                <a:ea typeface="Open Sans"/>
                <a:cs typeface="Open Sans"/>
                <a:sym typeface="Open Sans"/>
              </a:rPr>
              <a:t>Motivation: Map Navigation Problems</a:t>
            </a:r>
            <a:endParaRPr lang="en-US" dirty="0"/>
          </a:p>
        </p:txBody>
      </p:sp>
      <p:sp>
        <p:nvSpPr>
          <p:cNvPr id="73" name="Google Shape;73;g92b3bf485b_0_0"/>
          <p:cNvSpPr txBox="1">
            <a:spLocks noGrp="1"/>
          </p:cNvSpPr>
          <p:nvPr>
            <p:ph sz="half" idx="1"/>
          </p:nvPr>
        </p:nvSpPr>
        <p:spPr>
          <a:xfrm>
            <a:off x="838200" y="1825625"/>
            <a:ext cx="4547616" cy="4351338"/>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a:lnSpc>
                <a:spcPct val="140000"/>
              </a:lnSpc>
              <a:spcBef>
                <a:spcPts val="0"/>
              </a:spcBef>
            </a:pPr>
            <a:r>
              <a:rPr lang="en-US" dirty="0"/>
              <a:t>All our search methods so far assume </a:t>
            </a:r>
            <a:r>
              <a:rPr lang="en-US" i="1" dirty="0"/>
              <a:t>step-cost = 1</a:t>
            </a:r>
          </a:p>
          <a:p>
            <a:pPr marL="228600">
              <a:lnSpc>
                <a:spcPct val="140000"/>
              </a:lnSpc>
              <a:spcBef>
                <a:spcPts val="0"/>
              </a:spcBef>
            </a:pPr>
            <a:endParaRPr lang="en-US" i="1" dirty="0"/>
          </a:p>
          <a:p>
            <a:pPr marL="228600">
              <a:lnSpc>
                <a:spcPct val="140000"/>
              </a:lnSpc>
              <a:spcBef>
                <a:spcPts val="0"/>
              </a:spcBef>
            </a:pPr>
            <a:r>
              <a:rPr lang="en-US" i="1" dirty="0"/>
              <a:t>This is only true for some problems</a:t>
            </a:r>
          </a:p>
          <a:p>
            <a:pPr marL="228600">
              <a:lnSpc>
                <a:spcPct val="140000"/>
              </a:lnSpc>
              <a:spcBef>
                <a:spcPts val="0"/>
              </a:spcBef>
            </a:pPr>
            <a:endParaRPr lang="en-US" i="1" dirty="0"/>
          </a:p>
          <a:p>
            <a:pPr marL="228600" lvl="0" indent="0" algn="l" rtl="0">
              <a:lnSpc>
                <a:spcPct val="140000"/>
              </a:lnSpc>
              <a:spcBef>
                <a:spcPts val="0"/>
              </a:spcBef>
              <a:spcAft>
                <a:spcPts val="0"/>
              </a:spcAft>
              <a:buSzPts val="2000"/>
              <a:buNone/>
            </a:pPr>
            <a:endParaRPr lang="en-US" dirty="0"/>
          </a:p>
        </p:txBody>
      </p:sp>
      <p:pic>
        <p:nvPicPr>
          <p:cNvPr id="277" name="Picture 276">
            <a:extLst>
              <a:ext uri="{FF2B5EF4-FFF2-40B4-BE49-F238E27FC236}">
                <a16:creationId xmlns:a16="http://schemas.microsoft.com/office/drawing/2014/main" id="{26B1F3A5-8C13-A749-98BB-ED58B14A2402}"/>
              </a:ext>
            </a:extLst>
          </p:cNvPr>
          <p:cNvPicPr>
            <a:picLocks noChangeAspect="1"/>
          </p:cNvPicPr>
          <p:nvPr/>
        </p:nvPicPr>
        <p:blipFill>
          <a:blip r:embed="rId3"/>
          <a:stretch>
            <a:fillRect/>
          </a:stretch>
        </p:blipFill>
        <p:spPr>
          <a:xfrm>
            <a:off x="5183188" y="1599392"/>
            <a:ext cx="6338820" cy="3748215"/>
          </a:xfrm>
          <a:prstGeom prst="rect">
            <a:avLst/>
          </a:prstGeom>
          <a:noFill/>
        </p:spPr>
      </p:pic>
    </p:spTree>
    <p:extLst>
      <p:ext uri="{BB962C8B-B14F-4D97-AF65-F5344CB8AC3E}">
        <p14:creationId xmlns:p14="http://schemas.microsoft.com/office/powerpoint/2010/main" val="1446707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itle 1">
            <a:extLst>
              <a:ext uri="{FF2B5EF4-FFF2-40B4-BE49-F238E27FC236}">
                <a16:creationId xmlns:a16="http://schemas.microsoft.com/office/drawing/2014/main" id="{0F423B8F-32E6-A54B-AAB7-5DAD26C9EA1C}"/>
              </a:ext>
            </a:extLst>
          </p:cNvPr>
          <p:cNvSpPr>
            <a:spLocks noGrp="1"/>
          </p:cNvSpPr>
          <p:nvPr>
            <p:ph type="title"/>
          </p:nvPr>
        </p:nvSpPr>
        <p:spPr/>
        <p:txBody>
          <a:bodyPr/>
          <a:lstStyle/>
          <a:p>
            <a:r>
              <a:rPr lang="en-US" dirty="0">
                <a:ea typeface="Open Sans"/>
                <a:cs typeface="Open Sans"/>
                <a:sym typeface="Open Sans"/>
              </a:rPr>
              <a:t>g(N):  the path cost function</a:t>
            </a:r>
            <a:endParaRPr lang="en-US" dirty="0"/>
          </a:p>
        </p:txBody>
      </p:sp>
      <p:sp>
        <p:nvSpPr>
          <p:cNvPr id="73" name="Google Shape;73;g92b3bf485b_0_0"/>
          <p:cNvSpPr txBox="1">
            <a:spLocks noGrp="1"/>
          </p:cNvSpPr>
          <p:nvPr>
            <p:ph idx="1"/>
          </p:nvPr>
        </p:nvSpPr>
        <p:spPr>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571500" indent="-342900">
              <a:lnSpc>
                <a:spcPct val="140000"/>
              </a:lnSpc>
              <a:spcBef>
                <a:spcPts val="0"/>
              </a:spcBef>
              <a:buFont typeface="Courier New" panose="02070309020205020404" pitchFamily="49" charset="0"/>
              <a:buChar char="o"/>
            </a:pPr>
            <a:r>
              <a:rPr lang="en-US" b="1" dirty="0">
                <a:latin typeface="Open Sans" panose="020B0606030504020204" pitchFamily="34" charset="0"/>
                <a:ea typeface="Open Sans" panose="020B0606030504020204" pitchFamily="34" charset="0"/>
                <a:cs typeface="Open Sans" panose="020B0606030504020204" pitchFamily="34" charset="0"/>
              </a:rPr>
              <a:t>Our assumption so far:  All moves equal in cost</a:t>
            </a:r>
          </a:p>
          <a:p>
            <a:pPr marL="1028700" lvl="1" indent="-342900">
              <a:lnSpc>
                <a:spcPct val="140000"/>
              </a:lnSpc>
              <a:spcBef>
                <a:spcPts val="0"/>
              </a:spcBef>
              <a:buFont typeface="Wingdings" pitchFamily="2" charset="2"/>
              <a:buChar char="§"/>
            </a:pPr>
            <a:r>
              <a:rPr lang="en-US" dirty="0">
                <a:latin typeface="Open Sans" panose="020B0606030504020204" pitchFamily="34" charset="0"/>
                <a:ea typeface="Open Sans" panose="020B0606030504020204" pitchFamily="34" charset="0"/>
                <a:cs typeface="Open Sans" panose="020B0606030504020204" pitchFamily="34" charset="0"/>
              </a:rPr>
              <a:t>Cost = # of nodes in path-1</a:t>
            </a:r>
            <a:endParaRPr lang="en-US" i="1" dirty="0">
              <a:latin typeface="Open Sans" panose="020B0606030504020204" pitchFamily="34" charset="0"/>
              <a:ea typeface="Open Sans" panose="020B0606030504020204" pitchFamily="34" charset="0"/>
              <a:cs typeface="Open Sans" panose="020B0606030504020204" pitchFamily="34" charset="0"/>
            </a:endParaRPr>
          </a:p>
          <a:p>
            <a:pPr marL="1028700" lvl="1" indent="-342900">
              <a:lnSpc>
                <a:spcPct val="140000"/>
              </a:lnSpc>
              <a:spcBef>
                <a:spcPts val="0"/>
              </a:spcBef>
              <a:buFont typeface="Wingdings" pitchFamily="2" charset="2"/>
              <a:buChar char="§"/>
            </a:pPr>
            <a:r>
              <a:rPr lang="en-US" i="1" dirty="0">
                <a:latin typeface="Open Sans" panose="020B0606030504020204" pitchFamily="34" charset="0"/>
                <a:ea typeface="Open Sans" panose="020B0606030504020204" pitchFamily="34" charset="0"/>
                <a:cs typeface="Open Sans" panose="020B0606030504020204" pitchFamily="34" charset="0"/>
              </a:rPr>
              <a:t>g(N) </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i="1" dirty="0">
                <a:latin typeface="Open Sans" panose="020B0606030504020204" pitchFamily="34" charset="0"/>
                <a:ea typeface="Open Sans" panose="020B0606030504020204" pitchFamily="34" charset="0"/>
                <a:cs typeface="Open Sans" panose="020B0606030504020204" pitchFamily="34" charset="0"/>
              </a:rPr>
              <a:t>depth(N) </a:t>
            </a:r>
            <a:r>
              <a:rPr lang="en-US" dirty="0">
                <a:latin typeface="Open Sans" panose="020B0606030504020204" pitchFamily="34" charset="0"/>
                <a:ea typeface="Open Sans" panose="020B0606030504020204" pitchFamily="34" charset="0"/>
                <a:cs typeface="Open Sans" panose="020B0606030504020204" pitchFamily="34" charset="0"/>
              </a:rPr>
              <a:t>in the search tree</a:t>
            </a:r>
          </a:p>
          <a:p>
            <a:pPr marL="1028700" lvl="1" indent="-342900">
              <a:lnSpc>
                <a:spcPct val="140000"/>
              </a:lnSpc>
              <a:spcBef>
                <a:spcPts val="0"/>
              </a:spcBef>
              <a:buFont typeface="Wingdings" pitchFamily="2" charset="2"/>
              <a:buChar char="§"/>
            </a:pPr>
            <a:endParaRPr lang="en-US" b="1" dirty="0">
              <a:latin typeface="Open Sans" panose="020B0606030504020204" pitchFamily="34" charset="0"/>
              <a:ea typeface="Open Sans" panose="020B0606030504020204" pitchFamily="34" charset="0"/>
              <a:cs typeface="Open Sans" panose="020B0606030504020204" pitchFamily="34" charset="0"/>
            </a:endParaRPr>
          </a:p>
          <a:p>
            <a:pPr marL="571500" indent="-342900">
              <a:lnSpc>
                <a:spcPct val="140000"/>
              </a:lnSpc>
              <a:spcBef>
                <a:spcPts val="0"/>
              </a:spcBef>
              <a:buFont typeface="Courier New" panose="02070309020205020404" pitchFamily="49" charset="0"/>
              <a:buChar char="o"/>
            </a:pPr>
            <a:r>
              <a:rPr lang="en-US" dirty="0">
                <a:latin typeface="Open Sans" panose="020B0606030504020204" pitchFamily="34" charset="0"/>
                <a:ea typeface="Open Sans" panose="020B0606030504020204" pitchFamily="34" charset="0"/>
                <a:cs typeface="Open Sans" panose="020B0606030504020204" pitchFamily="34" charset="0"/>
              </a:rPr>
              <a:t>More general: Assigning a (potentially) unique cost to each step</a:t>
            </a:r>
          </a:p>
          <a:p>
            <a:pPr marL="1028700" lvl="1" indent="-342900">
              <a:lnSpc>
                <a:spcPct val="140000"/>
              </a:lnSpc>
              <a:spcBef>
                <a:spcPts val="0"/>
              </a:spcBef>
              <a:buFont typeface="Wingdings" pitchFamily="2" charset="2"/>
              <a:buChar char="§"/>
            </a:pPr>
            <a:r>
              <a:rPr lang="en-US" dirty="0">
                <a:latin typeface="Open Sans" panose="020B0606030504020204" pitchFamily="34" charset="0"/>
                <a:ea typeface="Open Sans" panose="020B0606030504020204" pitchFamily="34" charset="0"/>
                <a:cs typeface="Open Sans" panose="020B0606030504020204" pitchFamily="34" charset="0"/>
              </a:rPr>
              <a:t>N</a:t>
            </a:r>
            <a:r>
              <a:rPr lang="en-US" baseline="-25000" dirty="0">
                <a:latin typeface="Open Sans" panose="020B0606030504020204" pitchFamily="34" charset="0"/>
                <a:ea typeface="Open Sans" panose="020B0606030504020204" pitchFamily="34" charset="0"/>
                <a:cs typeface="Open Sans" panose="020B0606030504020204" pitchFamily="34" charset="0"/>
              </a:rPr>
              <a:t>0</a:t>
            </a:r>
            <a:r>
              <a:rPr lang="en-US" dirty="0">
                <a:latin typeface="Open Sans" panose="020B0606030504020204" pitchFamily="34" charset="0"/>
                <a:ea typeface="Open Sans" panose="020B0606030504020204" pitchFamily="34" charset="0"/>
                <a:cs typeface="Open Sans" panose="020B0606030504020204" pitchFamily="34" charset="0"/>
              </a:rPr>
              <a:t>, N</a:t>
            </a:r>
            <a:r>
              <a:rPr lang="en-US" baseline="-25000" dirty="0">
                <a:latin typeface="Open Sans" panose="020B0606030504020204" pitchFamily="34" charset="0"/>
                <a:ea typeface="Open Sans" panose="020B0606030504020204" pitchFamily="34" charset="0"/>
                <a:cs typeface="Open Sans" panose="020B0606030504020204" pitchFamily="34" charset="0"/>
              </a:rPr>
              <a:t>1</a:t>
            </a:r>
            <a:r>
              <a:rPr lang="en-US" dirty="0">
                <a:latin typeface="Open Sans" panose="020B0606030504020204" pitchFamily="34" charset="0"/>
                <a:ea typeface="Open Sans" panose="020B0606030504020204" pitchFamily="34" charset="0"/>
                <a:cs typeface="Open Sans" panose="020B0606030504020204" pitchFamily="34" charset="0"/>
              </a:rPr>
              <a:t>, N</a:t>
            </a:r>
            <a:r>
              <a:rPr lang="en-US" baseline="-25000" dirty="0">
                <a:latin typeface="Open Sans" panose="020B0606030504020204" pitchFamily="34" charset="0"/>
                <a:ea typeface="Open Sans" panose="020B0606030504020204" pitchFamily="34" charset="0"/>
                <a:cs typeface="Open Sans" panose="020B0606030504020204" pitchFamily="34" charset="0"/>
              </a:rPr>
              <a:t>2</a:t>
            </a:r>
            <a:r>
              <a:rPr lang="en-US" dirty="0">
                <a:latin typeface="Open Sans" panose="020B0606030504020204" pitchFamily="34" charset="0"/>
                <a:ea typeface="Open Sans" panose="020B0606030504020204" pitchFamily="34" charset="0"/>
                <a:cs typeface="Open Sans" panose="020B0606030504020204" pitchFamily="34" charset="0"/>
              </a:rPr>
              <a:t>, N</a:t>
            </a:r>
            <a:r>
              <a:rPr lang="en-US" baseline="-25000" dirty="0">
                <a:latin typeface="Open Sans" panose="020B0606030504020204" pitchFamily="34" charset="0"/>
                <a:ea typeface="Open Sans" panose="020B0606030504020204" pitchFamily="34" charset="0"/>
                <a:cs typeface="Open Sans" panose="020B0606030504020204" pitchFamily="34" charset="0"/>
              </a:rPr>
              <a:t>3</a:t>
            </a:r>
            <a:r>
              <a:rPr lang="en-US" dirty="0">
                <a:latin typeface="Open Sans" panose="020B0606030504020204" pitchFamily="34" charset="0"/>
                <a:ea typeface="Open Sans" panose="020B0606030504020204" pitchFamily="34" charset="0"/>
                <a:cs typeface="Open Sans" panose="020B0606030504020204" pitchFamily="34" charset="0"/>
              </a:rPr>
              <a:t> = nodes visited on path </a:t>
            </a:r>
            <a:r>
              <a:rPr lang="en-US" i="1" dirty="0">
                <a:latin typeface="Open Sans" panose="020B0606030504020204" pitchFamily="34" charset="0"/>
                <a:ea typeface="Open Sans" panose="020B0606030504020204" pitchFamily="34" charset="0"/>
                <a:cs typeface="Open Sans" panose="020B0606030504020204" pitchFamily="34" charset="0"/>
              </a:rPr>
              <a:t>p </a:t>
            </a:r>
            <a:r>
              <a:rPr lang="en-US" dirty="0">
                <a:latin typeface="Open Sans" panose="020B0606030504020204" pitchFamily="34" charset="0"/>
                <a:ea typeface="Open Sans" panose="020B0606030504020204" pitchFamily="34" charset="0"/>
                <a:cs typeface="Open Sans" panose="020B0606030504020204" pitchFamily="34" charset="0"/>
              </a:rPr>
              <a:t>from N</a:t>
            </a:r>
            <a:r>
              <a:rPr lang="en-US" baseline="-25000" dirty="0">
                <a:latin typeface="Open Sans" panose="020B0606030504020204" pitchFamily="34" charset="0"/>
                <a:ea typeface="Open Sans" panose="020B0606030504020204" pitchFamily="34" charset="0"/>
                <a:cs typeface="Open Sans" panose="020B0606030504020204" pitchFamily="34" charset="0"/>
              </a:rPr>
              <a:t>0</a:t>
            </a:r>
            <a:r>
              <a:rPr lang="en-US" dirty="0">
                <a:latin typeface="Open Sans" panose="020B0606030504020204" pitchFamily="34" charset="0"/>
                <a:ea typeface="Open Sans" panose="020B0606030504020204" pitchFamily="34" charset="0"/>
                <a:cs typeface="Open Sans" panose="020B0606030504020204" pitchFamily="34" charset="0"/>
              </a:rPr>
              <a:t> to N</a:t>
            </a:r>
            <a:r>
              <a:rPr lang="en-US" baseline="-25000" dirty="0">
                <a:latin typeface="Open Sans" panose="020B0606030504020204" pitchFamily="34" charset="0"/>
                <a:ea typeface="Open Sans" panose="020B0606030504020204" pitchFamily="34" charset="0"/>
                <a:cs typeface="Open Sans" panose="020B0606030504020204" pitchFamily="34" charset="0"/>
              </a:rPr>
              <a:t>3</a:t>
            </a:r>
          </a:p>
          <a:p>
            <a:pPr marL="1028700" lvl="1" indent="-342900">
              <a:lnSpc>
                <a:spcPct val="140000"/>
              </a:lnSpc>
              <a:spcBef>
                <a:spcPts val="0"/>
              </a:spcBef>
              <a:buFont typeface="Wingdings" pitchFamily="2" charset="2"/>
              <a:buChar char="§"/>
            </a:pPr>
            <a:r>
              <a:rPr lang="en-US" i="1" dirty="0">
                <a:latin typeface="Open Sans" panose="020B0606030504020204" pitchFamily="34" charset="0"/>
                <a:ea typeface="Open Sans" panose="020B0606030504020204" pitchFamily="34" charset="0"/>
                <a:cs typeface="Open Sans" panose="020B0606030504020204" pitchFamily="34" charset="0"/>
              </a:rPr>
              <a:t>C(</a:t>
            </a:r>
            <a:r>
              <a:rPr lang="en-US" i="1" dirty="0" err="1">
                <a:latin typeface="Open Sans" panose="020B0606030504020204" pitchFamily="34" charset="0"/>
                <a:ea typeface="Open Sans" panose="020B0606030504020204" pitchFamily="34" charset="0"/>
                <a:cs typeface="Open Sans" panose="020B0606030504020204" pitchFamily="34" charset="0"/>
              </a:rPr>
              <a:t>i,j</a:t>
            </a:r>
            <a:r>
              <a:rPr lang="en-US" i="1" dirty="0">
                <a:latin typeface="Open Sans" panose="020B0606030504020204" pitchFamily="34" charset="0"/>
                <a:ea typeface="Open Sans" panose="020B0606030504020204" pitchFamily="34" charset="0"/>
                <a:cs typeface="Open Sans" panose="020B0606030504020204" pitchFamily="34" charset="0"/>
              </a:rPr>
              <a:t>): </a:t>
            </a:r>
            <a:r>
              <a:rPr lang="en-US" dirty="0">
                <a:latin typeface="Open Sans" panose="020B0606030504020204" pitchFamily="34" charset="0"/>
                <a:ea typeface="Open Sans" panose="020B0606030504020204" pitchFamily="34" charset="0"/>
                <a:cs typeface="Open Sans" panose="020B0606030504020204" pitchFamily="34" charset="0"/>
              </a:rPr>
              <a:t>Cost of going from N</a:t>
            </a:r>
            <a:r>
              <a:rPr lang="en-US" baseline="-25000" dirty="0">
                <a:latin typeface="Open Sans" panose="020B0606030504020204" pitchFamily="34" charset="0"/>
                <a:ea typeface="Open Sans" panose="020B0606030504020204" pitchFamily="34" charset="0"/>
                <a:cs typeface="Open Sans" panose="020B0606030504020204" pitchFamily="34" charset="0"/>
              </a:rPr>
              <a:t>i </a:t>
            </a:r>
            <a:r>
              <a:rPr lang="en-US" dirty="0">
                <a:latin typeface="Open Sans" panose="020B0606030504020204" pitchFamily="34" charset="0"/>
                <a:ea typeface="Open Sans" panose="020B0606030504020204" pitchFamily="34" charset="0"/>
                <a:cs typeface="Open Sans" panose="020B0606030504020204" pitchFamily="34" charset="0"/>
              </a:rPr>
              <a:t>to N</a:t>
            </a:r>
            <a:r>
              <a:rPr lang="en-US" baseline="-25000" dirty="0">
                <a:latin typeface="Open Sans" panose="020B0606030504020204" pitchFamily="34" charset="0"/>
                <a:ea typeface="Open Sans" panose="020B0606030504020204" pitchFamily="34" charset="0"/>
                <a:cs typeface="Open Sans" panose="020B0606030504020204" pitchFamily="34" charset="0"/>
              </a:rPr>
              <a:t>j</a:t>
            </a:r>
          </a:p>
          <a:p>
            <a:pPr marL="1028700" lvl="1" indent="-342900">
              <a:lnSpc>
                <a:spcPct val="140000"/>
              </a:lnSpc>
              <a:spcBef>
                <a:spcPts val="0"/>
              </a:spcBef>
              <a:buFont typeface="Wingdings" pitchFamily="2" charset="2"/>
              <a:buChar char="§"/>
            </a:pPr>
            <a:r>
              <a:rPr lang="en-US" dirty="0">
                <a:latin typeface="Open Sans" panose="020B0606030504020204" pitchFamily="34" charset="0"/>
                <a:ea typeface="Open Sans" panose="020B0606030504020204" pitchFamily="34" charset="0"/>
                <a:cs typeface="Open Sans" panose="020B0606030504020204" pitchFamily="34" charset="0"/>
              </a:rPr>
              <a:t>If N</a:t>
            </a:r>
            <a:r>
              <a:rPr lang="en-US" baseline="-25000" dirty="0">
                <a:latin typeface="Open Sans" panose="020B0606030504020204" pitchFamily="34" charset="0"/>
                <a:ea typeface="Open Sans" panose="020B0606030504020204" pitchFamily="34" charset="0"/>
                <a:cs typeface="Open Sans" panose="020B0606030504020204" pitchFamily="34" charset="0"/>
              </a:rPr>
              <a:t>0</a:t>
            </a:r>
            <a:r>
              <a:rPr lang="en-US" dirty="0">
                <a:latin typeface="Open Sans" panose="020B0606030504020204" pitchFamily="34" charset="0"/>
                <a:ea typeface="Open Sans" panose="020B0606030504020204" pitchFamily="34" charset="0"/>
                <a:cs typeface="Open Sans" panose="020B0606030504020204" pitchFamily="34" charset="0"/>
              </a:rPr>
              <a:t> the root of the search tree,</a:t>
            </a:r>
            <a:br>
              <a:rPr lang="en-US" dirty="0">
                <a:latin typeface="Open Sans" panose="020B0606030504020204" pitchFamily="34" charset="0"/>
                <a:ea typeface="Open Sans" panose="020B0606030504020204" pitchFamily="34" charset="0"/>
                <a:cs typeface="Open Sans" panose="020B0606030504020204" pitchFamily="34" charset="0"/>
              </a:rPr>
            </a:br>
            <a:r>
              <a:rPr lang="en-US" dirty="0">
                <a:latin typeface="Open Sans" panose="020B0606030504020204" pitchFamily="34" charset="0"/>
                <a:ea typeface="Open Sans" panose="020B0606030504020204" pitchFamily="34" charset="0"/>
                <a:cs typeface="Open Sans" panose="020B0606030504020204" pitchFamily="34" charset="0"/>
              </a:rPr>
              <a:t>		</a:t>
            </a:r>
            <a:r>
              <a:rPr lang="en-US" i="1" dirty="0">
                <a:latin typeface="Open Sans" panose="020B0606030504020204" pitchFamily="34" charset="0"/>
                <a:ea typeface="Open Sans" panose="020B0606030504020204" pitchFamily="34" charset="0"/>
                <a:cs typeface="Open Sans" panose="020B0606030504020204" pitchFamily="34" charset="0"/>
              </a:rPr>
              <a:t>g(N3)=C(0,1)+C(1,2)+C(2,3)</a:t>
            </a:r>
            <a:endParaRPr lang="en-US" baseline="-25000" dirty="0">
              <a:latin typeface="Open Sans" panose="020B0606030504020204" pitchFamily="34" charset="0"/>
              <a:ea typeface="Open Sans" panose="020B0606030504020204" pitchFamily="34" charset="0"/>
              <a:cs typeface="Open Sans" panose="020B0606030504020204" pitchFamily="34" charset="0"/>
            </a:endParaRPr>
          </a:p>
          <a:p>
            <a:pPr marL="571500" indent="-342900">
              <a:lnSpc>
                <a:spcPct val="140000"/>
              </a:lnSpc>
              <a:spcBef>
                <a:spcPts val="0"/>
              </a:spcBef>
              <a:buFont typeface="Courier New" panose="02070309020205020404" pitchFamily="49" charset="0"/>
              <a:buChar char="o"/>
            </a:pPr>
            <a:endParaRPr lang="en-US" b="1" dirty="0">
              <a:latin typeface="Open Sans" panose="020B0606030504020204" pitchFamily="34" charset="0"/>
              <a:ea typeface="Open Sans" panose="020B0606030504020204" pitchFamily="34" charset="0"/>
              <a:cs typeface="Open Sans" panose="020B0606030504020204" pitchFamily="34" charset="0"/>
            </a:endParaRPr>
          </a:p>
          <a:p>
            <a:pPr marL="228600" lvl="0" indent="0" algn="l" rtl="0">
              <a:lnSpc>
                <a:spcPct val="140000"/>
              </a:lnSpc>
              <a:spcBef>
                <a:spcPts val="0"/>
              </a:spcBef>
              <a:spcAft>
                <a:spcPts val="0"/>
              </a:spcAft>
              <a:buSzPts val="2000"/>
              <a:buNone/>
            </a:pPr>
            <a:endParaRPr dirty="0">
              <a:latin typeface="Open Sans" panose="020B0606030504020204" pitchFamily="34" charset="0"/>
              <a:ea typeface="Open Sans" panose="020B0606030504020204" pitchFamily="34" charset="0"/>
              <a:cs typeface="Open Sans" panose="020B0606030504020204" pitchFamily="34" charset="0"/>
            </a:endParaRPr>
          </a:p>
          <a:p>
            <a:pPr marL="228600" lvl="0" indent="0" algn="l" rtl="0">
              <a:lnSpc>
                <a:spcPct val="140000"/>
              </a:lnSpc>
              <a:spcBef>
                <a:spcPts val="0"/>
              </a:spcBef>
              <a:spcAft>
                <a:spcPts val="0"/>
              </a:spcAft>
              <a:buSzPts val="2000"/>
              <a:buNone/>
            </a:pPr>
            <a:endParaRPr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8581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itle 1">
            <a:extLst>
              <a:ext uri="{FF2B5EF4-FFF2-40B4-BE49-F238E27FC236}">
                <a16:creationId xmlns:a16="http://schemas.microsoft.com/office/drawing/2014/main" id="{25EABF61-97D5-B04D-8305-7D31F1F27203}"/>
              </a:ext>
            </a:extLst>
          </p:cNvPr>
          <p:cNvSpPr>
            <a:spLocks noGrp="1"/>
          </p:cNvSpPr>
          <p:nvPr>
            <p:ph type="title"/>
          </p:nvPr>
        </p:nvSpPr>
        <p:spPr/>
        <p:txBody>
          <a:bodyPr/>
          <a:lstStyle/>
          <a:p>
            <a:r>
              <a:rPr lang="en-US" dirty="0">
                <a:ea typeface="Open Sans"/>
                <a:cs typeface="Open Sans"/>
                <a:sym typeface="Open Sans"/>
              </a:rPr>
              <a:t>Uniform-cost search (UCS)</a:t>
            </a:r>
            <a:endParaRPr lang="en-US" dirty="0"/>
          </a:p>
        </p:txBody>
      </p:sp>
      <p:sp>
        <p:nvSpPr>
          <p:cNvPr id="73" name="Google Shape;73;g92b3bf485b_0_0"/>
          <p:cNvSpPr txBox="1">
            <a:spLocks noGrp="1"/>
          </p:cNvSpPr>
          <p:nvPr>
            <p:ph idx="1"/>
          </p:nvPr>
        </p:nvSpPr>
        <p:spPr>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571500" indent="-342900">
              <a:lnSpc>
                <a:spcPct val="140000"/>
              </a:lnSpc>
              <a:spcBef>
                <a:spcPts val="0"/>
              </a:spcBef>
              <a:buFont typeface="Courier New" panose="02070309020205020404" pitchFamily="49" charset="0"/>
              <a:buChar char="o"/>
            </a:pPr>
            <a:r>
              <a:rPr lang="en-US" dirty="0"/>
              <a:t>Extension of BF-search:</a:t>
            </a:r>
          </a:p>
          <a:p>
            <a:pPr marL="1028700" lvl="1" indent="-342900">
              <a:lnSpc>
                <a:spcPct val="140000"/>
              </a:lnSpc>
              <a:spcBef>
                <a:spcPts val="0"/>
              </a:spcBef>
              <a:buFont typeface="Wingdings" pitchFamily="2" charset="2"/>
              <a:buChar char="§"/>
            </a:pPr>
            <a:r>
              <a:rPr lang="en-US" b="1" dirty="0">
                <a:solidFill>
                  <a:srgbClr val="C00000"/>
                </a:solidFill>
              </a:rPr>
              <a:t>Expand node with </a:t>
            </a:r>
            <a:r>
              <a:rPr lang="en-US" b="1" i="1" dirty="0">
                <a:solidFill>
                  <a:srgbClr val="C00000"/>
                </a:solidFill>
              </a:rPr>
              <a:t>lowest path cost</a:t>
            </a:r>
          </a:p>
          <a:p>
            <a:pPr marL="571500" indent="-342900">
              <a:lnSpc>
                <a:spcPct val="140000"/>
              </a:lnSpc>
              <a:spcBef>
                <a:spcPts val="0"/>
              </a:spcBef>
              <a:buFont typeface="Courier New" panose="02070309020205020404" pitchFamily="49" charset="0"/>
              <a:buChar char="o"/>
            </a:pPr>
            <a:r>
              <a:rPr lang="en-US" dirty="0"/>
              <a:t>Implementation:</a:t>
            </a:r>
          </a:p>
          <a:p>
            <a:pPr marL="1028700" lvl="1" indent="-342900">
              <a:lnSpc>
                <a:spcPct val="140000"/>
              </a:lnSpc>
              <a:spcBef>
                <a:spcPts val="0"/>
              </a:spcBef>
              <a:buFont typeface="Wingdings" pitchFamily="2" charset="2"/>
              <a:buChar char="§"/>
            </a:pPr>
            <a:r>
              <a:rPr lang="en-US" i="1" dirty="0">
                <a:solidFill>
                  <a:srgbClr val="C00000"/>
                </a:solidFill>
              </a:rPr>
              <a:t>frontier</a:t>
            </a:r>
            <a:r>
              <a:rPr lang="en-US" dirty="0">
                <a:solidFill>
                  <a:srgbClr val="C00000"/>
                </a:solidFill>
              </a:rPr>
              <a:t> = priority queue ordered by g(n)</a:t>
            </a:r>
          </a:p>
          <a:p>
            <a:pPr marL="571500" indent="-342900">
              <a:lnSpc>
                <a:spcPct val="140000"/>
              </a:lnSpc>
              <a:spcBef>
                <a:spcPts val="0"/>
              </a:spcBef>
              <a:buFont typeface="Courier New" panose="02070309020205020404" pitchFamily="49" charset="0"/>
              <a:buChar char="o"/>
            </a:pPr>
            <a:r>
              <a:rPr lang="en-US" dirty="0"/>
              <a:t>Subtle but significant difference from BFS:</a:t>
            </a:r>
          </a:p>
          <a:p>
            <a:pPr marL="1028700" lvl="1" indent="-342900">
              <a:lnSpc>
                <a:spcPct val="140000"/>
              </a:lnSpc>
              <a:spcBef>
                <a:spcPts val="0"/>
              </a:spcBef>
              <a:buFont typeface="Wingdings" pitchFamily="2" charset="2"/>
              <a:buChar char="§"/>
            </a:pPr>
            <a:r>
              <a:rPr lang="en-US" dirty="0"/>
              <a:t>Tests if a node is a goal state when it is selected for expansion, </a:t>
            </a:r>
            <a:r>
              <a:rPr lang="en-US" dirty="0">
                <a:solidFill>
                  <a:srgbClr val="C00000"/>
                </a:solidFill>
              </a:rPr>
              <a:t>not when it is added to the frontier</a:t>
            </a:r>
            <a:r>
              <a:rPr lang="en-US" dirty="0"/>
              <a:t>.</a:t>
            </a:r>
          </a:p>
          <a:p>
            <a:pPr marL="1028700" lvl="1" indent="-342900">
              <a:lnSpc>
                <a:spcPct val="140000"/>
              </a:lnSpc>
              <a:spcBef>
                <a:spcPts val="0"/>
              </a:spcBef>
              <a:buFont typeface="Wingdings" pitchFamily="2" charset="2"/>
              <a:buChar char="§"/>
            </a:pPr>
            <a:r>
              <a:rPr lang="en-US" dirty="0"/>
              <a:t>Updates a node on the frontier if a better path to the same state is found.</a:t>
            </a:r>
          </a:p>
          <a:p>
            <a:pPr marL="1028700" lvl="1" indent="-342900">
              <a:lnSpc>
                <a:spcPct val="140000"/>
              </a:lnSpc>
              <a:spcBef>
                <a:spcPts val="0"/>
              </a:spcBef>
              <a:buFont typeface="Wingdings" pitchFamily="2" charset="2"/>
              <a:buChar char="§"/>
            </a:pPr>
            <a:r>
              <a:rPr lang="en-US" dirty="0"/>
              <a:t>So always enqueues a node </a:t>
            </a:r>
            <a:r>
              <a:rPr lang="en-US" i="1" dirty="0"/>
              <a:t>before checking whether it is a goal.</a:t>
            </a:r>
            <a:endParaRPr lang="en-US" dirty="0"/>
          </a:p>
          <a:p>
            <a:pPr marL="685800" lvl="1" indent="0">
              <a:lnSpc>
                <a:spcPct val="140000"/>
              </a:lnSpc>
              <a:spcBef>
                <a:spcPts val="0"/>
              </a:spcBef>
              <a:buNone/>
            </a:pPr>
            <a:r>
              <a:rPr lang="en-US" i="1" dirty="0">
                <a:solidFill>
                  <a:srgbClr val="C00000"/>
                </a:solidFill>
              </a:rPr>
              <a:t>					</a:t>
            </a:r>
            <a:r>
              <a:rPr lang="en-US" sz="2800" i="1" dirty="0">
                <a:solidFill>
                  <a:srgbClr val="C00000"/>
                </a:solidFill>
              </a:rPr>
              <a:t>WHY???</a:t>
            </a:r>
            <a:r>
              <a:rPr lang="en-US" i="1" dirty="0">
                <a:solidFill>
                  <a:srgbClr val="C00000"/>
                </a:solidFill>
              </a:rPr>
              <a:t> </a:t>
            </a:r>
          </a:p>
          <a:p>
            <a:pPr marL="685800" lvl="1" indent="0">
              <a:lnSpc>
                <a:spcPct val="140000"/>
              </a:lnSpc>
              <a:spcBef>
                <a:spcPts val="0"/>
              </a:spcBef>
              <a:buNone/>
            </a:pPr>
            <a:endParaRPr dirty="0"/>
          </a:p>
          <a:p>
            <a:pPr marL="228600" lvl="0" indent="0" algn="l" rtl="0">
              <a:lnSpc>
                <a:spcPct val="140000"/>
              </a:lnSpc>
              <a:spcBef>
                <a:spcPts val="0"/>
              </a:spcBef>
              <a:spcAft>
                <a:spcPts val="0"/>
              </a:spcAft>
              <a:buSzPts val="2000"/>
              <a:buNone/>
            </a:pPr>
            <a:endParaRPr dirty="0"/>
          </a:p>
        </p:txBody>
      </p:sp>
    </p:spTree>
    <p:extLst>
      <p:ext uri="{BB962C8B-B14F-4D97-AF65-F5344CB8AC3E}">
        <p14:creationId xmlns:p14="http://schemas.microsoft.com/office/powerpoint/2010/main" val="2184979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3" name="Title 2">
            <a:extLst>
              <a:ext uri="{FF2B5EF4-FFF2-40B4-BE49-F238E27FC236}">
                <a16:creationId xmlns:a16="http://schemas.microsoft.com/office/drawing/2014/main" id="{94DCA6DC-BAEC-4849-B3A3-ECCB47036E94}"/>
              </a:ext>
            </a:extLst>
          </p:cNvPr>
          <p:cNvSpPr>
            <a:spLocks noGrp="1"/>
          </p:cNvSpPr>
          <p:nvPr>
            <p:ph type="title"/>
          </p:nvPr>
        </p:nvSpPr>
        <p:spPr/>
        <p:txBody>
          <a:bodyPr/>
          <a:lstStyle/>
          <a:p>
            <a:r>
              <a:rPr lang="en-US" dirty="0">
                <a:ea typeface="Open Sans"/>
                <a:cs typeface="Open Sans"/>
                <a:sym typeface="Open Sans"/>
              </a:rPr>
              <a:t>Shape of Search</a:t>
            </a:r>
            <a:endParaRPr lang="en-US" dirty="0"/>
          </a:p>
        </p:txBody>
      </p:sp>
      <p:sp>
        <p:nvSpPr>
          <p:cNvPr id="4" name="Content Placeholder 3">
            <a:extLst>
              <a:ext uri="{FF2B5EF4-FFF2-40B4-BE49-F238E27FC236}">
                <a16:creationId xmlns:a16="http://schemas.microsoft.com/office/drawing/2014/main" id="{5709EF1D-8148-6E45-A631-96DBFA15260F}"/>
              </a:ext>
            </a:extLst>
          </p:cNvPr>
          <p:cNvSpPr>
            <a:spLocks noGrp="1"/>
          </p:cNvSpPr>
          <p:nvPr>
            <p:ph sz="half" idx="2"/>
          </p:nvPr>
        </p:nvSpPr>
        <p:spPr>
          <a:xfrm>
            <a:off x="5708809" y="1137177"/>
            <a:ext cx="5644991" cy="5039786"/>
          </a:xfrm>
        </p:spPr>
        <p:txBody>
          <a:bodyPr/>
          <a:lstStyle/>
          <a:p>
            <a:pPr marL="571500" indent="-342900">
              <a:lnSpc>
                <a:spcPct val="140000"/>
              </a:lnSpc>
              <a:spcBef>
                <a:spcPts val="0"/>
              </a:spcBef>
              <a:buFont typeface="Courier New" panose="02070309020205020404" pitchFamily="49" charset="0"/>
              <a:buChar char="o"/>
            </a:pPr>
            <a:r>
              <a:rPr lang="en-US" b="1" dirty="0"/>
              <a:t>Breadth First Search </a:t>
            </a:r>
            <a:r>
              <a:rPr lang="en-US" dirty="0"/>
              <a:t>explores equally in all directions.  Its frontier is implemented as a FIFO queue.  This results in smooth contours or “</a:t>
            </a:r>
            <a:r>
              <a:rPr lang="en-US" dirty="0" err="1"/>
              <a:t>plys</a:t>
            </a:r>
            <a:r>
              <a:rPr lang="en-US" dirty="0"/>
              <a:t>”.</a:t>
            </a:r>
          </a:p>
          <a:p>
            <a:pPr marL="571500" indent="-342900">
              <a:lnSpc>
                <a:spcPct val="140000"/>
              </a:lnSpc>
              <a:spcBef>
                <a:spcPts val="0"/>
              </a:spcBef>
              <a:buFont typeface="Courier New" panose="02070309020205020404" pitchFamily="49" charset="0"/>
              <a:buChar char="o"/>
            </a:pPr>
            <a:endParaRPr lang="en-US" i="1" dirty="0"/>
          </a:p>
          <a:p>
            <a:pPr marL="571500" indent="-342900">
              <a:lnSpc>
                <a:spcPct val="140000"/>
              </a:lnSpc>
              <a:spcBef>
                <a:spcPts val="0"/>
              </a:spcBef>
              <a:buFont typeface="Courier New" panose="02070309020205020404" pitchFamily="49" charset="0"/>
              <a:buChar char="o"/>
            </a:pPr>
            <a:r>
              <a:rPr lang="en-US" b="1" dirty="0"/>
              <a:t>Uniform Cost Search </a:t>
            </a:r>
            <a:r>
              <a:rPr lang="en-US" dirty="0"/>
              <a:t>lets us prioritize which paths to explore. Instead of exploring all possible paths equally, it favors lower cost paths.  Its frontier is a priority queue.  This results in “cost contours”.</a:t>
            </a:r>
          </a:p>
          <a:p>
            <a:pPr marL="571500" lvl="0" indent="-342900">
              <a:lnSpc>
                <a:spcPct val="140000"/>
              </a:lnSpc>
              <a:spcBef>
                <a:spcPts val="0"/>
              </a:spcBef>
              <a:buSzPts val="2000"/>
              <a:buFont typeface="Courier New" panose="02070309020205020404" pitchFamily="49" charset="0"/>
              <a:buChar char="o"/>
            </a:pPr>
            <a:endParaRPr lang="en-US" dirty="0"/>
          </a:p>
          <a:p>
            <a:pPr marL="228600" lvl="0">
              <a:lnSpc>
                <a:spcPct val="140000"/>
              </a:lnSpc>
              <a:spcBef>
                <a:spcPts val="0"/>
              </a:spcBef>
              <a:buSzPts val="2000"/>
            </a:pPr>
            <a:endParaRPr lang="en-US" dirty="0"/>
          </a:p>
          <a:p>
            <a:endParaRPr lang="en-US" dirty="0"/>
          </a:p>
        </p:txBody>
      </p:sp>
      <p:pic>
        <p:nvPicPr>
          <p:cNvPr id="7" name="Picture 6">
            <a:extLst>
              <a:ext uri="{FF2B5EF4-FFF2-40B4-BE49-F238E27FC236}">
                <a16:creationId xmlns:a16="http://schemas.microsoft.com/office/drawing/2014/main" id="{4949E20F-6424-E843-92E4-428149CE58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6941" y="987689"/>
            <a:ext cx="2400300" cy="2590800"/>
          </a:xfrm>
          <a:prstGeom prst="rect">
            <a:avLst/>
          </a:prstGeom>
        </p:spPr>
      </p:pic>
      <p:pic>
        <p:nvPicPr>
          <p:cNvPr id="8" name="Picture 7">
            <a:extLst>
              <a:ext uri="{FF2B5EF4-FFF2-40B4-BE49-F238E27FC236}">
                <a16:creationId xmlns:a16="http://schemas.microsoft.com/office/drawing/2014/main" id="{A1A36AC1-886B-AC47-B09F-7818CE400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2641" y="3578489"/>
            <a:ext cx="2628900" cy="2870200"/>
          </a:xfrm>
          <a:prstGeom prst="rect">
            <a:avLst/>
          </a:prstGeom>
        </p:spPr>
      </p:pic>
    </p:spTree>
    <p:extLst>
      <p:ext uri="{BB962C8B-B14F-4D97-AF65-F5344CB8AC3E}">
        <p14:creationId xmlns:p14="http://schemas.microsoft.com/office/powerpoint/2010/main" val="3351426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F2F52-61AF-7FC3-E4A7-E0ECC973542E}"/>
              </a:ext>
            </a:extLst>
          </p:cNvPr>
          <p:cNvSpPr>
            <a:spLocks noGrp="1"/>
          </p:cNvSpPr>
          <p:nvPr>
            <p:ph type="title"/>
          </p:nvPr>
        </p:nvSpPr>
        <p:spPr>
          <a:xfrm>
            <a:off x="399673" y="365125"/>
            <a:ext cx="10954127" cy="772052"/>
          </a:xfrm>
        </p:spPr>
        <p:txBody>
          <a:bodyPr anchor="ctr">
            <a:normAutofit/>
          </a:bodyPr>
          <a:lstStyle/>
          <a:p>
            <a:r>
              <a:rPr lang="en-US" dirty="0"/>
              <a:t>This may remind you of something…</a:t>
            </a:r>
          </a:p>
        </p:txBody>
      </p:sp>
      <p:pic>
        <p:nvPicPr>
          <p:cNvPr id="4" name="Picture 3">
            <a:extLst>
              <a:ext uri="{FF2B5EF4-FFF2-40B4-BE49-F238E27FC236}">
                <a16:creationId xmlns:a16="http://schemas.microsoft.com/office/drawing/2014/main" id="{AE662C29-CDE6-E6D4-250F-65CEE5434C54}"/>
              </a:ext>
            </a:extLst>
          </p:cNvPr>
          <p:cNvPicPr>
            <a:picLocks noChangeAspect="1"/>
          </p:cNvPicPr>
          <p:nvPr/>
        </p:nvPicPr>
        <p:blipFill>
          <a:blip r:embed="rId3"/>
          <a:stretch>
            <a:fillRect/>
          </a:stretch>
        </p:blipFill>
        <p:spPr>
          <a:xfrm>
            <a:off x="1279028" y="1825625"/>
            <a:ext cx="4299944" cy="4351338"/>
          </a:xfrm>
          <a:prstGeom prst="rect">
            <a:avLst/>
          </a:prstGeom>
          <a:noFill/>
        </p:spPr>
      </p:pic>
      <p:sp>
        <p:nvSpPr>
          <p:cNvPr id="3" name="Content Placeholder 2">
            <a:extLst>
              <a:ext uri="{FF2B5EF4-FFF2-40B4-BE49-F238E27FC236}">
                <a16:creationId xmlns:a16="http://schemas.microsoft.com/office/drawing/2014/main" id="{1E957FF9-2A53-9DCC-63EF-D077A633F9C0}"/>
              </a:ext>
            </a:extLst>
          </p:cNvPr>
          <p:cNvSpPr>
            <a:spLocks noGrp="1"/>
          </p:cNvSpPr>
          <p:nvPr>
            <p:ph sz="half" idx="2"/>
          </p:nvPr>
        </p:nvSpPr>
        <p:spPr>
          <a:xfrm>
            <a:off x="6172200" y="1825625"/>
            <a:ext cx="5181600" cy="4351338"/>
          </a:xfrm>
        </p:spPr>
        <p:txBody>
          <a:bodyPr>
            <a:normAutofit/>
          </a:bodyPr>
          <a:lstStyle/>
          <a:p>
            <a:r>
              <a:rPr lang="en-US" dirty="0"/>
              <a:t>Which algorithm from your algorithms class does Uniform Cost Search remind you of?</a:t>
            </a:r>
          </a:p>
          <a:p>
            <a:endParaRPr lang="en-US" dirty="0"/>
          </a:p>
          <a:p>
            <a:endParaRPr lang="en-US" dirty="0"/>
          </a:p>
          <a:p>
            <a:r>
              <a:rPr lang="en-US" b="1" i="0" dirty="0">
                <a:effectLst/>
                <a:hlinkClick r:id="rId4"/>
              </a:rPr>
              <a:t>PollEv.com​/ccb</a:t>
            </a:r>
            <a:endParaRPr lang="en-US" b="1" i="0" dirty="0">
              <a:effectLst/>
            </a:endParaRPr>
          </a:p>
          <a:p>
            <a:endParaRPr lang="en-US" dirty="0"/>
          </a:p>
        </p:txBody>
      </p:sp>
    </p:spTree>
    <p:extLst>
      <p:ext uri="{BB962C8B-B14F-4D97-AF65-F5344CB8AC3E}">
        <p14:creationId xmlns:p14="http://schemas.microsoft.com/office/powerpoint/2010/main" val="3664299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F2F52-61AF-7FC3-E4A7-E0ECC973542E}"/>
              </a:ext>
            </a:extLst>
          </p:cNvPr>
          <p:cNvSpPr>
            <a:spLocks noGrp="1"/>
          </p:cNvSpPr>
          <p:nvPr>
            <p:ph type="title"/>
          </p:nvPr>
        </p:nvSpPr>
        <p:spPr/>
        <p:txBody>
          <a:bodyPr anchor="ctr">
            <a:normAutofit/>
          </a:bodyPr>
          <a:lstStyle/>
          <a:p>
            <a:r>
              <a:rPr lang="en-US" dirty="0"/>
              <a:t>Uniform Cost Search (UCS) vs. Dijkstra's algorithm</a:t>
            </a:r>
          </a:p>
        </p:txBody>
      </p:sp>
      <p:sp>
        <p:nvSpPr>
          <p:cNvPr id="3" name="Content Placeholder 2">
            <a:extLst>
              <a:ext uri="{FF2B5EF4-FFF2-40B4-BE49-F238E27FC236}">
                <a16:creationId xmlns:a16="http://schemas.microsoft.com/office/drawing/2014/main" id="{1E957FF9-2A53-9DCC-63EF-D077A633F9C0}"/>
              </a:ext>
            </a:extLst>
          </p:cNvPr>
          <p:cNvSpPr>
            <a:spLocks noGrp="1"/>
          </p:cNvSpPr>
          <p:nvPr>
            <p:ph idx="1"/>
          </p:nvPr>
        </p:nvSpPr>
        <p:spPr/>
        <p:txBody>
          <a:bodyPr>
            <a:normAutofit/>
          </a:bodyPr>
          <a:lstStyle/>
          <a:p>
            <a:pPr algn="l"/>
            <a:r>
              <a:rPr lang="en-US" b="1" i="0" u="none" strike="noStrike" dirty="0">
                <a:solidFill>
                  <a:srgbClr val="374151"/>
                </a:solidFill>
                <a:effectLst/>
                <a:latin typeface="Söhne"/>
              </a:rPr>
              <a:t>Foundational Concepts</a:t>
            </a:r>
            <a:r>
              <a:rPr lang="en-US" b="0" i="0" u="none" strike="noStrike" dirty="0">
                <a:solidFill>
                  <a:srgbClr val="374151"/>
                </a:solidFill>
                <a:effectLst/>
                <a:latin typeface="Söhne"/>
              </a:rPr>
              <a:t>:</a:t>
            </a:r>
          </a:p>
          <a:p>
            <a:pPr marL="742950" lvl="1" indent="-285750"/>
            <a:r>
              <a:rPr lang="en-US" b="0" i="0" u="none" strike="noStrike" dirty="0">
                <a:solidFill>
                  <a:srgbClr val="374151"/>
                </a:solidFill>
                <a:effectLst/>
                <a:latin typeface="Söhne"/>
              </a:rPr>
              <a:t>Dijkstra's: Shortest path from initial to all vertices in a weighted graph.</a:t>
            </a:r>
          </a:p>
          <a:p>
            <a:pPr marL="742950" lvl="1" indent="-285750" algn="l">
              <a:buFont typeface="Arial" panose="020B0604020202020204" pitchFamily="34" charset="0"/>
              <a:buChar char="•"/>
            </a:pPr>
            <a:r>
              <a:rPr lang="en-US" b="0" i="0" u="none" strike="noStrike" dirty="0">
                <a:solidFill>
                  <a:srgbClr val="374151"/>
                </a:solidFill>
                <a:effectLst/>
                <a:latin typeface="Söhne"/>
              </a:rPr>
              <a:t>UCS: AI's pathfinding. Shortest path from initial state to a goal state.</a:t>
            </a:r>
          </a:p>
          <a:p>
            <a:pPr algn="l"/>
            <a:r>
              <a:rPr lang="en-US" b="1" i="0" u="none" strike="noStrike" dirty="0">
                <a:solidFill>
                  <a:srgbClr val="374151"/>
                </a:solidFill>
                <a:effectLst/>
                <a:latin typeface="Söhne"/>
              </a:rPr>
              <a:t>Similarities</a:t>
            </a:r>
            <a:r>
              <a:rPr lang="en-US" b="0" i="0" u="none" strike="noStrike" dirty="0">
                <a:solidFill>
                  <a:srgbClr val="374151"/>
                </a:solidFill>
                <a:effectLst/>
                <a:latin typeface="Söhne"/>
              </a:rPr>
              <a:t>:</a:t>
            </a:r>
          </a:p>
          <a:p>
            <a:pPr marL="742950" lvl="1" indent="-285750" algn="l">
              <a:buFont typeface="Arial" panose="020B0604020202020204" pitchFamily="34" charset="0"/>
              <a:buChar char="•"/>
            </a:pPr>
            <a:r>
              <a:rPr lang="en-US" b="0" i="0" u="none" strike="noStrike" dirty="0">
                <a:solidFill>
                  <a:srgbClr val="374151"/>
                </a:solidFill>
                <a:effectLst/>
                <a:latin typeface="Söhne"/>
              </a:rPr>
              <a:t>Use of </a:t>
            </a:r>
            <a:r>
              <a:rPr lang="en-US" b="1" i="0" u="none" strike="noStrike" dirty="0">
                <a:solidFill>
                  <a:srgbClr val="374151"/>
                </a:solidFill>
                <a:effectLst/>
                <a:latin typeface="Söhne"/>
              </a:rPr>
              <a:t>Priority Queue</a:t>
            </a:r>
            <a:r>
              <a:rPr lang="en-US" b="0" i="0" u="none" strike="noStrike" dirty="0">
                <a:solidFill>
                  <a:srgbClr val="374151"/>
                </a:solidFill>
                <a:effectLst/>
                <a:latin typeface="Söhne"/>
              </a:rPr>
              <a:t> to pick lowest cost node.</a:t>
            </a:r>
          </a:p>
          <a:p>
            <a:pPr marL="742950" lvl="1" indent="-285750" algn="l">
              <a:buFont typeface="Arial" panose="020B0604020202020204" pitchFamily="34" charset="0"/>
              <a:buChar char="•"/>
            </a:pPr>
            <a:r>
              <a:rPr lang="en-US" b="1" i="0" u="none" strike="noStrike" dirty="0">
                <a:solidFill>
                  <a:srgbClr val="374151"/>
                </a:solidFill>
                <a:effectLst/>
                <a:latin typeface="Söhne"/>
              </a:rPr>
              <a:t>Greedy Nature</a:t>
            </a:r>
            <a:r>
              <a:rPr lang="en-US" b="0" i="0" u="none" strike="noStrike" dirty="0">
                <a:solidFill>
                  <a:srgbClr val="374151"/>
                </a:solidFill>
                <a:effectLst/>
                <a:latin typeface="Söhne"/>
              </a:rPr>
              <a:t>: Always choose optimal local solution.</a:t>
            </a:r>
          </a:p>
          <a:p>
            <a:pPr marL="742950" lvl="1" indent="-285750" algn="l">
              <a:buFont typeface="Arial" panose="020B0604020202020204" pitchFamily="34" charset="0"/>
              <a:buChar char="•"/>
            </a:pPr>
            <a:r>
              <a:rPr lang="en-US" dirty="0">
                <a:solidFill>
                  <a:srgbClr val="374151"/>
                </a:solidFill>
                <a:latin typeface="Söhne"/>
              </a:rPr>
              <a:t>Both operate on a </a:t>
            </a:r>
            <a:r>
              <a:rPr lang="en-US" b="1" dirty="0">
                <a:solidFill>
                  <a:srgbClr val="374151"/>
                </a:solidFill>
                <a:latin typeface="Söhne"/>
              </a:rPr>
              <a:t>weighted graph</a:t>
            </a:r>
            <a:r>
              <a:rPr lang="en-US" dirty="0">
                <a:solidFill>
                  <a:srgbClr val="374151"/>
                </a:solidFill>
                <a:latin typeface="Söhne"/>
              </a:rPr>
              <a:t>.</a:t>
            </a:r>
            <a:endParaRPr lang="en-US" b="0" i="0" u="none" strike="noStrike" dirty="0">
              <a:solidFill>
                <a:srgbClr val="374151"/>
              </a:solidFill>
              <a:effectLst/>
              <a:latin typeface="Söhne"/>
            </a:endParaRPr>
          </a:p>
          <a:p>
            <a:pPr marL="742950" lvl="1" indent="-285750" algn="l">
              <a:buFont typeface="Arial" panose="020B0604020202020204" pitchFamily="34" charset="0"/>
              <a:buChar char="•"/>
            </a:pPr>
            <a:r>
              <a:rPr lang="en-US" b="0" i="0" u="none" strike="noStrike" dirty="0">
                <a:solidFill>
                  <a:srgbClr val="374151"/>
                </a:solidFill>
                <a:effectLst/>
                <a:latin typeface="Söhne"/>
              </a:rPr>
              <a:t>Guarantee </a:t>
            </a:r>
            <a:r>
              <a:rPr lang="en-US" b="1" i="0" u="none" strike="noStrike" dirty="0">
                <a:solidFill>
                  <a:srgbClr val="374151"/>
                </a:solidFill>
                <a:effectLst/>
                <a:latin typeface="Söhne"/>
              </a:rPr>
              <a:t>Optimality</a:t>
            </a:r>
            <a:r>
              <a:rPr lang="en-US" b="0" i="0" u="none" strike="noStrike" dirty="0">
                <a:solidFill>
                  <a:srgbClr val="374151"/>
                </a:solidFill>
                <a:effectLst/>
                <a:latin typeface="Söhne"/>
              </a:rPr>
              <a:t> for non-negative weights.</a:t>
            </a:r>
          </a:p>
          <a:p>
            <a:pPr algn="l"/>
            <a:r>
              <a:rPr lang="en-US" b="1" i="0" u="none" strike="noStrike" dirty="0">
                <a:solidFill>
                  <a:srgbClr val="374151"/>
                </a:solidFill>
                <a:effectLst/>
                <a:latin typeface="Söhne"/>
              </a:rPr>
              <a:t>Differences</a:t>
            </a:r>
            <a:r>
              <a:rPr lang="en-US" b="0" i="0" u="none" strike="noStrike" dirty="0">
                <a:solidFill>
                  <a:srgbClr val="374151"/>
                </a:solidFill>
                <a:effectLst/>
                <a:latin typeface="Söhne"/>
              </a:rPr>
              <a:t>:</a:t>
            </a:r>
          </a:p>
          <a:p>
            <a:pPr marL="742950" lvl="1" indent="-285750" algn="l">
              <a:buFont typeface="Arial" panose="020B0604020202020204" pitchFamily="34" charset="0"/>
              <a:buChar char="•"/>
            </a:pPr>
            <a:r>
              <a:rPr lang="en-US" b="1" i="0" u="none" strike="noStrike" dirty="0">
                <a:solidFill>
                  <a:srgbClr val="374151"/>
                </a:solidFill>
                <a:effectLst/>
                <a:latin typeface="Söhne"/>
              </a:rPr>
              <a:t>Objective</a:t>
            </a:r>
            <a:r>
              <a:rPr lang="en-US" b="0" i="0" u="none" strike="noStrike" dirty="0">
                <a:solidFill>
                  <a:srgbClr val="374151"/>
                </a:solidFill>
                <a:effectLst/>
                <a:latin typeface="Söhne"/>
              </a:rPr>
              <a:t>: UCS targets specific goal node; Dijkstra's finds paths to all nodes.</a:t>
            </a:r>
          </a:p>
          <a:p>
            <a:pPr marL="742950" lvl="1" indent="-285750" algn="l">
              <a:buFont typeface="Arial" panose="020B0604020202020204" pitchFamily="34" charset="0"/>
              <a:buChar char="•"/>
            </a:pPr>
            <a:r>
              <a:rPr lang="en-US" b="1" i="0" u="none" strike="noStrike" dirty="0">
                <a:solidFill>
                  <a:srgbClr val="374151"/>
                </a:solidFill>
                <a:effectLst/>
                <a:latin typeface="Söhne"/>
              </a:rPr>
              <a:t>Termination</a:t>
            </a:r>
            <a:r>
              <a:rPr lang="en-US" b="0" i="0" u="none" strike="noStrike" dirty="0">
                <a:solidFill>
                  <a:srgbClr val="374151"/>
                </a:solidFill>
                <a:effectLst/>
                <a:latin typeface="Söhne"/>
              </a:rPr>
              <a:t>: UCS stops at goal; Dijkstra's stops after all nodes have been reached.</a:t>
            </a:r>
          </a:p>
          <a:p>
            <a:pPr algn="l"/>
            <a:r>
              <a:rPr lang="en-US" b="1" i="0" u="none" strike="noStrike" dirty="0">
                <a:solidFill>
                  <a:srgbClr val="374151"/>
                </a:solidFill>
                <a:effectLst/>
                <a:latin typeface="Söhne"/>
              </a:rPr>
              <a:t>Relation</a:t>
            </a:r>
            <a:r>
              <a:rPr lang="en-US" b="0" i="0" u="none" strike="noStrike" dirty="0">
                <a:solidFill>
                  <a:srgbClr val="374151"/>
                </a:solidFill>
                <a:effectLst/>
                <a:latin typeface="Söhne"/>
              </a:rPr>
              <a:t>:</a:t>
            </a:r>
          </a:p>
          <a:p>
            <a:pPr marL="742950" lvl="1" indent="-285750" algn="l">
              <a:buFont typeface="Arial" panose="020B0604020202020204" pitchFamily="34" charset="0"/>
              <a:buChar char="•"/>
            </a:pPr>
            <a:r>
              <a:rPr lang="en-US" b="0" i="0" u="none" strike="noStrike" dirty="0">
                <a:solidFill>
                  <a:srgbClr val="374151"/>
                </a:solidFill>
                <a:effectLst/>
                <a:latin typeface="Söhne"/>
              </a:rPr>
              <a:t>UCS is a "targeted" Dijkstra’s: it seeks a path to a specific node, not all nodes.</a:t>
            </a:r>
          </a:p>
        </p:txBody>
      </p:sp>
    </p:spTree>
    <p:extLst>
      <p:ext uri="{BB962C8B-B14F-4D97-AF65-F5344CB8AC3E}">
        <p14:creationId xmlns:p14="http://schemas.microsoft.com/office/powerpoint/2010/main" val="3136480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CF7029-799D-6A44-B68C-876E077C8FAA}"/>
              </a:ext>
            </a:extLst>
          </p:cNvPr>
          <p:cNvSpPr>
            <a:spLocks noGrp="1"/>
          </p:cNvSpPr>
          <p:nvPr>
            <p:ph type="title"/>
          </p:nvPr>
        </p:nvSpPr>
        <p:spPr/>
        <p:txBody>
          <a:bodyPr>
            <a:normAutofit/>
          </a:bodyPr>
          <a:lstStyle/>
          <a:p>
            <a:r>
              <a:rPr lang="en-US" dirty="0"/>
              <a:t>Review: Search problem definition</a:t>
            </a:r>
          </a:p>
        </p:txBody>
      </p:sp>
      <p:sp>
        <p:nvSpPr>
          <p:cNvPr id="2" name="Text Placeholder 1">
            <a:extLst>
              <a:ext uri="{FF2B5EF4-FFF2-40B4-BE49-F238E27FC236}">
                <a16:creationId xmlns:a16="http://schemas.microsoft.com/office/drawing/2014/main" id="{9A4A8AB8-8FAC-F742-981F-7B69246E8523}"/>
              </a:ext>
            </a:extLst>
          </p:cNvPr>
          <p:cNvSpPr>
            <a:spLocks noGrp="1"/>
          </p:cNvSpPr>
          <p:nvPr>
            <p:ph idx="1"/>
          </p:nvPr>
        </p:nvSpPr>
        <p:spPr/>
        <p:txBody>
          <a:bodyPr>
            <a:normAutofit/>
          </a:bodyPr>
          <a:lstStyle/>
          <a:p>
            <a:pPr>
              <a:spcBef>
                <a:spcPts val="300"/>
              </a:spcBef>
            </a:pPr>
            <a:r>
              <a:rPr lang="en-US"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States</a:t>
            </a:r>
            <a:r>
              <a:rPr lang="en-US" dirty="0">
                <a:latin typeface="Open Sans" panose="020B0606030504020204" pitchFamily="34" charset="0"/>
                <a:ea typeface="Open Sans" panose="020B0606030504020204" pitchFamily="34" charset="0"/>
                <a:cs typeface="Open Sans" panose="020B0606030504020204" pitchFamily="34" charset="0"/>
              </a:rPr>
              <a:t>: a set </a:t>
            </a:r>
            <a:r>
              <a:rPr lang="en-US" b="1" i="1" dirty="0">
                <a:latin typeface="Open Sans" panose="020B0606030504020204" pitchFamily="34" charset="0"/>
                <a:ea typeface="Open Sans" panose="020B0606030504020204" pitchFamily="34" charset="0"/>
                <a:cs typeface="Open Sans" panose="020B0606030504020204" pitchFamily="34" charset="0"/>
              </a:rPr>
              <a:t>S</a:t>
            </a:r>
          </a:p>
          <a:p>
            <a:pPr>
              <a:spcBef>
                <a:spcPts val="300"/>
              </a:spcBef>
            </a:pPr>
            <a:r>
              <a:rPr lang="en-US" i="1" dirty="0">
                <a:latin typeface="Open Sans" panose="020B0606030504020204" pitchFamily="34" charset="0"/>
                <a:ea typeface="Open Sans" panose="020B0606030504020204" pitchFamily="34" charset="0"/>
                <a:cs typeface="Open Sans" panose="020B0606030504020204" pitchFamily="34" charset="0"/>
              </a:rPr>
              <a:t>A</a:t>
            </a:r>
            <a:r>
              <a:rPr lang="en-US" dirty="0">
                <a:latin typeface="Open Sans" panose="020B0606030504020204" pitchFamily="34" charset="0"/>
                <a:ea typeface="Open Sans" panose="020B0606030504020204" pitchFamily="34" charset="0"/>
                <a:cs typeface="Open Sans" panose="020B0606030504020204" pitchFamily="34" charset="0"/>
              </a:rPr>
              <a:t>n </a:t>
            </a:r>
            <a:r>
              <a:rPr lang="en-US"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initial state </a:t>
            </a:r>
            <a:r>
              <a:rPr lang="en-US" b="1" i="1" dirty="0" err="1">
                <a:latin typeface="Open Sans" panose="020B0606030504020204" pitchFamily="34" charset="0"/>
                <a:ea typeface="Open Sans" panose="020B0606030504020204" pitchFamily="34" charset="0"/>
                <a:cs typeface="Open Sans" panose="020B0606030504020204" pitchFamily="34" charset="0"/>
              </a:rPr>
              <a:t>s</a:t>
            </a:r>
            <a:r>
              <a:rPr lang="en-US" b="1" i="1" baseline="-25000" dirty="0" err="1">
                <a:latin typeface="Open Sans" panose="020B0606030504020204" pitchFamily="34" charset="0"/>
                <a:ea typeface="Open Sans" panose="020B0606030504020204" pitchFamily="34" charset="0"/>
                <a:cs typeface="Open Sans" panose="020B0606030504020204" pitchFamily="34" charset="0"/>
              </a:rPr>
              <a:t>i</a:t>
            </a:r>
            <a:r>
              <a:rPr lang="en-US" b="1" i="1" dirty="0" err="1">
                <a:latin typeface="Open Sans" panose="020B0606030504020204" pitchFamily="34" charset="0"/>
                <a:ea typeface="Open Sans" panose="020B0606030504020204" pitchFamily="34" charset="0"/>
                <a:cs typeface="Open Sans" panose="020B0606030504020204" pitchFamily="34" charset="0"/>
                <a:sym typeface="Symbol"/>
              </a:rPr>
              <a:t></a:t>
            </a:r>
            <a:r>
              <a:rPr lang="en-US" b="1" i="1" dirty="0" err="1">
                <a:latin typeface="Open Sans" panose="020B0606030504020204" pitchFamily="34" charset="0"/>
                <a:ea typeface="Open Sans" panose="020B0606030504020204" pitchFamily="34" charset="0"/>
                <a:cs typeface="Open Sans" panose="020B0606030504020204" pitchFamily="34" charset="0"/>
              </a:rPr>
              <a:t>S</a:t>
            </a:r>
            <a:endParaRPr lang="en-US" b="1" i="1" dirty="0">
              <a:latin typeface="Open Sans" panose="020B0606030504020204" pitchFamily="34" charset="0"/>
              <a:ea typeface="Open Sans" panose="020B0606030504020204" pitchFamily="34" charset="0"/>
              <a:cs typeface="Open Sans" panose="020B0606030504020204" pitchFamily="34" charset="0"/>
            </a:endParaRPr>
          </a:p>
          <a:p>
            <a:pPr>
              <a:spcBef>
                <a:spcPts val="300"/>
              </a:spcBef>
            </a:pPr>
            <a:r>
              <a:rPr lang="en-US"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Actions</a:t>
            </a:r>
            <a:r>
              <a:rPr lang="en-US" i="1" dirty="0">
                <a:latin typeface="Open Sans" panose="020B0606030504020204" pitchFamily="34" charset="0"/>
                <a:ea typeface="Open Sans" panose="020B0606030504020204" pitchFamily="34" charset="0"/>
                <a:cs typeface="Open Sans" panose="020B0606030504020204" pitchFamily="34" charset="0"/>
              </a:rPr>
              <a:t>: a </a:t>
            </a:r>
            <a:r>
              <a:rPr lang="en-US"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set </a:t>
            </a:r>
            <a:r>
              <a:rPr lang="en-US" b="1" i="1" dirty="0">
                <a:latin typeface="Open Sans" panose="020B0606030504020204" pitchFamily="34" charset="0"/>
                <a:ea typeface="Open Sans" panose="020B0606030504020204" pitchFamily="34" charset="0"/>
                <a:cs typeface="Open Sans" panose="020B0606030504020204" pitchFamily="34" charset="0"/>
              </a:rPr>
              <a:t>A</a:t>
            </a:r>
          </a:p>
          <a:p>
            <a:pPr marL="457200" lvl="1" indent="0">
              <a:spcBef>
                <a:spcPts val="300"/>
              </a:spcBef>
              <a:buNone/>
            </a:pPr>
            <a:r>
              <a:rPr lang="en-US" b="1" i="1" dirty="0">
                <a:latin typeface="Open Sans" panose="020B0606030504020204" pitchFamily="34" charset="0"/>
                <a:ea typeface="Open Sans" panose="020B0606030504020204" pitchFamily="34" charset="0"/>
                <a:cs typeface="Open Sans" panose="020B0606030504020204" pitchFamily="34" charset="0"/>
                <a:sym typeface="Symbol" pitchFamily="18" charset="2"/>
              </a:rPr>
              <a:t> </a:t>
            </a:r>
            <a:r>
              <a:rPr lang="en-US" b="1" i="1" dirty="0">
                <a:latin typeface="Open Sans" panose="020B0606030504020204" pitchFamily="34" charset="0"/>
                <a:ea typeface="Open Sans" panose="020B0606030504020204" pitchFamily="34" charset="0"/>
                <a:cs typeface="Open Sans" panose="020B0606030504020204" pitchFamily="34" charset="0"/>
              </a:rPr>
              <a:t>s Actions(s) </a:t>
            </a:r>
            <a:r>
              <a:rPr lang="en-US" i="1" dirty="0">
                <a:latin typeface="Open Sans" panose="020B0606030504020204" pitchFamily="34" charset="0"/>
                <a:ea typeface="Open Sans" panose="020B0606030504020204" pitchFamily="34" charset="0"/>
                <a:cs typeface="Open Sans" panose="020B0606030504020204" pitchFamily="34" charset="0"/>
              </a:rPr>
              <a:t>= the set of actions that can be executed in </a:t>
            </a:r>
            <a:r>
              <a:rPr lang="en-US" b="1" i="1" dirty="0">
                <a:latin typeface="Open Sans" panose="020B0606030504020204" pitchFamily="34" charset="0"/>
                <a:ea typeface="Open Sans" panose="020B0606030504020204" pitchFamily="34" charset="0"/>
                <a:cs typeface="Open Sans" panose="020B0606030504020204" pitchFamily="34" charset="0"/>
              </a:rPr>
              <a:t>s</a:t>
            </a:r>
            <a:r>
              <a:rPr lang="en-US" i="1" dirty="0">
                <a:latin typeface="Open Sans" panose="020B0606030504020204" pitchFamily="34" charset="0"/>
                <a:ea typeface="Open Sans" panose="020B0606030504020204" pitchFamily="34" charset="0"/>
                <a:cs typeface="Open Sans" panose="020B0606030504020204" pitchFamily="34" charset="0"/>
              </a:rPr>
              <a:t>, that are </a:t>
            </a:r>
            <a:r>
              <a:rPr lang="en-US"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applicable</a:t>
            </a:r>
            <a:r>
              <a:rPr lang="en-US" dirty="0">
                <a:latin typeface="Open Sans" panose="020B0606030504020204" pitchFamily="34" charset="0"/>
                <a:ea typeface="Open Sans" panose="020B0606030504020204" pitchFamily="34" charset="0"/>
                <a:cs typeface="Open Sans" panose="020B0606030504020204" pitchFamily="34" charset="0"/>
              </a:rPr>
              <a:t> in </a:t>
            </a:r>
            <a:r>
              <a:rPr lang="en-US" b="1" i="1" dirty="0">
                <a:latin typeface="Open Sans" panose="020B0606030504020204" pitchFamily="34" charset="0"/>
                <a:ea typeface="Open Sans" panose="020B0606030504020204" pitchFamily="34" charset="0"/>
                <a:cs typeface="Open Sans" panose="020B0606030504020204" pitchFamily="34" charset="0"/>
              </a:rPr>
              <a:t>s</a:t>
            </a:r>
            <a:r>
              <a:rPr lang="en-US" dirty="0">
                <a:latin typeface="Open Sans" panose="020B0606030504020204" pitchFamily="34" charset="0"/>
                <a:ea typeface="Open Sans" panose="020B0606030504020204" pitchFamily="34" charset="0"/>
                <a:cs typeface="Open Sans" panose="020B0606030504020204" pitchFamily="34" charset="0"/>
              </a:rPr>
              <a:t>.</a:t>
            </a:r>
          </a:p>
          <a:p>
            <a:pPr>
              <a:spcBef>
                <a:spcPts val="300"/>
              </a:spcBef>
            </a:pPr>
            <a:r>
              <a:rPr lang="en-US"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Transition Model</a:t>
            </a:r>
            <a:r>
              <a:rPr lang="en-US" i="1" dirty="0">
                <a:latin typeface="Open Sans" panose="020B0606030504020204" pitchFamily="34" charset="0"/>
                <a:ea typeface="Open Sans" panose="020B0606030504020204" pitchFamily="34" charset="0"/>
                <a:cs typeface="Open Sans" panose="020B0606030504020204" pitchFamily="34" charset="0"/>
              </a:rPr>
              <a:t>: </a:t>
            </a:r>
            <a:r>
              <a:rPr lang="en-US" b="1" i="1" dirty="0">
                <a:latin typeface="Open Sans" panose="020B0606030504020204" pitchFamily="34" charset="0"/>
                <a:ea typeface="Open Sans" panose="020B0606030504020204" pitchFamily="34" charset="0"/>
                <a:cs typeface="Open Sans" panose="020B0606030504020204" pitchFamily="34" charset="0"/>
                <a:sym typeface="Symbol" pitchFamily="18" charset="2"/>
              </a:rPr>
              <a:t> s </a:t>
            </a:r>
            <a:r>
              <a:rPr lang="en-US" b="1" i="1" dirty="0" err="1">
                <a:latin typeface="Open Sans" panose="020B0606030504020204" pitchFamily="34" charset="0"/>
                <a:ea typeface="Open Sans" panose="020B0606030504020204" pitchFamily="34" charset="0"/>
                <a:cs typeface="Open Sans" panose="020B0606030504020204" pitchFamily="34" charset="0"/>
                <a:sym typeface="Symbol" pitchFamily="18" charset="2"/>
              </a:rPr>
              <a:t>a</a:t>
            </a:r>
            <a:r>
              <a:rPr lang="en-US" b="1" i="1" dirty="0" err="1">
                <a:latin typeface="Open Sans" panose="020B0606030504020204" pitchFamily="34" charset="0"/>
                <a:ea typeface="Open Sans" panose="020B0606030504020204" pitchFamily="34" charset="0"/>
                <a:cs typeface="Open Sans" panose="020B0606030504020204" pitchFamily="34" charset="0"/>
                <a:sym typeface="Symbol"/>
              </a:rPr>
              <a:t>Actions</a:t>
            </a:r>
            <a:r>
              <a:rPr lang="en-US" b="1" i="1" dirty="0">
                <a:latin typeface="Open Sans" panose="020B0606030504020204" pitchFamily="34" charset="0"/>
                <a:ea typeface="Open Sans" panose="020B0606030504020204" pitchFamily="34" charset="0"/>
                <a:cs typeface="Open Sans" panose="020B0606030504020204" pitchFamily="34" charset="0"/>
                <a:sym typeface="Symbol"/>
              </a:rPr>
              <a:t>(s)</a:t>
            </a:r>
            <a:r>
              <a:rPr lang="en-US" b="1" i="1" dirty="0">
                <a:latin typeface="Open Sans" panose="020B0606030504020204" pitchFamily="34" charset="0"/>
                <a:ea typeface="Open Sans" panose="020B0606030504020204" pitchFamily="34" charset="0"/>
                <a:cs typeface="Open Sans" panose="020B0606030504020204" pitchFamily="34" charset="0"/>
                <a:sym typeface="Symbol" pitchFamily="18" charset="2"/>
              </a:rPr>
              <a:t> </a:t>
            </a:r>
            <a:r>
              <a:rPr lang="en-US" b="1" i="1" dirty="0">
                <a:latin typeface="Open Sans" panose="020B0606030504020204" pitchFamily="34" charset="0"/>
                <a:ea typeface="Open Sans" panose="020B0606030504020204" pitchFamily="34" charset="0"/>
                <a:cs typeface="Open Sans" panose="020B0606030504020204" pitchFamily="34" charset="0"/>
              </a:rPr>
              <a:t>Result(s, a)</a:t>
            </a:r>
            <a:r>
              <a:rPr lang="en-US" i="1" dirty="0">
                <a:latin typeface="Open Sans" panose="020B0606030504020204" pitchFamily="34" charset="0"/>
                <a:ea typeface="Open Sans" panose="020B0606030504020204" pitchFamily="34" charset="0"/>
                <a:cs typeface="Open Sans" panose="020B0606030504020204" pitchFamily="34" charset="0"/>
              </a:rPr>
              <a:t> </a:t>
            </a:r>
            <a:r>
              <a:rPr lang="en-US" i="1" dirty="0">
                <a:latin typeface="Open Sans" panose="020B0606030504020204" pitchFamily="34" charset="0"/>
                <a:ea typeface="Open Sans" panose="020B0606030504020204" pitchFamily="34" charset="0"/>
                <a:cs typeface="Open Sans" panose="020B0606030504020204" pitchFamily="34" charset="0"/>
                <a:sym typeface="Symbol" pitchFamily="18" charset="2"/>
              </a:rPr>
              <a:t> </a:t>
            </a:r>
            <a:r>
              <a:rPr lang="en-US" b="1" i="1" dirty="0" err="1">
                <a:latin typeface="Open Sans" panose="020B0606030504020204" pitchFamily="34" charset="0"/>
                <a:ea typeface="Open Sans" panose="020B0606030504020204" pitchFamily="34" charset="0"/>
                <a:cs typeface="Open Sans" panose="020B0606030504020204" pitchFamily="34" charset="0"/>
              </a:rPr>
              <a:t>s</a:t>
            </a:r>
            <a:r>
              <a:rPr lang="en-US" b="1" i="1" baseline="-25000" dirty="0" err="1">
                <a:latin typeface="Open Sans" panose="020B0606030504020204" pitchFamily="34" charset="0"/>
                <a:ea typeface="Open Sans" panose="020B0606030504020204" pitchFamily="34" charset="0"/>
                <a:cs typeface="Open Sans" panose="020B0606030504020204" pitchFamily="34" charset="0"/>
              </a:rPr>
              <a:t>r</a:t>
            </a:r>
            <a:endParaRPr lang="en-US" b="1" i="1" baseline="-25000" dirty="0">
              <a:latin typeface="Open Sans" panose="020B0606030504020204" pitchFamily="34" charset="0"/>
              <a:ea typeface="Open Sans" panose="020B0606030504020204" pitchFamily="34" charset="0"/>
              <a:cs typeface="Open Sans" panose="020B0606030504020204" pitchFamily="34" charset="0"/>
            </a:endParaRPr>
          </a:p>
          <a:p>
            <a:pPr marL="457200" lvl="1" indent="0">
              <a:spcBef>
                <a:spcPts val="300"/>
              </a:spcBef>
              <a:buNone/>
            </a:pPr>
            <a:r>
              <a:rPr lang="en-US" b="1" i="1" dirty="0" err="1">
                <a:latin typeface="Open Sans" panose="020B0606030504020204" pitchFamily="34" charset="0"/>
                <a:ea typeface="Open Sans" panose="020B0606030504020204" pitchFamily="34" charset="0"/>
                <a:cs typeface="Open Sans" panose="020B0606030504020204" pitchFamily="34" charset="0"/>
              </a:rPr>
              <a:t>s</a:t>
            </a:r>
            <a:r>
              <a:rPr lang="en-US" i="1" baseline="-25000" dirty="0" err="1">
                <a:latin typeface="Open Sans" panose="020B0606030504020204" pitchFamily="34" charset="0"/>
                <a:ea typeface="Open Sans" panose="020B0606030504020204" pitchFamily="34" charset="0"/>
                <a:cs typeface="Open Sans" panose="020B0606030504020204" pitchFamily="34" charset="0"/>
              </a:rPr>
              <a:t>r</a:t>
            </a:r>
            <a:r>
              <a:rPr lang="en-US" i="1" dirty="0">
                <a:latin typeface="Open Sans" panose="020B0606030504020204" pitchFamily="34" charset="0"/>
                <a:ea typeface="Open Sans" panose="020B0606030504020204" pitchFamily="34" charset="0"/>
                <a:cs typeface="Open Sans" panose="020B0606030504020204" pitchFamily="34" charset="0"/>
              </a:rPr>
              <a:t> is called a </a:t>
            </a:r>
            <a:r>
              <a:rPr lang="en-US" i="1" dirty="0">
                <a:solidFill>
                  <a:srgbClr val="0000FF"/>
                </a:solidFill>
                <a:latin typeface="Open Sans" panose="020B0606030504020204" pitchFamily="34" charset="0"/>
                <a:ea typeface="Open Sans" panose="020B0606030504020204" pitchFamily="34" charset="0"/>
                <a:cs typeface="Open Sans" panose="020B0606030504020204" pitchFamily="34" charset="0"/>
              </a:rPr>
              <a:t>successor </a:t>
            </a:r>
            <a:r>
              <a:rPr lang="en-US" i="1" dirty="0">
                <a:latin typeface="Open Sans" panose="020B0606030504020204" pitchFamily="34" charset="0"/>
                <a:ea typeface="Open Sans" panose="020B0606030504020204" pitchFamily="34" charset="0"/>
                <a:cs typeface="Open Sans" panose="020B0606030504020204" pitchFamily="34" charset="0"/>
              </a:rPr>
              <a:t>of</a:t>
            </a:r>
            <a:r>
              <a:rPr lang="en-US" i="1" dirty="0">
                <a:solidFill>
                  <a:srgbClr val="0000FF"/>
                </a:solidFill>
                <a:latin typeface="Open Sans" panose="020B0606030504020204" pitchFamily="34" charset="0"/>
                <a:ea typeface="Open Sans" panose="020B0606030504020204" pitchFamily="34" charset="0"/>
                <a:cs typeface="Open Sans" panose="020B0606030504020204" pitchFamily="34" charset="0"/>
              </a:rPr>
              <a:t> </a:t>
            </a:r>
            <a:r>
              <a:rPr lang="en-US" b="1" i="1" dirty="0">
                <a:latin typeface="Open Sans" panose="020B0606030504020204" pitchFamily="34" charset="0"/>
                <a:ea typeface="Open Sans" panose="020B0606030504020204" pitchFamily="34" charset="0"/>
                <a:cs typeface="Open Sans" panose="020B0606030504020204" pitchFamily="34" charset="0"/>
              </a:rPr>
              <a:t>s </a:t>
            </a:r>
          </a:p>
          <a:p>
            <a:pPr marL="457200" lvl="1" indent="0">
              <a:spcBef>
                <a:spcPts val="300"/>
              </a:spcBef>
              <a:buNone/>
            </a:pPr>
            <a:r>
              <a:rPr lang="en-US" b="1" i="1" dirty="0">
                <a:latin typeface="Open Sans" panose="020B0606030504020204" pitchFamily="34" charset="0"/>
                <a:ea typeface="Open Sans" panose="020B0606030504020204" pitchFamily="34" charset="0"/>
                <a:cs typeface="Open Sans" panose="020B0606030504020204" pitchFamily="34" charset="0"/>
              </a:rPr>
              <a:t>{</a:t>
            </a:r>
            <a:r>
              <a:rPr lang="en-US" b="1" i="1" dirty="0" err="1">
                <a:latin typeface="Open Sans" panose="020B0606030504020204" pitchFamily="34" charset="0"/>
                <a:ea typeface="Open Sans" panose="020B0606030504020204" pitchFamily="34" charset="0"/>
                <a:cs typeface="Open Sans" panose="020B0606030504020204" pitchFamily="34" charset="0"/>
              </a:rPr>
              <a:t>s</a:t>
            </a:r>
            <a:r>
              <a:rPr lang="en-US" b="1" i="1" baseline="-25000" dirty="0" err="1">
                <a:latin typeface="Open Sans" panose="020B0606030504020204" pitchFamily="34" charset="0"/>
                <a:ea typeface="Open Sans" panose="020B0606030504020204" pitchFamily="34" charset="0"/>
                <a:cs typeface="Open Sans" panose="020B0606030504020204" pitchFamily="34" charset="0"/>
              </a:rPr>
              <a:t>i</a:t>
            </a:r>
            <a:r>
              <a:rPr lang="en-US" b="1" i="1" baseline="-25000" dirty="0">
                <a:latin typeface="Open Sans" panose="020B0606030504020204" pitchFamily="34" charset="0"/>
                <a:ea typeface="Open Sans" panose="020B0606030504020204" pitchFamily="34" charset="0"/>
                <a:cs typeface="Open Sans" panose="020B0606030504020204" pitchFamily="34" charset="0"/>
              </a:rPr>
              <a:t> </a:t>
            </a:r>
            <a:r>
              <a:rPr lang="en-US" b="1" i="1" dirty="0">
                <a:latin typeface="Open Sans" panose="020B0606030504020204" pitchFamily="34" charset="0"/>
                <a:ea typeface="Open Sans" panose="020B0606030504020204" pitchFamily="34" charset="0"/>
                <a:cs typeface="Open Sans" panose="020B0606030504020204" pitchFamily="34" charset="0"/>
              </a:rPr>
              <a:t>}</a:t>
            </a:r>
            <a:r>
              <a:rPr lang="en-US" b="1" i="1" dirty="0">
                <a:latin typeface="Open Sans" panose="020B0606030504020204" pitchFamily="34" charset="0"/>
                <a:ea typeface="Open Sans" panose="020B0606030504020204" pitchFamily="34" charset="0"/>
                <a:cs typeface="Open Sans" panose="020B0606030504020204" pitchFamily="34" charset="0"/>
                <a:sym typeface="Symbol"/>
              </a:rPr>
              <a:t></a:t>
            </a:r>
            <a:r>
              <a:rPr lang="en-US"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 </a:t>
            </a:r>
            <a:r>
              <a:rPr lang="en-US" b="1" i="1" dirty="0">
                <a:latin typeface="Open Sans" panose="020B0606030504020204" pitchFamily="34" charset="0"/>
                <a:ea typeface="Open Sans" panose="020B0606030504020204" pitchFamily="34" charset="0"/>
                <a:cs typeface="Open Sans" panose="020B0606030504020204" pitchFamily="34" charset="0"/>
              </a:rPr>
              <a:t>Successors</a:t>
            </a:r>
            <a:r>
              <a:rPr lang="en-US"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a:t>
            </a:r>
            <a:r>
              <a:rPr lang="en-US" b="1" i="1" dirty="0" err="1">
                <a:latin typeface="Open Sans" panose="020B0606030504020204" pitchFamily="34" charset="0"/>
                <a:ea typeface="Open Sans" panose="020B0606030504020204" pitchFamily="34" charset="0"/>
                <a:cs typeface="Open Sans" panose="020B0606030504020204" pitchFamily="34" charset="0"/>
              </a:rPr>
              <a:t>s</a:t>
            </a:r>
            <a:r>
              <a:rPr lang="en-US" b="1" i="1" baseline="-25000" dirty="0" err="1">
                <a:latin typeface="Open Sans" panose="020B0606030504020204" pitchFamily="34" charset="0"/>
                <a:ea typeface="Open Sans" panose="020B0606030504020204" pitchFamily="34" charset="0"/>
                <a:cs typeface="Open Sans" panose="020B0606030504020204" pitchFamily="34" charset="0"/>
              </a:rPr>
              <a:t>i</a:t>
            </a:r>
            <a:r>
              <a:rPr lang="en-US" b="1" i="1" baseline="-25000" dirty="0">
                <a:latin typeface="Open Sans" panose="020B0606030504020204" pitchFamily="34" charset="0"/>
                <a:ea typeface="Open Sans" panose="020B0606030504020204" pitchFamily="34" charset="0"/>
                <a:cs typeface="Open Sans" panose="020B0606030504020204" pitchFamily="34" charset="0"/>
              </a:rPr>
              <a:t> </a:t>
            </a:r>
            <a:r>
              <a:rPr lang="en-US" b="1" i="1" dirty="0">
                <a:latin typeface="Open Sans" panose="020B0606030504020204" pitchFamily="34" charset="0"/>
                <a:ea typeface="Open Sans" panose="020B0606030504020204" pitchFamily="34" charset="0"/>
                <a:cs typeface="Open Sans" panose="020B0606030504020204" pitchFamily="34" charset="0"/>
              </a:rPr>
              <a:t>)* </a:t>
            </a:r>
            <a:r>
              <a:rPr lang="en-US"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 state space</a:t>
            </a:r>
          </a:p>
          <a:p>
            <a:pPr>
              <a:spcBef>
                <a:spcPts val="300"/>
              </a:spcBef>
            </a:pPr>
            <a:r>
              <a:rPr lang="en-US"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Path cost (</a:t>
            </a:r>
            <a:r>
              <a:rPr lang="en-US" i="1" dirty="0">
                <a:latin typeface="Open Sans" panose="020B0606030504020204" pitchFamily="34" charset="0"/>
                <a:ea typeface="Open Sans" panose="020B0606030504020204" pitchFamily="34" charset="0"/>
                <a:cs typeface="Open Sans" panose="020B0606030504020204" pitchFamily="34" charset="0"/>
              </a:rPr>
              <a:t>Performance Measure)</a:t>
            </a:r>
            <a:r>
              <a:rPr lang="en-US"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 </a:t>
            </a:r>
            <a:r>
              <a:rPr lang="en-US" dirty="0">
                <a:latin typeface="Open Sans" panose="020B0606030504020204" pitchFamily="34" charset="0"/>
                <a:ea typeface="Open Sans" panose="020B0606030504020204" pitchFamily="34" charset="0"/>
                <a:cs typeface="Open Sans" panose="020B0606030504020204" pitchFamily="34" charset="0"/>
              </a:rPr>
              <a:t>Must be additive</a:t>
            </a:r>
          </a:p>
          <a:p>
            <a:pPr marL="457200" lvl="1" indent="0">
              <a:spcBef>
                <a:spcPts val="300"/>
              </a:spcBef>
              <a:buNone/>
            </a:pPr>
            <a:r>
              <a:rPr lang="en-US" dirty="0">
                <a:latin typeface="Open Sans" panose="020B0606030504020204" pitchFamily="34" charset="0"/>
                <a:ea typeface="Open Sans" panose="020B0606030504020204" pitchFamily="34" charset="0"/>
                <a:cs typeface="Open Sans" panose="020B0606030504020204" pitchFamily="34" charset="0"/>
              </a:rPr>
              <a:t>e.g. sum of distances, number of actions executed, …</a:t>
            </a:r>
          </a:p>
          <a:p>
            <a:pPr marL="457200" lvl="1" indent="0">
              <a:spcBef>
                <a:spcPts val="300"/>
              </a:spcBef>
              <a:buNone/>
            </a:pPr>
            <a:r>
              <a:rPr lang="en-US" b="1" i="1" dirty="0">
                <a:latin typeface="Open Sans" panose="020B0606030504020204" pitchFamily="34" charset="0"/>
                <a:ea typeface="Open Sans" panose="020B0606030504020204" pitchFamily="34" charset="0"/>
                <a:cs typeface="Open Sans" panose="020B0606030504020204" pitchFamily="34" charset="0"/>
              </a:rPr>
              <a:t>c(</a:t>
            </a:r>
            <a:r>
              <a:rPr lang="en-US" b="1" i="1" dirty="0" err="1">
                <a:latin typeface="Open Sans" panose="020B0606030504020204" pitchFamily="34" charset="0"/>
                <a:ea typeface="Open Sans" panose="020B0606030504020204" pitchFamily="34" charset="0"/>
                <a:cs typeface="Open Sans" panose="020B0606030504020204" pitchFamily="34" charset="0"/>
              </a:rPr>
              <a:t>x,a,y</a:t>
            </a:r>
            <a:r>
              <a:rPr lang="en-US" b="1" i="1" dirty="0">
                <a:latin typeface="Open Sans" panose="020B0606030504020204" pitchFamily="34" charset="0"/>
                <a:ea typeface="Open Sans" panose="020B0606030504020204" pitchFamily="34" charset="0"/>
                <a:cs typeface="Open Sans" panose="020B0606030504020204" pitchFamily="34" charset="0"/>
              </a:rPr>
              <a:t>) </a:t>
            </a:r>
            <a:r>
              <a:rPr lang="en-US" dirty="0">
                <a:latin typeface="Open Sans" panose="020B0606030504020204" pitchFamily="34" charset="0"/>
                <a:ea typeface="Open Sans" panose="020B0606030504020204" pitchFamily="34" charset="0"/>
                <a:cs typeface="Open Sans" panose="020B0606030504020204" pitchFamily="34" charset="0"/>
              </a:rPr>
              <a:t>is the step cost, assumed </a:t>
            </a:r>
            <a:r>
              <a:rPr lang="en-US" b="1" i="1" dirty="0">
                <a:latin typeface="Open Sans" panose="020B0606030504020204" pitchFamily="34" charset="0"/>
                <a:ea typeface="Open Sans" panose="020B0606030504020204" pitchFamily="34" charset="0"/>
                <a:cs typeface="Open Sans" panose="020B0606030504020204" pitchFamily="34" charset="0"/>
              </a:rPr>
              <a:t>≥</a:t>
            </a:r>
            <a:r>
              <a:rPr lang="en-US" dirty="0">
                <a:latin typeface="Open Sans" panose="020B0606030504020204" pitchFamily="34" charset="0"/>
                <a:ea typeface="Open Sans" panose="020B0606030504020204" pitchFamily="34" charset="0"/>
                <a:cs typeface="Open Sans" panose="020B0606030504020204" pitchFamily="34" charset="0"/>
              </a:rPr>
              <a:t> 0</a:t>
            </a:r>
          </a:p>
          <a:p>
            <a:pPr marL="914400" lvl="2" indent="0">
              <a:spcBef>
                <a:spcPts val="300"/>
              </a:spcBef>
              <a:buNone/>
            </a:pP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(where action </a:t>
            </a:r>
            <a:r>
              <a:rPr lang="en-US" b="1" i="1" dirty="0">
                <a:solidFill>
                  <a:srgbClr val="000000"/>
                </a:solidFill>
                <a:latin typeface="Open Sans" panose="020B0606030504020204" pitchFamily="34" charset="0"/>
                <a:ea typeface="Open Sans" panose="020B0606030504020204" pitchFamily="34" charset="0"/>
                <a:cs typeface="Open Sans" panose="020B0606030504020204" pitchFamily="34" charset="0"/>
              </a:rPr>
              <a:t>a </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goes from state </a:t>
            </a:r>
            <a:r>
              <a:rPr lang="en-US" b="1" i="1" dirty="0">
                <a:solidFill>
                  <a:srgbClr val="000000"/>
                </a:solidFill>
                <a:latin typeface="Open Sans" panose="020B0606030504020204" pitchFamily="34" charset="0"/>
                <a:ea typeface="Open Sans" panose="020B0606030504020204" pitchFamily="34" charset="0"/>
                <a:cs typeface="Open Sans" panose="020B0606030504020204" pitchFamily="34" charset="0"/>
              </a:rPr>
              <a:t>x</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to state </a:t>
            </a:r>
            <a:r>
              <a:rPr lang="en-US" b="1" i="1" dirty="0">
                <a:solidFill>
                  <a:srgbClr val="000000"/>
                </a:solidFill>
                <a:latin typeface="Open Sans" panose="020B0606030504020204" pitchFamily="34" charset="0"/>
                <a:ea typeface="Open Sans" panose="020B0606030504020204" pitchFamily="34" charset="0"/>
                <a:cs typeface="Open Sans" panose="020B0606030504020204" pitchFamily="34" charset="0"/>
              </a:rPr>
              <a:t>y</a:t>
            </a:r>
            <a:r>
              <a:rPr lang="en-US" i="1"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endParaRPr lang="en-US" dirty="0">
              <a:latin typeface="Open Sans" panose="020B0606030504020204" pitchFamily="34" charset="0"/>
              <a:ea typeface="Open Sans" panose="020B0606030504020204" pitchFamily="34" charset="0"/>
              <a:cs typeface="Open Sans" panose="020B0606030504020204" pitchFamily="34" charset="0"/>
            </a:endParaRPr>
          </a:p>
          <a:p>
            <a:pPr>
              <a:spcBef>
                <a:spcPts val="300"/>
              </a:spcBef>
            </a:pPr>
            <a:r>
              <a:rPr lang="en-US"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Goal test: </a:t>
            </a:r>
            <a:r>
              <a:rPr lang="en-US" b="1" i="1" dirty="0">
                <a:latin typeface="Open Sans" panose="020B0606030504020204" pitchFamily="34" charset="0"/>
                <a:ea typeface="Open Sans" panose="020B0606030504020204" pitchFamily="34" charset="0"/>
                <a:cs typeface="Open Sans" panose="020B0606030504020204" pitchFamily="34" charset="0"/>
              </a:rPr>
              <a:t>Goal(s)</a:t>
            </a:r>
          </a:p>
          <a:p>
            <a:pPr marL="444500" lvl="1" indent="0">
              <a:spcBef>
                <a:spcPts val="300"/>
              </a:spcBef>
              <a:buNone/>
            </a:pPr>
            <a:r>
              <a:rPr lang="en-US" dirty="0">
                <a:latin typeface="Open Sans" panose="020B0606030504020204" pitchFamily="34" charset="0"/>
                <a:ea typeface="Open Sans" panose="020B0606030504020204" pitchFamily="34" charset="0"/>
                <a:cs typeface="Open Sans" panose="020B0606030504020204" pitchFamily="34" charset="0"/>
              </a:rPr>
              <a:t>Can be implicit, e.g. </a:t>
            </a:r>
            <a:r>
              <a:rPr lang="en-US" b="1" i="1" dirty="0">
                <a:latin typeface="Open Sans" panose="020B0606030504020204" pitchFamily="34" charset="0"/>
                <a:ea typeface="Open Sans" panose="020B0606030504020204" pitchFamily="34" charset="0"/>
                <a:cs typeface="Open Sans" panose="020B0606030504020204" pitchFamily="34" charset="0"/>
              </a:rPr>
              <a:t>checkmate(s)</a:t>
            </a:r>
          </a:p>
          <a:p>
            <a:pPr marL="444500" lvl="1" indent="0">
              <a:spcBef>
                <a:spcPts val="300"/>
              </a:spcBef>
              <a:buNone/>
            </a:pPr>
            <a:r>
              <a:rPr lang="en-US" b="1" i="1" dirty="0">
                <a:latin typeface="Open Sans" panose="020B0606030504020204" pitchFamily="34" charset="0"/>
                <a:ea typeface="Open Sans" panose="020B0606030504020204" pitchFamily="34" charset="0"/>
                <a:cs typeface="Open Sans" panose="020B0606030504020204" pitchFamily="34" charset="0"/>
              </a:rPr>
              <a:t>s</a:t>
            </a:r>
            <a:r>
              <a:rPr lang="en-US" i="1" dirty="0">
                <a:latin typeface="Open Sans" panose="020B0606030504020204" pitchFamily="34" charset="0"/>
                <a:ea typeface="Open Sans" panose="020B0606030504020204" pitchFamily="34" charset="0"/>
                <a:cs typeface="Open Sans" panose="020B0606030504020204" pitchFamily="34" charset="0"/>
              </a:rPr>
              <a:t> </a:t>
            </a:r>
            <a:r>
              <a:rPr lang="en-US" dirty="0">
                <a:latin typeface="Open Sans" panose="020B0606030504020204" pitchFamily="34" charset="0"/>
                <a:ea typeface="Open Sans" panose="020B0606030504020204" pitchFamily="34" charset="0"/>
                <a:cs typeface="Open Sans" panose="020B0606030504020204" pitchFamily="34" charset="0"/>
              </a:rPr>
              <a:t>is a </a:t>
            </a:r>
            <a:r>
              <a:rPr lang="en-US" i="1" dirty="0">
                <a:latin typeface="Open Sans" panose="020B0606030504020204" pitchFamily="34" charset="0"/>
                <a:ea typeface="Open Sans" panose="020B0606030504020204" pitchFamily="34" charset="0"/>
                <a:cs typeface="Open Sans" panose="020B0606030504020204" pitchFamily="34" charset="0"/>
              </a:rPr>
              <a:t>goal</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i="1" dirty="0">
                <a:latin typeface="Open Sans" panose="020B0606030504020204" pitchFamily="34" charset="0"/>
                <a:ea typeface="Open Sans" panose="020B0606030504020204" pitchFamily="34" charset="0"/>
                <a:cs typeface="Open Sans" panose="020B0606030504020204" pitchFamily="34" charset="0"/>
              </a:rPr>
              <a:t>state</a:t>
            </a:r>
            <a:r>
              <a:rPr lang="en-US" dirty="0">
                <a:latin typeface="Open Sans" panose="020B0606030504020204" pitchFamily="34" charset="0"/>
                <a:ea typeface="Open Sans" panose="020B0606030504020204" pitchFamily="34" charset="0"/>
                <a:cs typeface="Open Sans" panose="020B0606030504020204" pitchFamily="34" charset="0"/>
              </a:rPr>
              <a:t> if </a:t>
            </a:r>
            <a:r>
              <a:rPr lang="en-US" b="1" i="1" dirty="0">
                <a:latin typeface="Open Sans" panose="020B0606030504020204" pitchFamily="34" charset="0"/>
                <a:ea typeface="Open Sans" panose="020B0606030504020204" pitchFamily="34" charset="0"/>
                <a:cs typeface="Open Sans" panose="020B0606030504020204" pitchFamily="34" charset="0"/>
              </a:rPr>
              <a:t>Goal(s) </a:t>
            </a:r>
            <a:r>
              <a:rPr lang="en-US" dirty="0">
                <a:latin typeface="Open Sans" panose="020B0606030504020204" pitchFamily="34" charset="0"/>
                <a:ea typeface="Open Sans" panose="020B0606030504020204" pitchFamily="34" charset="0"/>
                <a:cs typeface="Open Sans" panose="020B0606030504020204" pitchFamily="34" charset="0"/>
              </a:rPr>
              <a:t>is</a:t>
            </a:r>
            <a:r>
              <a:rPr lang="en-US" i="1" dirty="0">
                <a:latin typeface="Open Sans" panose="020B0606030504020204" pitchFamily="34" charset="0"/>
                <a:ea typeface="Open Sans" panose="020B0606030504020204" pitchFamily="34" charset="0"/>
                <a:cs typeface="Open Sans" panose="020B0606030504020204" pitchFamily="34" charset="0"/>
              </a:rPr>
              <a:t> true</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12319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F9E8442F-70A3-E949-A6D5-088820A3C6E0}"/>
              </a:ext>
            </a:extLst>
          </p:cNvPr>
          <p:cNvGrpSpPr/>
          <p:nvPr/>
        </p:nvGrpSpPr>
        <p:grpSpPr>
          <a:xfrm>
            <a:off x="2253634" y="1292628"/>
            <a:ext cx="10825756" cy="6681137"/>
            <a:chOff x="2280613" y="1280929"/>
            <a:chExt cx="10825756" cy="6681137"/>
          </a:xfrm>
        </p:grpSpPr>
        <p:sp>
          <p:nvSpPr>
            <p:cNvPr id="211" name="Oval 210">
              <a:extLst>
                <a:ext uri="{FF2B5EF4-FFF2-40B4-BE49-F238E27FC236}">
                  <a16:creationId xmlns:a16="http://schemas.microsoft.com/office/drawing/2014/main" id="{4AC1C7F7-B2C3-5943-B2F4-13B17D77BB5C}"/>
                </a:ext>
              </a:extLst>
            </p:cNvPr>
            <p:cNvSpPr/>
            <p:nvPr/>
          </p:nvSpPr>
          <p:spPr>
            <a:xfrm rot="720000">
              <a:off x="2280613" y="1849506"/>
              <a:ext cx="10825756" cy="61125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2D67C095-CEE8-664B-905B-540C17C26260}"/>
                </a:ext>
              </a:extLst>
            </p:cNvPr>
            <p:cNvSpPr/>
            <p:nvPr/>
          </p:nvSpPr>
          <p:spPr>
            <a:xfrm>
              <a:off x="5568850" y="1280929"/>
              <a:ext cx="1149674" cy="369332"/>
            </a:xfrm>
            <a:prstGeom prst="rect">
              <a:avLst/>
            </a:prstGeom>
            <a:noFill/>
          </p:spPr>
          <p:txBody>
            <a:bodyPr wrap="none">
              <a:spAutoFit/>
            </a:bodyPr>
            <a:lstStyle/>
            <a:p>
              <a:r>
                <a:rPr lang="en-US" b="1" dirty="0">
                  <a:solidFill>
                    <a:schemeClr val="accent6"/>
                  </a:solidFill>
                </a:rPr>
                <a:t>g(n)&lt;300</a:t>
              </a:r>
            </a:p>
          </p:txBody>
        </p:sp>
      </p:grpSp>
      <p:grpSp>
        <p:nvGrpSpPr>
          <p:cNvPr id="54" name="Group 53">
            <a:extLst>
              <a:ext uri="{FF2B5EF4-FFF2-40B4-BE49-F238E27FC236}">
                <a16:creationId xmlns:a16="http://schemas.microsoft.com/office/drawing/2014/main" id="{1A6E6256-A89B-A245-8A79-3EAFB11060FE}"/>
              </a:ext>
            </a:extLst>
          </p:cNvPr>
          <p:cNvGrpSpPr/>
          <p:nvPr/>
        </p:nvGrpSpPr>
        <p:grpSpPr>
          <a:xfrm>
            <a:off x="3443747" y="2460305"/>
            <a:ext cx="7999531" cy="4349219"/>
            <a:chOff x="3443747" y="2460305"/>
            <a:chExt cx="7999531" cy="4349219"/>
          </a:xfrm>
        </p:grpSpPr>
        <p:sp>
          <p:nvSpPr>
            <p:cNvPr id="202" name="Oval 201">
              <a:extLst>
                <a:ext uri="{FF2B5EF4-FFF2-40B4-BE49-F238E27FC236}">
                  <a16:creationId xmlns:a16="http://schemas.microsoft.com/office/drawing/2014/main" id="{0AD583A3-D4F5-5547-96AA-26F13F0CC21A}"/>
                </a:ext>
              </a:extLst>
            </p:cNvPr>
            <p:cNvSpPr/>
            <p:nvPr/>
          </p:nvSpPr>
          <p:spPr>
            <a:xfrm rot="600000">
              <a:off x="3443747" y="2865804"/>
              <a:ext cx="7999531" cy="3943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TextBox 209">
              <a:extLst>
                <a:ext uri="{FF2B5EF4-FFF2-40B4-BE49-F238E27FC236}">
                  <a16:creationId xmlns:a16="http://schemas.microsoft.com/office/drawing/2014/main" id="{B3484FDD-67A6-0D4F-953D-E9B5E57EADD6}"/>
                </a:ext>
              </a:extLst>
            </p:cNvPr>
            <p:cNvSpPr txBox="1"/>
            <p:nvPr/>
          </p:nvSpPr>
          <p:spPr>
            <a:xfrm>
              <a:off x="7208182" y="2460305"/>
              <a:ext cx="1633633" cy="374460"/>
            </a:xfrm>
            <a:prstGeom prst="rect">
              <a:avLst/>
            </a:prstGeom>
            <a:noFill/>
          </p:spPr>
          <p:txBody>
            <a:bodyPr wrap="square" rtlCol="0">
              <a:spAutoFit/>
            </a:bodyPr>
            <a:lstStyle/>
            <a:p>
              <a:r>
                <a:rPr lang="en-US" b="1" dirty="0">
                  <a:solidFill>
                    <a:schemeClr val="accent3"/>
                  </a:solidFill>
                </a:rPr>
                <a:t>g(n)&lt;200</a:t>
              </a:r>
            </a:p>
          </p:txBody>
        </p:sp>
      </p:grpSp>
      <p:grpSp>
        <p:nvGrpSpPr>
          <p:cNvPr id="5" name="Group 4">
            <a:extLst>
              <a:ext uri="{FF2B5EF4-FFF2-40B4-BE49-F238E27FC236}">
                <a16:creationId xmlns:a16="http://schemas.microsoft.com/office/drawing/2014/main" id="{B80B454D-ECE7-CD4C-9895-AE25C36C640C}"/>
              </a:ext>
            </a:extLst>
          </p:cNvPr>
          <p:cNvGrpSpPr/>
          <p:nvPr/>
        </p:nvGrpSpPr>
        <p:grpSpPr>
          <a:xfrm>
            <a:off x="6390662" y="3917729"/>
            <a:ext cx="4034986" cy="2714955"/>
            <a:chOff x="6390662" y="3917729"/>
            <a:chExt cx="4034986" cy="2714955"/>
          </a:xfrm>
        </p:grpSpPr>
        <p:sp>
          <p:nvSpPr>
            <p:cNvPr id="3" name="Oval 2">
              <a:extLst>
                <a:ext uri="{FF2B5EF4-FFF2-40B4-BE49-F238E27FC236}">
                  <a16:creationId xmlns:a16="http://schemas.microsoft.com/office/drawing/2014/main" id="{DA68C12E-BF5F-FB48-B149-968868A17DB3}"/>
                </a:ext>
              </a:extLst>
            </p:cNvPr>
            <p:cNvSpPr/>
            <p:nvPr/>
          </p:nvSpPr>
          <p:spPr>
            <a:xfrm rot="-1800000">
              <a:off x="6390662" y="4514734"/>
              <a:ext cx="4034986" cy="21179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AB0CEE4-C501-FB44-8F6B-D28210130C98}"/>
                </a:ext>
              </a:extLst>
            </p:cNvPr>
            <p:cNvSpPr txBox="1"/>
            <p:nvPr/>
          </p:nvSpPr>
          <p:spPr>
            <a:xfrm>
              <a:off x="7828458" y="3917729"/>
              <a:ext cx="1149674" cy="369332"/>
            </a:xfrm>
            <a:prstGeom prst="rect">
              <a:avLst/>
            </a:prstGeom>
            <a:noFill/>
          </p:spPr>
          <p:txBody>
            <a:bodyPr wrap="none" rtlCol="0">
              <a:spAutoFit/>
            </a:bodyPr>
            <a:lstStyle/>
            <a:p>
              <a:r>
                <a:rPr lang="en-US" b="1" dirty="0">
                  <a:solidFill>
                    <a:schemeClr val="accent5"/>
                  </a:solidFill>
                </a:rPr>
                <a:t>g(n)&lt;100</a:t>
              </a:r>
            </a:p>
          </p:txBody>
        </p:sp>
      </p:grpSp>
      <p:grpSp>
        <p:nvGrpSpPr>
          <p:cNvPr id="105" name="Group 104">
            <a:extLst>
              <a:ext uri="{FF2B5EF4-FFF2-40B4-BE49-F238E27FC236}">
                <a16:creationId xmlns:a16="http://schemas.microsoft.com/office/drawing/2014/main" id="{E23FBE17-C410-A247-8C0D-F3CE54552585}"/>
              </a:ext>
            </a:extLst>
          </p:cNvPr>
          <p:cNvGrpSpPr/>
          <p:nvPr/>
        </p:nvGrpSpPr>
        <p:grpSpPr>
          <a:xfrm>
            <a:off x="1665038" y="511538"/>
            <a:ext cx="562291" cy="491140"/>
            <a:chOff x="1665038" y="511538"/>
            <a:chExt cx="562291" cy="491140"/>
          </a:xfrm>
        </p:grpSpPr>
        <p:cxnSp>
          <p:nvCxnSpPr>
            <p:cNvPr id="29" name="Straight Connector 28">
              <a:extLst>
                <a:ext uri="{FF2B5EF4-FFF2-40B4-BE49-F238E27FC236}">
                  <a16:creationId xmlns:a16="http://schemas.microsoft.com/office/drawing/2014/main" id="{61E9C98B-0A0C-0C43-B1E4-F55E657F152C}"/>
                </a:ext>
              </a:extLst>
            </p:cNvPr>
            <p:cNvCxnSpPr>
              <a:cxnSpLocks/>
              <a:stCxn id="23" idx="3"/>
              <a:endCxn id="7" idx="0"/>
            </p:cNvCxnSpPr>
            <p:nvPr/>
          </p:nvCxnSpPr>
          <p:spPr>
            <a:xfrm flipH="1">
              <a:off x="1871849" y="562878"/>
              <a:ext cx="355480" cy="43980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65539672-0096-EF4E-A4CE-648A0A0777A2}"/>
                </a:ext>
              </a:extLst>
            </p:cNvPr>
            <p:cNvSpPr txBox="1"/>
            <p:nvPr/>
          </p:nvSpPr>
          <p:spPr>
            <a:xfrm>
              <a:off x="1665038" y="511538"/>
              <a:ext cx="447558" cy="369332"/>
            </a:xfrm>
            <a:prstGeom prst="rect">
              <a:avLst/>
            </a:prstGeom>
            <a:noFill/>
            <a:ln>
              <a:noFill/>
            </a:ln>
          </p:spPr>
          <p:txBody>
            <a:bodyPr wrap="none" rtlCol="0">
              <a:spAutoFit/>
            </a:bodyPr>
            <a:lstStyle/>
            <a:p>
              <a:r>
                <a:rPr lang="en-US" dirty="0">
                  <a:solidFill>
                    <a:schemeClr val="accent2"/>
                  </a:solidFill>
                </a:rPr>
                <a:t>71</a:t>
              </a:r>
            </a:p>
          </p:txBody>
        </p:sp>
      </p:grpSp>
      <p:grpSp>
        <p:nvGrpSpPr>
          <p:cNvPr id="107" name="Group 106">
            <a:extLst>
              <a:ext uri="{FF2B5EF4-FFF2-40B4-BE49-F238E27FC236}">
                <a16:creationId xmlns:a16="http://schemas.microsoft.com/office/drawing/2014/main" id="{2F57F90B-CB26-304F-A878-DFCD2FCC7535}"/>
              </a:ext>
            </a:extLst>
          </p:cNvPr>
          <p:cNvGrpSpPr/>
          <p:nvPr/>
        </p:nvGrpSpPr>
        <p:grpSpPr>
          <a:xfrm>
            <a:off x="1114683" y="1377968"/>
            <a:ext cx="601715" cy="479238"/>
            <a:chOff x="1114683" y="1377968"/>
            <a:chExt cx="601715" cy="479238"/>
          </a:xfrm>
        </p:grpSpPr>
        <p:cxnSp>
          <p:nvCxnSpPr>
            <p:cNvPr id="32" name="Straight Connector 31">
              <a:extLst>
                <a:ext uri="{FF2B5EF4-FFF2-40B4-BE49-F238E27FC236}">
                  <a16:creationId xmlns:a16="http://schemas.microsoft.com/office/drawing/2014/main" id="{BD5972C0-37EA-2649-9794-8229D4562291}"/>
                </a:ext>
              </a:extLst>
            </p:cNvPr>
            <p:cNvCxnSpPr>
              <a:cxnSpLocks/>
              <a:stCxn id="7" idx="3"/>
              <a:endCxn id="8" idx="0"/>
            </p:cNvCxnSpPr>
            <p:nvPr/>
          </p:nvCxnSpPr>
          <p:spPr>
            <a:xfrm flipH="1">
              <a:off x="1583873" y="1377968"/>
              <a:ext cx="132525" cy="47923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59E4E312-C06A-614C-BE5D-1E0F66C68D33}"/>
                </a:ext>
              </a:extLst>
            </p:cNvPr>
            <p:cNvSpPr txBox="1"/>
            <p:nvPr/>
          </p:nvSpPr>
          <p:spPr>
            <a:xfrm>
              <a:off x="1114683" y="1459224"/>
              <a:ext cx="551846" cy="369332"/>
            </a:xfrm>
            <a:prstGeom prst="rect">
              <a:avLst/>
            </a:prstGeom>
            <a:noFill/>
            <a:ln>
              <a:noFill/>
            </a:ln>
          </p:spPr>
          <p:txBody>
            <a:bodyPr wrap="square" rtlCol="0">
              <a:spAutoFit/>
            </a:bodyPr>
            <a:lstStyle/>
            <a:p>
              <a:r>
                <a:rPr lang="en-US" dirty="0">
                  <a:solidFill>
                    <a:schemeClr val="accent2"/>
                  </a:solidFill>
                </a:rPr>
                <a:t>75</a:t>
              </a:r>
            </a:p>
          </p:txBody>
        </p:sp>
      </p:grpSp>
      <p:grpSp>
        <p:nvGrpSpPr>
          <p:cNvPr id="109" name="Group 108">
            <a:extLst>
              <a:ext uri="{FF2B5EF4-FFF2-40B4-BE49-F238E27FC236}">
                <a16:creationId xmlns:a16="http://schemas.microsoft.com/office/drawing/2014/main" id="{140EE358-5E8C-FA46-B1CB-7DFEC95858E3}"/>
              </a:ext>
            </a:extLst>
          </p:cNvPr>
          <p:cNvGrpSpPr/>
          <p:nvPr/>
        </p:nvGrpSpPr>
        <p:grpSpPr>
          <a:xfrm>
            <a:off x="2538230" y="562878"/>
            <a:ext cx="1303152" cy="2004934"/>
            <a:chOff x="2538230" y="562878"/>
            <a:chExt cx="1303152" cy="2004934"/>
          </a:xfrm>
        </p:grpSpPr>
        <p:cxnSp>
          <p:nvCxnSpPr>
            <p:cNvPr id="27" name="Straight Connector 26">
              <a:extLst>
                <a:ext uri="{FF2B5EF4-FFF2-40B4-BE49-F238E27FC236}">
                  <a16:creationId xmlns:a16="http://schemas.microsoft.com/office/drawing/2014/main" id="{7A3BF294-74D4-8641-8955-37880A41866B}"/>
                </a:ext>
              </a:extLst>
            </p:cNvPr>
            <p:cNvCxnSpPr>
              <a:cxnSpLocks/>
              <a:stCxn id="23" idx="5"/>
              <a:endCxn id="9" idx="1"/>
            </p:cNvCxnSpPr>
            <p:nvPr/>
          </p:nvCxnSpPr>
          <p:spPr>
            <a:xfrm>
              <a:off x="2538230" y="562878"/>
              <a:ext cx="1261939" cy="200493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425B9A9A-2516-0547-AB27-7581DF01BC75}"/>
                </a:ext>
              </a:extLst>
            </p:cNvPr>
            <p:cNvSpPr txBox="1"/>
            <p:nvPr/>
          </p:nvSpPr>
          <p:spPr>
            <a:xfrm>
              <a:off x="3262377" y="1274558"/>
              <a:ext cx="579005" cy="369332"/>
            </a:xfrm>
            <a:prstGeom prst="rect">
              <a:avLst/>
            </a:prstGeom>
            <a:noFill/>
            <a:ln>
              <a:noFill/>
            </a:ln>
          </p:spPr>
          <p:txBody>
            <a:bodyPr wrap="none" rtlCol="0">
              <a:spAutoFit/>
            </a:bodyPr>
            <a:lstStyle/>
            <a:p>
              <a:r>
                <a:rPr lang="en-US" dirty="0">
                  <a:solidFill>
                    <a:schemeClr val="accent2"/>
                  </a:solidFill>
                </a:rPr>
                <a:t>151</a:t>
              </a:r>
            </a:p>
          </p:txBody>
        </p:sp>
      </p:grpSp>
      <p:grpSp>
        <p:nvGrpSpPr>
          <p:cNvPr id="111" name="Group 110">
            <a:extLst>
              <a:ext uri="{FF2B5EF4-FFF2-40B4-BE49-F238E27FC236}">
                <a16:creationId xmlns:a16="http://schemas.microsoft.com/office/drawing/2014/main" id="{3A37E0C6-209F-154B-80F2-F02782BAD70C}"/>
              </a:ext>
            </a:extLst>
          </p:cNvPr>
          <p:cNvGrpSpPr/>
          <p:nvPr/>
        </p:nvGrpSpPr>
        <p:grpSpPr>
          <a:xfrm>
            <a:off x="1803712" y="2077045"/>
            <a:ext cx="1932068" cy="646218"/>
            <a:chOff x="1803712" y="2077045"/>
            <a:chExt cx="1932068" cy="646218"/>
          </a:xfrm>
        </p:grpSpPr>
        <p:cxnSp>
          <p:nvCxnSpPr>
            <p:cNvPr id="39" name="Straight Connector 38">
              <a:extLst>
                <a:ext uri="{FF2B5EF4-FFF2-40B4-BE49-F238E27FC236}">
                  <a16:creationId xmlns:a16="http://schemas.microsoft.com/office/drawing/2014/main" id="{73218A35-7981-6046-92E9-7790A3226B56}"/>
                </a:ext>
              </a:extLst>
            </p:cNvPr>
            <p:cNvCxnSpPr>
              <a:cxnSpLocks/>
              <a:stCxn id="8" idx="6"/>
              <a:endCxn id="9" idx="2"/>
            </p:cNvCxnSpPr>
            <p:nvPr/>
          </p:nvCxnSpPr>
          <p:spPr>
            <a:xfrm>
              <a:off x="1803712" y="2077046"/>
              <a:ext cx="1932068" cy="64621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8D189B65-110E-2545-8790-6B72D1F7C2CD}"/>
                </a:ext>
              </a:extLst>
            </p:cNvPr>
            <p:cNvSpPr txBox="1"/>
            <p:nvPr/>
          </p:nvSpPr>
          <p:spPr>
            <a:xfrm>
              <a:off x="2625544" y="2077045"/>
              <a:ext cx="579005" cy="369332"/>
            </a:xfrm>
            <a:prstGeom prst="rect">
              <a:avLst/>
            </a:prstGeom>
            <a:noFill/>
            <a:ln>
              <a:noFill/>
            </a:ln>
          </p:spPr>
          <p:txBody>
            <a:bodyPr wrap="none" rtlCol="0">
              <a:spAutoFit/>
            </a:bodyPr>
            <a:lstStyle/>
            <a:p>
              <a:r>
                <a:rPr lang="en-US" dirty="0">
                  <a:solidFill>
                    <a:schemeClr val="accent2"/>
                  </a:solidFill>
                </a:rPr>
                <a:t>140</a:t>
              </a:r>
            </a:p>
          </p:txBody>
        </p:sp>
      </p:grpSp>
      <p:grpSp>
        <p:nvGrpSpPr>
          <p:cNvPr id="113" name="Group 112">
            <a:extLst>
              <a:ext uri="{FF2B5EF4-FFF2-40B4-BE49-F238E27FC236}">
                <a16:creationId xmlns:a16="http://schemas.microsoft.com/office/drawing/2014/main" id="{C7DAA94B-32AF-D54E-AD31-DCD914E934AF}"/>
              </a:ext>
            </a:extLst>
          </p:cNvPr>
          <p:cNvGrpSpPr/>
          <p:nvPr/>
        </p:nvGrpSpPr>
        <p:grpSpPr>
          <a:xfrm>
            <a:off x="987762" y="2296885"/>
            <a:ext cx="596111" cy="1137513"/>
            <a:chOff x="987762" y="2296885"/>
            <a:chExt cx="596111" cy="1137513"/>
          </a:xfrm>
        </p:grpSpPr>
        <p:cxnSp>
          <p:nvCxnSpPr>
            <p:cNvPr id="36" name="Straight Connector 35">
              <a:extLst>
                <a:ext uri="{FF2B5EF4-FFF2-40B4-BE49-F238E27FC236}">
                  <a16:creationId xmlns:a16="http://schemas.microsoft.com/office/drawing/2014/main" id="{DD00223E-CE83-0240-8F8C-782550AA1AE1}"/>
                </a:ext>
              </a:extLst>
            </p:cNvPr>
            <p:cNvCxnSpPr>
              <a:cxnSpLocks/>
              <a:stCxn id="8" idx="4"/>
              <a:endCxn id="12" idx="0"/>
            </p:cNvCxnSpPr>
            <p:nvPr/>
          </p:nvCxnSpPr>
          <p:spPr>
            <a:xfrm>
              <a:off x="1583873" y="2296885"/>
              <a:ext cx="0" cy="113751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2BE6DA15-473F-2844-A54C-0D32BC317657}"/>
                </a:ext>
              </a:extLst>
            </p:cNvPr>
            <p:cNvSpPr txBox="1"/>
            <p:nvPr/>
          </p:nvSpPr>
          <p:spPr>
            <a:xfrm>
              <a:off x="987762" y="2758435"/>
              <a:ext cx="579005" cy="369332"/>
            </a:xfrm>
            <a:prstGeom prst="rect">
              <a:avLst/>
            </a:prstGeom>
            <a:noFill/>
            <a:ln>
              <a:noFill/>
            </a:ln>
          </p:spPr>
          <p:txBody>
            <a:bodyPr wrap="none" rtlCol="0">
              <a:spAutoFit/>
            </a:bodyPr>
            <a:lstStyle/>
            <a:p>
              <a:r>
                <a:rPr lang="en-US" dirty="0">
                  <a:solidFill>
                    <a:schemeClr val="accent2"/>
                  </a:solidFill>
                </a:rPr>
                <a:t>118</a:t>
              </a:r>
            </a:p>
          </p:txBody>
        </p:sp>
      </p:grpSp>
      <p:grpSp>
        <p:nvGrpSpPr>
          <p:cNvPr id="116" name="Group 115">
            <a:extLst>
              <a:ext uri="{FF2B5EF4-FFF2-40B4-BE49-F238E27FC236}">
                <a16:creationId xmlns:a16="http://schemas.microsoft.com/office/drawing/2014/main" id="{7AAD2548-3B9A-2A45-AD9B-42FB882C6D88}"/>
              </a:ext>
            </a:extLst>
          </p:cNvPr>
          <p:cNvGrpSpPr/>
          <p:nvPr/>
        </p:nvGrpSpPr>
        <p:grpSpPr>
          <a:xfrm>
            <a:off x="1583873" y="3860776"/>
            <a:ext cx="586927" cy="475096"/>
            <a:chOff x="1583873" y="3860776"/>
            <a:chExt cx="586927" cy="475096"/>
          </a:xfrm>
        </p:grpSpPr>
        <p:cxnSp>
          <p:nvCxnSpPr>
            <p:cNvPr id="42" name="Straight Connector 41">
              <a:extLst>
                <a:ext uri="{FF2B5EF4-FFF2-40B4-BE49-F238E27FC236}">
                  <a16:creationId xmlns:a16="http://schemas.microsoft.com/office/drawing/2014/main" id="{6490E8C0-F456-EA48-A6D5-A342BAF923D4}"/>
                </a:ext>
              </a:extLst>
            </p:cNvPr>
            <p:cNvCxnSpPr>
              <a:cxnSpLocks/>
              <a:stCxn id="13" idx="1"/>
              <a:endCxn id="12" idx="4"/>
            </p:cNvCxnSpPr>
            <p:nvPr/>
          </p:nvCxnSpPr>
          <p:spPr>
            <a:xfrm flipH="1" flipV="1">
              <a:off x="1583873" y="3874077"/>
              <a:ext cx="93062" cy="46179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5204148F-4B7D-E044-AC0B-EF1CCFFD14B8}"/>
                </a:ext>
              </a:extLst>
            </p:cNvPr>
            <p:cNvSpPr txBox="1"/>
            <p:nvPr/>
          </p:nvSpPr>
          <p:spPr>
            <a:xfrm>
              <a:off x="1591795" y="3860776"/>
              <a:ext cx="579005" cy="369332"/>
            </a:xfrm>
            <a:prstGeom prst="rect">
              <a:avLst/>
            </a:prstGeom>
            <a:noFill/>
            <a:ln>
              <a:noFill/>
            </a:ln>
          </p:spPr>
          <p:txBody>
            <a:bodyPr wrap="square" rtlCol="0">
              <a:spAutoFit/>
            </a:bodyPr>
            <a:lstStyle/>
            <a:p>
              <a:r>
                <a:rPr lang="en-US" dirty="0">
                  <a:solidFill>
                    <a:schemeClr val="accent2"/>
                  </a:solidFill>
                </a:rPr>
                <a:t>111</a:t>
              </a:r>
            </a:p>
          </p:txBody>
        </p:sp>
      </p:grpSp>
      <p:grpSp>
        <p:nvGrpSpPr>
          <p:cNvPr id="118" name="Group 117">
            <a:extLst>
              <a:ext uri="{FF2B5EF4-FFF2-40B4-BE49-F238E27FC236}">
                <a16:creationId xmlns:a16="http://schemas.microsoft.com/office/drawing/2014/main" id="{3F93A810-691A-CF49-9765-7F46F0471551}"/>
              </a:ext>
            </a:extLst>
          </p:cNvPr>
          <p:cNvGrpSpPr/>
          <p:nvPr/>
        </p:nvGrpSpPr>
        <p:grpSpPr>
          <a:xfrm>
            <a:off x="1850692" y="4644211"/>
            <a:ext cx="549854" cy="387341"/>
            <a:chOff x="1850692" y="4644211"/>
            <a:chExt cx="549854" cy="387341"/>
          </a:xfrm>
        </p:grpSpPr>
        <p:cxnSp>
          <p:nvCxnSpPr>
            <p:cNvPr id="64" name="Straight Connector 63">
              <a:extLst>
                <a:ext uri="{FF2B5EF4-FFF2-40B4-BE49-F238E27FC236}">
                  <a16:creationId xmlns:a16="http://schemas.microsoft.com/office/drawing/2014/main" id="{2E87B06B-FDCA-0B48-B90F-9107C0A95F44}"/>
                </a:ext>
              </a:extLst>
            </p:cNvPr>
            <p:cNvCxnSpPr>
              <a:cxnSpLocks/>
              <a:stCxn id="13" idx="4"/>
              <a:endCxn id="14" idx="1"/>
            </p:cNvCxnSpPr>
            <p:nvPr/>
          </p:nvCxnSpPr>
          <p:spPr>
            <a:xfrm>
              <a:off x="1850692" y="4711162"/>
              <a:ext cx="66712" cy="32039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292597DA-FB6E-144E-9985-70A38913B373}"/>
                </a:ext>
              </a:extLst>
            </p:cNvPr>
            <p:cNvSpPr txBox="1"/>
            <p:nvPr/>
          </p:nvSpPr>
          <p:spPr>
            <a:xfrm>
              <a:off x="1952988" y="4644211"/>
              <a:ext cx="447558" cy="369332"/>
            </a:xfrm>
            <a:prstGeom prst="rect">
              <a:avLst/>
            </a:prstGeom>
            <a:noFill/>
            <a:ln>
              <a:noFill/>
            </a:ln>
          </p:spPr>
          <p:txBody>
            <a:bodyPr wrap="none" rtlCol="0">
              <a:spAutoFit/>
            </a:bodyPr>
            <a:lstStyle/>
            <a:p>
              <a:r>
                <a:rPr lang="en-US" dirty="0">
                  <a:solidFill>
                    <a:schemeClr val="accent2"/>
                  </a:solidFill>
                </a:rPr>
                <a:t>70</a:t>
              </a:r>
            </a:p>
          </p:txBody>
        </p:sp>
      </p:grpSp>
      <p:grpSp>
        <p:nvGrpSpPr>
          <p:cNvPr id="120" name="Group 119">
            <a:extLst>
              <a:ext uri="{FF2B5EF4-FFF2-40B4-BE49-F238E27FC236}">
                <a16:creationId xmlns:a16="http://schemas.microsoft.com/office/drawing/2014/main" id="{D4A052CF-F65F-F241-A3DF-17409DBDBBEC}"/>
              </a:ext>
            </a:extLst>
          </p:cNvPr>
          <p:cNvGrpSpPr/>
          <p:nvPr/>
        </p:nvGrpSpPr>
        <p:grpSpPr>
          <a:xfrm>
            <a:off x="1999541" y="5342453"/>
            <a:ext cx="783819" cy="602617"/>
            <a:chOff x="1999541" y="5342453"/>
            <a:chExt cx="783819" cy="602617"/>
          </a:xfrm>
        </p:grpSpPr>
        <p:cxnSp>
          <p:nvCxnSpPr>
            <p:cNvPr id="67" name="Straight Connector 66">
              <a:extLst>
                <a:ext uri="{FF2B5EF4-FFF2-40B4-BE49-F238E27FC236}">
                  <a16:creationId xmlns:a16="http://schemas.microsoft.com/office/drawing/2014/main" id="{04688BAD-979F-9243-B353-C5ABB5DA66E5}"/>
                </a:ext>
              </a:extLst>
            </p:cNvPr>
            <p:cNvCxnSpPr>
              <a:cxnSpLocks/>
              <a:stCxn id="14" idx="5"/>
              <a:endCxn id="15" idx="1"/>
            </p:cNvCxnSpPr>
            <p:nvPr/>
          </p:nvCxnSpPr>
          <p:spPr>
            <a:xfrm>
              <a:off x="2228305" y="5342453"/>
              <a:ext cx="555055" cy="59724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8110D86D-7BAE-A147-96AE-AA18310BBAF2}"/>
                </a:ext>
              </a:extLst>
            </p:cNvPr>
            <p:cNvSpPr txBox="1"/>
            <p:nvPr/>
          </p:nvSpPr>
          <p:spPr>
            <a:xfrm>
              <a:off x="1999541" y="5575738"/>
              <a:ext cx="447558" cy="369332"/>
            </a:xfrm>
            <a:prstGeom prst="rect">
              <a:avLst/>
            </a:prstGeom>
            <a:noFill/>
            <a:ln>
              <a:noFill/>
            </a:ln>
          </p:spPr>
          <p:txBody>
            <a:bodyPr wrap="none" rtlCol="0">
              <a:spAutoFit/>
            </a:bodyPr>
            <a:lstStyle/>
            <a:p>
              <a:r>
                <a:rPr lang="en-US" dirty="0">
                  <a:solidFill>
                    <a:schemeClr val="accent2"/>
                  </a:solidFill>
                </a:rPr>
                <a:t>75</a:t>
              </a:r>
            </a:p>
          </p:txBody>
        </p:sp>
      </p:grpSp>
      <p:grpSp>
        <p:nvGrpSpPr>
          <p:cNvPr id="125" name="Group 124">
            <a:extLst>
              <a:ext uri="{FF2B5EF4-FFF2-40B4-BE49-F238E27FC236}">
                <a16:creationId xmlns:a16="http://schemas.microsoft.com/office/drawing/2014/main" id="{4CDB741A-5CDD-2E41-9D6D-EE2A92B4D14A}"/>
              </a:ext>
            </a:extLst>
          </p:cNvPr>
          <p:cNvGrpSpPr/>
          <p:nvPr/>
        </p:nvGrpSpPr>
        <p:grpSpPr>
          <a:xfrm>
            <a:off x="3158650" y="5739448"/>
            <a:ext cx="1433257" cy="590119"/>
            <a:chOff x="3158650" y="5739448"/>
            <a:chExt cx="1433257" cy="590119"/>
          </a:xfrm>
        </p:grpSpPr>
        <p:cxnSp>
          <p:nvCxnSpPr>
            <p:cNvPr id="71" name="Straight Connector 70">
              <a:extLst>
                <a:ext uri="{FF2B5EF4-FFF2-40B4-BE49-F238E27FC236}">
                  <a16:creationId xmlns:a16="http://schemas.microsoft.com/office/drawing/2014/main" id="{76010AFA-FEE9-5D48-8076-F57278F08CF8}"/>
                </a:ext>
              </a:extLst>
            </p:cNvPr>
            <p:cNvCxnSpPr>
              <a:cxnSpLocks/>
              <a:stCxn id="16" idx="2"/>
              <a:endCxn id="15" idx="6"/>
            </p:cNvCxnSpPr>
            <p:nvPr/>
          </p:nvCxnSpPr>
          <p:spPr>
            <a:xfrm flipH="1" flipV="1">
              <a:off x="3158650" y="6095150"/>
              <a:ext cx="1433257" cy="23441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0A2EF620-5E43-334B-833C-E7C422BD852E}"/>
                </a:ext>
              </a:extLst>
            </p:cNvPr>
            <p:cNvSpPr txBox="1"/>
            <p:nvPr/>
          </p:nvSpPr>
          <p:spPr>
            <a:xfrm>
              <a:off x="3800169" y="5739448"/>
              <a:ext cx="579005" cy="369332"/>
            </a:xfrm>
            <a:prstGeom prst="rect">
              <a:avLst/>
            </a:prstGeom>
            <a:noFill/>
            <a:ln>
              <a:noFill/>
            </a:ln>
          </p:spPr>
          <p:txBody>
            <a:bodyPr wrap="none" rtlCol="0">
              <a:spAutoFit/>
            </a:bodyPr>
            <a:lstStyle/>
            <a:p>
              <a:r>
                <a:rPr lang="en-US" dirty="0">
                  <a:solidFill>
                    <a:schemeClr val="accent2"/>
                  </a:solidFill>
                </a:rPr>
                <a:t>120</a:t>
              </a:r>
            </a:p>
          </p:txBody>
        </p:sp>
      </p:grpSp>
      <p:grpSp>
        <p:nvGrpSpPr>
          <p:cNvPr id="127" name="Group 126">
            <a:extLst>
              <a:ext uri="{FF2B5EF4-FFF2-40B4-BE49-F238E27FC236}">
                <a16:creationId xmlns:a16="http://schemas.microsoft.com/office/drawing/2014/main" id="{56C3629C-E65C-C441-8190-7FA149BF89D8}"/>
              </a:ext>
            </a:extLst>
          </p:cNvPr>
          <p:cNvGrpSpPr/>
          <p:nvPr/>
        </p:nvGrpSpPr>
        <p:grpSpPr>
          <a:xfrm>
            <a:off x="4175459" y="2346950"/>
            <a:ext cx="1667961" cy="376313"/>
            <a:chOff x="4175459" y="2346950"/>
            <a:chExt cx="1667961" cy="376313"/>
          </a:xfrm>
        </p:grpSpPr>
        <p:cxnSp>
          <p:nvCxnSpPr>
            <p:cNvPr id="50" name="Straight Connector 49">
              <a:extLst>
                <a:ext uri="{FF2B5EF4-FFF2-40B4-BE49-F238E27FC236}">
                  <a16:creationId xmlns:a16="http://schemas.microsoft.com/office/drawing/2014/main" id="{6E02C66E-BAC4-104C-B9EE-FDA58F10C0BD}"/>
                </a:ext>
              </a:extLst>
            </p:cNvPr>
            <p:cNvCxnSpPr>
              <a:cxnSpLocks/>
              <a:stCxn id="10" idx="2"/>
              <a:endCxn id="9" idx="6"/>
            </p:cNvCxnSpPr>
            <p:nvPr/>
          </p:nvCxnSpPr>
          <p:spPr>
            <a:xfrm flipH="1">
              <a:off x="4175459" y="2652936"/>
              <a:ext cx="1667961" cy="7032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744B09AD-B811-F04D-B9F0-8BECE1BAFC5C}"/>
                </a:ext>
              </a:extLst>
            </p:cNvPr>
            <p:cNvSpPr txBox="1"/>
            <p:nvPr/>
          </p:nvSpPr>
          <p:spPr>
            <a:xfrm>
              <a:off x="4930839" y="2346950"/>
              <a:ext cx="447558" cy="369332"/>
            </a:xfrm>
            <a:prstGeom prst="rect">
              <a:avLst/>
            </a:prstGeom>
            <a:noFill/>
            <a:ln>
              <a:noFill/>
            </a:ln>
          </p:spPr>
          <p:txBody>
            <a:bodyPr wrap="none" rtlCol="0">
              <a:spAutoFit/>
            </a:bodyPr>
            <a:lstStyle/>
            <a:p>
              <a:r>
                <a:rPr lang="en-US" dirty="0">
                  <a:solidFill>
                    <a:schemeClr val="accent2"/>
                  </a:solidFill>
                </a:rPr>
                <a:t>99</a:t>
              </a:r>
            </a:p>
          </p:txBody>
        </p:sp>
      </p:grpSp>
      <p:grpSp>
        <p:nvGrpSpPr>
          <p:cNvPr id="129" name="Group 128">
            <a:extLst>
              <a:ext uri="{FF2B5EF4-FFF2-40B4-BE49-F238E27FC236}">
                <a16:creationId xmlns:a16="http://schemas.microsoft.com/office/drawing/2014/main" id="{D9D4B136-C140-5A46-A5F8-E8EA2A13302C}"/>
              </a:ext>
            </a:extLst>
          </p:cNvPr>
          <p:cNvGrpSpPr/>
          <p:nvPr/>
        </p:nvGrpSpPr>
        <p:grpSpPr>
          <a:xfrm>
            <a:off x="3955620" y="2874848"/>
            <a:ext cx="573885" cy="594889"/>
            <a:chOff x="4116534" y="3002134"/>
            <a:chExt cx="573885" cy="594889"/>
          </a:xfrm>
        </p:grpSpPr>
        <p:cxnSp>
          <p:nvCxnSpPr>
            <p:cNvPr id="47" name="Straight Connector 46">
              <a:extLst>
                <a:ext uri="{FF2B5EF4-FFF2-40B4-BE49-F238E27FC236}">
                  <a16:creationId xmlns:a16="http://schemas.microsoft.com/office/drawing/2014/main" id="{EFD7EFD7-A5B5-EA4A-A65A-FF277BB56C5C}"/>
                </a:ext>
              </a:extLst>
            </p:cNvPr>
            <p:cNvCxnSpPr>
              <a:cxnSpLocks/>
              <a:stCxn id="200" idx="1"/>
              <a:endCxn id="9" idx="4"/>
            </p:cNvCxnSpPr>
            <p:nvPr/>
          </p:nvCxnSpPr>
          <p:spPr>
            <a:xfrm flipH="1" flipV="1">
              <a:off x="4116534" y="3070388"/>
              <a:ext cx="326848" cy="526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B8C5F655-777A-A940-A069-A08A7C940219}"/>
                </a:ext>
              </a:extLst>
            </p:cNvPr>
            <p:cNvSpPr txBox="1"/>
            <p:nvPr/>
          </p:nvSpPr>
          <p:spPr>
            <a:xfrm>
              <a:off x="4242861" y="3002134"/>
              <a:ext cx="447558" cy="369332"/>
            </a:xfrm>
            <a:prstGeom prst="rect">
              <a:avLst/>
            </a:prstGeom>
            <a:noFill/>
            <a:ln>
              <a:noFill/>
            </a:ln>
          </p:spPr>
          <p:txBody>
            <a:bodyPr wrap="none" rtlCol="0">
              <a:spAutoFit/>
            </a:bodyPr>
            <a:lstStyle/>
            <a:p>
              <a:r>
                <a:rPr lang="en-US" dirty="0">
                  <a:solidFill>
                    <a:schemeClr val="accent2"/>
                  </a:solidFill>
                </a:rPr>
                <a:t>80</a:t>
              </a:r>
            </a:p>
          </p:txBody>
        </p:sp>
      </p:grpSp>
      <p:grpSp>
        <p:nvGrpSpPr>
          <p:cNvPr id="131" name="Group 130">
            <a:extLst>
              <a:ext uri="{FF2B5EF4-FFF2-40B4-BE49-F238E27FC236}">
                <a16:creationId xmlns:a16="http://schemas.microsoft.com/office/drawing/2014/main" id="{99A1BC80-13A5-1B4F-95BA-AC15864FDE9A}"/>
              </a:ext>
            </a:extLst>
          </p:cNvPr>
          <p:cNvGrpSpPr/>
          <p:nvPr/>
        </p:nvGrpSpPr>
        <p:grpSpPr>
          <a:xfrm>
            <a:off x="4615772" y="3804290"/>
            <a:ext cx="1470213" cy="700869"/>
            <a:chOff x="4615772" y="3804290"/>
            <a:chExt cx="1470213" cy="700869"/>
          </a:xfrm>
        </p:grpSpPr>
        <p:cxnSp>
          <p:nvCxnSpPr>
            <p:cNvPr id="57" name="Straight Connector 56">
              <a:extLst>
                <a:ext uri="{FF2B5EF4-FFF2-40B4-BE49-F238E27FC236}">
                  <a16:creationId xmlns:a16="http://schemas.microsoft.com/office/drawing/2014/main" id="{60BE4B39-7A69-B646-AF3D-CA5C8EA13027}"/>
                </a:ext>
              </a:extLst>
            </p:cNvPr>
            <p:cNvCxnSpPr>
              <a:cxnSpLocks/>
              <a:stCxn id="11" idx="5"/>
              <a:endCxn id="17" idx="1"/>
            </p:cNvCxnSpPr>
            <p:nvPr/>
          </p:nvCxnSpPr>
          <p:spPr>
            <a:xfrm>
              <a:off x="4615772" y="3804290"/>
              <a:ext cx="1470213" cy="58059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AE37595F-8B21-F44D-AC49-699CD8410DC6}"/>
                </a:ext>
              </a:extLst>
            </p:cNvPr>
            <p:cNvSpPr txBox="1"/>
            <p:nvPr/>
          </p:nvSpPr>
          <p:spPr>
            <a:xfrm>
              <a:off x="5039128" y="4135827"/>
              <a:ext cx="447558" cy="369332"/>
            </a:xfrm>
            <a:prstGeom prst="rect">
              <a:avLst/>
            </a:prstGeom>
            <a:noFill/>
            <a:ln>
              <a:noFill/>
            </a:ln>
          </p:spPr>
          <p:txBody>
            <a:bodyPr wrap="none" rtlCol="0">
              <a:spAutoFit/>
            </a:bodyPr>
            <a:lstStyle/>
            <a:p>
              <a:r>
                <a:rPr lang="en-US" dirty="0">
                  <a:solidFill>
                    <a:schemeClr val="accent2"/>
                  </a:solidFill>
                </a:rPr>
                <a:t>97</a:t>
              </a:r>
            </a:p>
          </p:txBody>
        </p:sp>
      </p:grpSp>
      <p:grpSp>
        <p:nvGrpSpPr>
          <p:cNvPr id="133" name="Group 132">
            <a:extLst>
              <a:ext uri="{FF2B5EF4-FFF2-40B4-BE49-F238E27FC236}">
                <a16:creationId xmlns:a16="http://schemas.microsoft.com/office/drawing/2014/main" id="{DD2CC956-B0C3-744C-8A66-D251E05DDA42}"/>
              </a:ext>
            </a:extLst>
          </p:cNvPr>
          <p:cNvGrpSpPr/>
          <p:nvPr/>
        </p:nvGrpSpPr>
        <p:grpSpPr>
          <a:xfrm>
            <a:off x="4070864" y="3868679"/>
            <a:ext cx="740883" cy="2241048"/>
            <a:chOff x="4070864" y="3868679"/>
            <a:chExt cx="740883" cy="2241048"/>
          </a:xfrm>
        </p:grpSpPr>
        <p:cxnSp>
          <p:nvCxnSpPr>
            <p:cNvPr id="74" name="Straight Connector 73">
              <a:extLst>
                <a:ext uri="{FF2B5EF4-FFF2-40B4-BE49-F238E27FC236}">
                  <a16:creationId xmlns:a16="http://schemas.microsoft.com/office/drawing/2014/main" id="{5F81BB91-FD0D-B249-9A0E-EEF1009B947E}"/>
                </a:ext>
              </a:extLst>
            </p:cNvPr>
            <p:cNvCxnSpPr>
              <a:cxnSpLocks/>
              <a:stCxn id="16" idx="0"/>
              <a:endCxn id="11" idx="4"/>
            </p:cNvCxnSpPr>
            <p:nvPr/>
          </p:nvCxnSpPr>
          <p:spPr>
            <a:xfrm flipH="1" flipV="1">
              <a:off x="4460322" y="3868679"/>
              <a:ext cx="351425" cy="224104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D71884C4-64A4-244B-B97D-F214B255607E}"/>
                </a:ext>
              </a:extLst>
            </p:cNvPr>
            <p:cNvSpPr txBox="1"/>
            <p:nvPr/>
          </p:nvSpPr>
          <p:spPr>
            <a:xfrm>
              <a:off x="4070864" y="4952439"/>
              <a:ext cx="579005" cy="369332"/>
            </a:xfrm>
            <a:prstGeom prst="rect">
              <a:avLst/>
            </a:prstGeom>
            <a:noFill/>
            <a:ln>
              <a:noFill/>
            </a:ln>
          </p:spPr>
          <p:txBody>
            <a:bodyPr wrap="none" rtlCol="0">
              <a:spAutoFit/>
            </a:bodyPr>
            <a:lstStyle/>
            <a:p>
              <a:r>
                <a:rPr lang="en-US" dirty="0">
                  <a:solidFill>
                    <a:schemeClr val="accent2"/>
                  </a:solidFill>
                </a:rPr>
                <a:t>146</a:t>
              </a:r>
            </a:p>
          </p:txBody>
        </p:sp>
      </p:grpSp>
      <p:grpSp>
        <p:nvGrpSpPr>
          <p:cNvPr id="135" name="Group 134">
            <a:extLst>
              <a:ext uri="{FF2B5EF4-FFF2-40B4-BE49-F238E27FC236}">
                <a16:creationId xmlns:a16="http://schemas.microsoft.com/office/drawing/2014/main" id="{708B9885-82D6-9047-B324-8718A8396D54}"/>
              </a:ext>
            </a:extLst>
          </p:cNvPr>
          <p:cNvGrpSpPr/>
          <p:nvPr/>
        </p:nvGrpSpPr>
        <p:grpSpPr>
          <a:xfrm>
            <a:off x="4967197" y="4695783"/>
            <a:ext cx="1118788" cy="1478333"/>
            <a:chOff x="4967197" y="4695783"/>
            <a:chExt cx="1118788" cy="1478333"/>
          </a:xfrm>
        </p:grpSpPr>
        <p:cxnSp>
          <p:nvCxnSpPr>
            <p:cNvPr id="77" name="Straight Connector 76">
              <a:extLst>
                <a:ext uri="{FF2B5EF4-FFF2-40B4-BE49-F238E27FC236}">
                  <a16:creationId xmlns:a16="http://schemas.microsoft.com/office/drawing/2014/main" id="{D917A935-A481-3E4D-A34E-B5516855567B}"/>
                </a:ext>
              </a:extLst>
            </p:cNvPr>
            <p:cNvCxnSpPr>
              <a:cxnSpLocks/>
              <a:stCxn id="16" idx="7"/>
              <a:endCxn id="17" idx="3"/>
            </p:cNvCxnSpPr>
            <p:nvPr/>
          </p:nvCxnSpPr>
          <p:spPr>
            <a:xfrm flipV="1">
              <a:off x="4967197" y="4695783"/>
              <a:ext cx="1118788" cy="147833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7B3317D5-D8D1-4C40-8485-5B8E2C2B2061}"/>
                </a:ext>
              </a:extLst>
            </p:cNvPr>
            <p:cNvSpPr txBox="1"/>
            <p:nvPr/>
          </p:nvSpPr>
          <p:spPr>
            <a:xfrm>
              <a:off x="5504757" y="5389043"/>
              <a:ext cx="579005" cy="369332"/>
            </a:xfrm>
            <a:prstGeom prst="rect">
              <a:avLst/>
            </a:prstGeom>
            <a:noFill/>
            <a:ln>
              <a:noFill/>
            </a:ln>
          </p:spPr>
          <p:txBody>
            <a:bodyPr wrap="none" rtlCol="0">
              <a:spAutoFit/>
            </a:bodyPr>
            <a:lstStyle/>
            <a:p>
              <a:r>
                <a:rPr lang="en-US" dirty="0">
                  <a:solidFill>
                    <a:schemeClr val="accent2"/>
                  </a:solidFill>
                </a:rPr>
                <a:t>138</a:t>
              </a:r>
            </a:p>
          </p:txBody>
        </p:sp>
      </p:grpSp>
      <p:grpSp>
        <p:nvGrpSpPr>
          <p:cNvPr id="137" name="Group 136">
            <a:extLst>
              <a:ext uri="{FF2B5EF4-FFF2-40B4-BE49-F238E27FC236}">
                <a16:creationId xmlns:a16="http://schemas.microsoft.com/office/drawing/2014/main" id="{A5FDDFF1-D76C-714E-BDF1-780E47649F73}"/>
              </a:ext>
            </a:extLst>
          </p:cNvPr>
          <p:cNvGrpSpPr/>
          <p:nvPr/>
        </p:nvGrpSpPr>
        <p:grpSpPr>
          <a:xfrm>
            <a:off x="6461275" y="4540333"/>
            <a:ext cx="1269626" cy="663801"/>
            <a:chOff x="6461275" y="4540333"/>
            <a:chExt cx="1269626" cy="663801"/>
          </a:xfrm>
        </p:grpSpPr>
        <p:cxnSp>
          <p:nvCxnSpPr>
            <p:cNvPr id="63" name="Straight Connector 62">
              <a:extLst>
                <a:ext uri="{FF2B5EF4-FFF2-40B4-BE49-F238E27FC236}">
                  <a16:creationId xmlns:a16="http://schemas.microsoft.com/office/drawing/2014/main" id="{6FA65C3B-8D67-0845-8C9E-5C379F610763}"/>
                </a:ext>
              </a:extLst>
            </p:cNvPr>
            <p:cNvCxnSpPr>
              <a:cxnSpLocks/>
              <a:stCxn id="17" idx="6"/>
              <a:endCxn id="18" idx="1"/>
            </p:cNvCxnSpPr>
            <p:nvPr/>
          </p:nvCxnSpPr>
          <p:spPr>
            <a:xfrm>
              <a:off x="6461275" y="4540333"/>
              <a:ext cx="1269626" cy="66380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895DFCA7-6BB7-864B-86D8-67B617CA5712}"/>
                </a:ext>
              </a:extLst>
            </p:cNvPr>
            <p:cNvSpPr txBox="1"/>
            <p:nvPr/>
          </p:nvSpPr>
          <p:spPr>
            <a:xfrm>
              <a:off x="6470872" y="4821504"/>
              <a:ext cx="579005" cy="369332"/>
            </a:xfrm>
            <a:prstGeom prst="rect">
              <a:avLst/>
            </a:prstGeom>
            <a:noFill/>
            <a:ln>
              <a:noFill/>
            </a:ln>
          </p:spPr>
          <p:txBody>
            <a:bodyPr wrap="none" rtlCol="0">
              <a:spAutoFit/>
            </a:bodyPr>
            <a:lstStyle/>
            <a:p>
              <a:r>
                <a:rPr lang="en-US" dirty="0">
                  <a:solidFill>
                    <a:schemeClr val="accent2"/>
                  </a:solidFill>
                </a:rPr>
                <a:t>101</a:t>
              </a:r>
            </a:p>
          </p:txBody>
        </p:sp>
      </p:grpSp>
      <p:grpSp>
        <p:nvGrpSpPr>
          <p:cNvPr id="139" name="Group 138">
            <a:extLst>
              <a:ext uri="{FF2B5EF4-FFF2-40B4-BE49-F238E27FC236}">
                <a16:creationId xmlns:a16="http://schemas.microsoft.com/office/drawing/2014/main" id="{4598538E-C8C4-BB43-AAA8-0EE88DD21924}"/>
              </a:ext>
            </a:extLst>
          </p:cNvPr>
          <p:cNvGrpSpPr/>
          <p:nvPr/>
        </p:nvGrpSpPr>
        <p:grpSpPr>
          <a:xfrm>
            <a:off x="6218710" y="2808386"/>
            <a:ext cx="1512191" cy="2395748"/>
            <a:chOff x="6218710" y="2808386"/>
            <a:chExt cx="1512191" cy="2395748"/>
          </a:xfrm>
        </p:grpSpPr>
        <p:cxnSp>
          <p:nvCxnSpPr>
            <p:cNvPr id="53" name="Straight Connector 52">
              <a:extLst>
                <a:ext uri="{FF2B5EF4-FFF2-40B4-BE49-F238E27FC236}">
                  <a16:creationId xmlns:a16="http://schemas.microsoft.com/office/drawing/2014/main" id="{50FB7203-DE69-B344-BF95-EA65B68C1817}"/>
                </a:ext>
              </a:extLst>
            </p:cNvPr>
            <p:cNvCxnSpPr>
              <a:cxnSpLocks/>
              <a:stCxn id="10" idx="5"/>
              <a:endCxn id="18" idx="1"/>
            </p:cNvCxnSpPr>
            <p:nvPr/>
          </p:nvCxnSpPr>
          <p:spPr>
            <a:xfrm>
              <a:off x="6218710" y="2808386"/>
              <a:ext cx="1512191" cy="239574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09C6B21-F10F-B347-AE82-A3C1BB318083}"/>
                </a:ext>
              </a:extLst>
            </p:cNvPr>
            <p:cNvSpPr txBox="1"/>
            <p:nvPr/>
          </p:nvSpPr>
          <p:spPr>
            <a:xfrm>
              <a:off x="7062168" y="3983356"/>
              <a:ext cx="579005" cy="369332"/>
            </a:xfrm>
            <a:prstGeom prst="rect">
              <a:avLst/>
            </a:prstGeom>
            <a:noFill/>
            <a:ln>
              <a:noFill/>
            </a:ln>
          </p:spPr>
          <p:txBody>
            <a:bodyPr wrap="none" rtlCol="0">
              <a:spAutoFit/>
            </a:bodyPr>
            <a:lstStyle/>
            <a:p>
              <a:r>
                <a:rPr lang="en-US" dirty="0">
                  <a:solidFill>
                    <a:schemeClr val="accent2"/>
                  </a:solidFill>
                </a:rPr>
                <a:t>211</a:t>
              </a:r>
            </a:p>
          </p:txBody>
        </p:sp>
      </p:grpSp>
      <p:grpSp>
        <p:nvGrpSpPr>
          <p:cNvPr id="141" name="Group 140">
            <a:extLst>
              <a:ext uri="{FF2B5EF4-FFF2-40B4-BE49-F238E27FC236}">
                <a16:creationId xmlns:a16="http://schemas.microsoft.com/office/drawing/2014/main" id="{0F6EE356-01D2-2345-B088-9588EB35B651}"/>
              </a:ext>
            </a:extLst>
          </p:cNvPr>
          <p:cNvGrpSpPr/>
          <p:nvPr/>
        </p:nvGrpSpPr>
        <p:grpSpPr>
          <a:xfrm>
            <a:off x="8106191" y="4793966"/>
            <a:ext cx="782959" cy="565619"/>
            <a:chOff x="8106191" y="4793966"/>
            <a:chExt cx="782959" cy="565619"/>
          </a:xfrm>
        </p:grpSpPr>
        <p:cxnSp>
          <p:nvCxnSpPr>
            <p:cNvPr id="61" name="Straight Connector 60">
              <a:extLst>
                <a:ext uri="{FF2B5EF4-FFF2-40B4-BE49-F238E27FC236}">
                  <a16:creationId xmlns:a16="http://schemas.microsoft.com/office/drawing/2014/main" id="{6997B0A9-C475-864C-BB66-C48CDFC391D6}"/>
                </a:ext>
              </a:extLst>
            </p:cNvPr>
            <p:cNvCxnSpPr>
              <a:cxnSpLocks/>
              <a:stCxn id="6" idx="3"/>
              <a:endCxn id="18" idx="6"/>
            </p:cNvCxnSpPr>
            <p:nvPr/>
          </p:nvCxnSpPr>
          <p:spPr>
            <a:xfrm flipH="1">
              <a:off x="8106191" y="4990541"/>
              <a:ext cx="782959" cy="36904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49AC0BF1-4DCD-8445-9286-FF06D2DA98AA}"/>
                </a:ext>
              </a:extLst>
            </p:cNvPr>
            <p:cNvSpPr txBox="1"/>
            <p:nvPr/>
          </p:nvSpPr>
          <p:spPr>
            <a:xfrm>
              <a:off x="8183382" y="4793966"/>
              <a:ext cx="447558" cy="369332"/>
            </a:xfrm>
            <a:prstGeom prst="rect">
              <a:avLst/>
            </a:prstGeom>
            <a:noFill/>
            <a:ln>
              <a:noFill/>
            </a:ln>
          </p:spPr>
          <p:txBody>
            <a:bodyPr wrap="none" rtlCol="0">
              <a:spAutoFit/>
            </a:bodyPr>
            <a:lstStyle/>
            <a:p>
              <a:r>
                <a:rPr lang="en-US" dirty="0">
                  <a:solidFill>
                    <a:schemeClr val="accent2"/>
                  </a:solidFill>
                </a:rPr>
                <a:t>85</a:t>
              </a:r>
            </a:p>
          </p:txBody>
        </p:sp>
      </p:grpSp>
      <p:grpSp>
        <p:nvGrpSpPr>
          <p:cNvPr id="143" name="Group 142">
            <a:extLst>
              <a:ext uri="{FF2B5EF4-FFF2-40B4-BE49-F238E27FC236}">
                <a16:creationId xmlns:a16="http://schemas.microsoft.com/office/drawing/2014/main" id="{E567D439-319F-FC40-BDEC-C518383CFC23}"/>
              </a:ext>
            </a:extLst>
          </p:cNvPr>
          <p:cNvGrpSpPr/>
          <p:nvPr/>
        </p:nvGrpSpPr>
        <p:grpSpPr>
          <a:xfrm>
            <a:off x="7507122" y="5579424"/>
            <a:ext cx="581609" cy="771484"/>
            <a:chOff x="7507122" y="5579424"/>
            <a:chExt cx="581609" cy="771484"/>
          </a:xfrm>
        </p:grpSpPr>
        <p:cxnSp>
          <p:nvCxnSpPr>
            <p:cNvPr id="60" name="Straight Connector 59">
              <a:extLst>
                <a:ext uri="{FF2B5EF4-FFF2-40B4-BE49-F238E27FC236}">
                  <a16:creationId xmlns:a16="http://schemas.microsoft.com/office/drawing/2014/main" id="{E31EC5B6-E0E8-1A43-8665-F95E3ACDF6E2}"/>
                </a:ext>
              </a:extLst>
            </p:cNvPr>
            <p:cNvCxnSpPr>
              <a:cxnSpLocks/>
              <a:stCxn id="18" idx="4"/>
              <a:endCxn id="19" idx="7"/>
            </p:cNvCxnSpPr>
            <p:nvPr/>
          </p:nvCxnSpPr>
          <p:spPr>
            <a:xfrm flipH="1">
              <a:off x="7507122" y="5579424"/>
              <a:ext cx="379230" cy="74919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6B22D868-58EB-2847-AF93-02726DE2E881}"/>
                </a:ext>
              </a:extLst>
            </p:cNvPr>
            <p:cNvSpPr txBox="1"/>
            <p:nvPr/>
          </p:nvSpPr>
          <p:spPr>
            <a:xfrm>
              <a:off x="7641173" y="5981576"/>
              <a:ext cx="447558" cy="369332"/>
            </a:xfrm>
            <a:prstGeom prst="rect">
              <a:avLst/>
            </a:prstGeom>
            <a:noFill/>
            <a:ln>
              <a:noFill/>
            </a:ln>
          </p:spPr>
          <p:txBody>
            <a:bodyPr wrap="none" rtlCol="0">
              <a:spAutoFit/>
            </a:bodyPr>
            <a:lstStyle/>
            <a:p>
              <a:r>
                <a:rPr lang="en-US" dirty="0">
                  <a:solidFill>
                    <a:schemeClr val="accent2"/>
                  </a:solidFill>
                </a:rPr>
                <a:t>90</a:t>
              </a:r>
            </a:p>
          </p:txBody>
        </p:sp>
      </p:grpSp>
      <p:grpSp>
        <p:nvGrpSpPr>
          <p:cNvPr id="145" name="Group 144">
            <a:extLst>
              <a:ext uri="{FF2B5EF4-FFF2-40B4-BE49-F238E27FC236}">
                <a16:creationId xmlns:a16="http://schemas.microsoft.com/office/drawing/2014/main" id="{80DAFEB8-52F9-0748-9786-8AD0B880D90F}"/>
              </a:ext>
            </a:extLst>
          </p:cNvPr>
          <p:cNvGrpSpPr/>
          <p:nvPr/>
        </p:nvGrpSpPr>
        <p:grpSpPr>
          <a:xfrm>
            <a:off x="9264440" y="4494974"/>
            <a:ext cx="1068375" cy="369332"/>
            <a:chOff x="9264440" y="4494974"/>
            <a:chExt cx="1068375" cy="369332"/>
          </a:xfrm>
        </p:grpSpPr>
        <p:cxnSp>
          <p:nvCxnSpPr>
            <p:cNvPr id="56" name="Straight Connector 55">
              <a:extLst>
                <a:ext uri="{FF2B5EF4-FFF2-40B4-BE49-F238E27FC236}">
                  <a16:creationId xmlns:a16="http://schemas.microsoft.com/office/drawing/2014/main" id="{44B3F772-00D0-2B41-B715-B653B96EF21D}"/>
                </a:ext>
              </a:extLst>
            </p:cNvPr>
            <p:cNvCxnSpPr>
              <a:cxnSpLocks/>
              <a:stCxn id="24" idx="2"/>
              <a:endCxn id="6" idx="6"/>
            </p:cNvCxnSpPr>
            <p:nvPr/>
          </p:nvCxnSpPr>
          <p:spPr>
            <a:xfrm flipH="1">
              <a:off x="9264440" y="4835091"/>
              <a:ext cx="1068375"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B3F1F33B-C6E5-594C-9CE4-4C3C8C2A4C40}"/>
                </a:ext>
              </a:extLst>
            </p:cNvPr>
            <p:cNvSpPr txBox="1"/>
            <p:nvPr/>
          </p:nvSpPr>
          <p:spPr>
            <a:xfrm>
              <a:off x="9699315" y="4494974"/>
              <a:ext cx="447558" cy="369332"/>
            </a:xfrm>
            <a:prstGeom prst="rect">
              <a:avLst/>
            </a:prstGeom>
            <a:noFill/>
            <a:ln>
              <a:noFill/>
            </a:ln>
          </p:spPr>
          <p:txBody>
            <a:bodyPr wrap="none" rtlCol="0">
              <a:spAutoFit/>
            </a:bodyPr>
            <a:lstStyle/>
            <a:p>
              <a:r>
                <a:rPr lang="en-US" dirty="0">
                  <a:solidFill>
                    <a:schemeClr val="accent2"/>
                  </a:solidFill>
                </a:rPr>
                <a:t>98</a:t>
              </a:r>
            </a:p>
          </p:txBody>
        </p:sp>
      </p:grpSp>
      <p:grpSp>
        <p:nvGrpSpPr>
          <p:cNvPr id="147" name="Group 146">
            <a:extLst>
              <a:ext uri="{FF2B5EF4-FFF2-40B4-BE49-F238E27FC236}">
                <a16:creationId xmlns:a16="http://schemas.microsoft.com/office/drawing/2014/main" id="{3896B1B8-6410-F446-9555-165DD5036113}"/>
              </a:ext>
            </a:extLst>
          </p:cNvPr>
          <p:cNvGrpSpPr/>
          <p:nvPr/>
        </p:nvGrpSpPr>
        <p:grpSpPr>
          <a:xfrm>
            <a:off x="8153157" y="1020464"/>
            <a:ext cx="1002784" cy="532008"/>
            <a:chOff x="8153157" y="1020464"/>
            <a:chExt cx="1002784" cy="532008"/>
          </a:xfrm>
        </p:grpSpPr>
        <p:cxnSp>
          <p:nvCxnSpPr>
            <p:cNvPr id="62" name="Straight Connector 61">
              <a:extLst>
                <a:ext uri="{FF2B5EF4-FFF2-40B4-BE49-F238E27FC236}">
                  <a16:creationId xmlns:a16="http://schemas.microsoft.com/office/drawing/2014/main" id="{5E5631AA-5A66-FB46-9B63-633E7B9E4C50}"/>
                </a:ext>
              </a:extLst>
            </p:cNvPr>
            <p:cNvCxnSpPr>
              <a:cxnSpLocks/>
              <a:stCxn id="20" idx="6"/>
              <a:endCxn id="21" idx="1"/>
            </p:cNvCxnSpPr>
            <p:nvPr/>
          </p:nvCxnSpPr>
          <p:spPr>
            <a:xfrm>
              <a:off x="8153157" y="1292628"/>
              <a:ext cx="1002784" cy="25984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FF8AD038-3985-FD46-949E-94B07B3CC4C5}"/>
                </a:ext>
              </a:extLst>
            </p:cNvPr>
            <p:cNvSpPr txBox="1"/>
            <p:nvPr/>
          </p:nvSpPr>
          <p:spPr>
            <a:xfrm>
              <a:off x="8630940" y="1020464"/>
              <a:ext cx="447558" cy="369332"/>
            </a:xfrm>
            <a:prstGeom prst="rect">
              <a:avLst/>
            </a:prstGeom>
            <a:noFill/>
            <a:ln>
              <a:noFill/>
            </a:ln>
          </p:spPr>
          <p:txBody>
            <a:bodyPr wrap="none" rtlCol="0">
              <a:spAutoFit/>
            </a:bodyPr>
            <a:lstStyle/>
            <a:p>
              <a:r>
                <a:rPr lang="en-US" dirty="0">
                  <a:solidFill>
                    <a:schemeClr val="accent2"/>
                  </a:solidFill>
                </a:rPr>
                <a:t>87</a:t>
              </a:r>
            </a:p>
          </p:txBody>
        </p:sp>
      </p:grpSp>
      <p:grpSp>
        <p:nvGrpSpPr>
          <p:cNvPr id="149" name="Group 148">
            <a:extLst>
              <a:ext uri="{FF2B5EF4-FFF2-40B4-BE49-F238E27FC236}">
                <a16:creationId xmlns:a16="http://schemas.microsoft.com/office/drawing/2014/main" id="{F5202BD8-2E3F-6445-8328-75126B594125}"/>
              </a:ext>
            </a:extLst>
          </p:cNvPr>
          <p:cNvGrpSpPr/>
          <p:nvPr/>
        </p:nvGrpSpPr>
        <p:grpSpPr>
          <a:xfrm>
            <a:off x="9466842" y="1863373"/>
            <a:ext cx="779343" cy="924278"/>
            <a:chOff x="9466842" y="1863373"/>
            <a:chExt cx="779343" cy="924278"/>
          </a:xfrm>
        </p:grpSpPr>
        <p:cxnSp>
          <p:nvCxnSpPr>
            <p:cNvPr id="87" name="Straight Connector 86">
              <a:extLst>
                <a:ext uri="{FF2B5EF4-FFF2-40B4-BE49-F238E27FC236}">
                  <a16:creationId xmlns:a16="http://schemas.microsoft.com/office/drawing/2014/main" id="{E211B618-C73F-7F4E-AFC7-0D2B8310D1C6}"/>
                </a:ext>
              </a:extLst>
            </p:cNvPr>
            <p:cNvCxnSpPr>
              <a:cxnSpLocks/>
              <a:stCxn id="21" idx="5"/>
              <a:endCxn id="22" idx="1"/>
            </p:cNvCxnSpPr>
            <p:nvPr/>
          </p:nvCxnSpPr>
          <p:spPr>
            <a:xfrm>
              <a:off x="9466842" y="1863373"/>
              <a:ext cx="490683" cy="92427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089706F-F196-224D-B94F-BBB398DEE0D0}"/>
                </a:ext>
              </a:extLst>
            </p:cNvPr>
            <p:cNvSpPr txBox="1"/>
            <p:nvPr/>
          </p:nvSpPr>
          <p:spPr>
            <a:xfrm>
              <a:off x="9798627" y="2112219"/>
              <a:ext cx="447558" cy="369332"/>
            </a:xfrm>
            <a:prstGeom prst="rect">
              <a:avLst/>
            </a:prstGeom>
            <a:noFill/>
            <a:ln>
              <a:noFill/>
            </a:ln>
          </p:spPr>
          <p:txBody>
            <a:bodyPr wrap="none" rtlCol="0">
              <a:spAutoFit/>
            </a:bodyPr>
            <a:lstStyle/>
            <a:p>
              <a:r>
                <a:rPr lang="en-US" dirty="0">
                  <a:solidFill>
                    <a:schemeClr val="accent2"/>
                  </a:solidFill>
                </a:rPr>
                <a:t>92</a:t>
              </a:r>
            </a:p>
          </p:txBody>
        </p:sp>
      </p:grpSp>
      <p:grpSp>
        <p:nvGrpSpPr>
          <p:cNvPr id="151" name="Group 150">
            <a:extLst>
              <a:ext uri="{FF2B5EF4-FFF2-40B4-BE49-F238E27FC236}">
                <a16:creationId xmlns:a16="http://schemas.microsoft.com/office/drawing/2014/main" id="{E03F7891-3D7F-8E44-B14B-957F28695F28}"/>
              </a:ext>
            </a:extLst>
          </p:cNvPr>
          <p:cNvGrpSpPr/>
          <p:nvPr/>
        </p:nvGrpSpPr>
        <p:grpSpPr>
          <a:xfrm>
            <a:off x="9200051" y="3162941"/>
            <a:ext cx="1022844" cy="1516699"/>
            <a:chOff x="9200051" y="3162941"/>
            <a:chExt cx="1022844" cy="1516699"/>
          </a:xfrm>
        </p:grpSpPr>
        <p:cxnSp>
          <p:nvCxnSpPr>
            <p:cNvPr id="90" name="Straight Connector 89">
              <a:extLst>
                <a:ext uri="{FF2B5EF4-FFF2-40B4-BE49-F238E27FC236}">
                  <a16:creationId xmlns:a16="http://schemas.microsoft.com/office/drawing/2014/main" id="{BB02B7C0-9CAC-5E46-B90E-0BD3873A039E}"/>
                </a:ext>
              </a:extLst>
            </p:cNvPr>
            <p:cNvCxnSpPr>
              <a:cxnSpLocks/>
              <a:stCxn id="22" idx="4"/>
              <a:endCxn id="6" idx="7"/>
            </p:cNvCxnSpPr>
            <p:nvPr/>
          </p:nvCxnSpPr>
          <p:spPr>
            <a:xfrm flipH="1">
              <a:off x="9200051" y="3162941"/>
              <a:ext cx="912925" cy="151669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0EE6C8B1-DE6B-0D49-825E-206FA4E2A711}"/>
                </a:ext>
              </a:extLst>
            </p:cNvPr>
            <p:cNvSpPr txBox="1"/>
            <p:nvPr/>
          </p:nvSpPr>
          <p:spPr>
            <a:xfrm>
              <a:off x="9643890" y="3853171"/>
              <a:ext cx="579005" cy="369332"/>
            </a:xfrm>
            <a:prstGeom prst="rect">
              <a:avLst/>
            </a:prstGeom>
            <a:noFill/>
            <a:ln>
              <a:noFill/>
            </a:ln>
          </p:spPr>
          <p:txBody>
            <a:bodyPr wrap="none" rtlCol="0">
              <a:spAutoFit/>
            </a:bodyPr>
            <a:lstStyle/>
            <a:p>
              <a:r>
                <a:rPr lang="en-US" dirty="0">
                  <a:solidFill>
                    <a:schemeClr val="accent2"/>
                  </a:solidFill>
                </a:rPr>
                <a:t>142</a:t>
              </a:r>
            </a:p>
          </p:txBody>
        </p:sp>
      </p:grpSp>
      <p:grpSp>
        <p:nvGrpSpPr>
          <p:cNvPr id="153" name="Group 152">
            <a:extLst>
              <a:ext uri="{FF2B5EF4-FFF2-40B4-BE49-F238E27FC236}">
                <a16:creationId xmlns:a16="http://schemas.microsoft.com/office/drawing/2014/main" id="{481B342B-F6F5-4E4D-B117-5D7C0916DB3A}"/>
              </a:ext>
            </a:extLst>
          </p:cNvPr>
          <p:cNvGrpSpPr/>
          <p:nvPr/>
        </p:nvGrpSpPr>
        <p:grpSpPr>
          <a:xfrm>
            <a:off x="10708105" y="4990541"/>
            <a:ext cx="878127" cy="1101079"/>
            <a:chOff x="10708105" y="4990541"/>
            <a:chExt cx="878127" cy="1101079"/>
          </a:xfrm>
        </p:grpSpPr>
        <p:cxnSp>
          <p:nvCxnSpPr>
            <p:cNvPr id="100" name="Straight Connector 99">
              <a:extLst>
                <a:ext uri="{FF2B5EF4-FFF2-40B4-BE49-F238E27FC236}">
                  <a16:creationId xmlns:a16="http://schemas.microsoft.com/office/drawing/2014/main" id="{53365A6F-EA42-8B4E-8A78-66213E5E714B}"/>
                </a:ext>
              </a:extLst>
            </p:cNvPr>
            <p:cNvCxnSpPr>
              <a:cxnSpLocks/>
              <a:stCxn id="24" idx="5"/>
              <a:endCxn id="25" idx="0"/>
            </p:cNvCxnSpPr>
            <p:nvPr/>
          </p:nvCxnSpPr>
          <p:spPr>
            <a:xfrm>
              <a:off x="10708105" y="4990541"/>
              <a:ext cx="878127" cy="110107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DA851702-E4D2-4546-9B3F-130012FDB109}"/>
                </a:ext>
              </a:extLst>
            </p:cNvPr>
            <p:cNvSpPr txBox="1"/>
            <p:nvPr/>
          </p:nvSpPr>
          <p:spPr>
            <a:xfrm>
              <a:off x="11032112" y="5271118"/>
              <a:ext cx="447558" cy="369332"/>
            </a:xfrm>
            <a:prstGeom prst="rect">
              <a:avLst/>
            </a:prstGeom>
            <a:noFill/>
            <a:ln>
              <a:noFill/>
            </a:ln>
          </p:spPr>
          <p:txBody>
            <a:bodyPr wrap="none" rtlCol="0">
              <a:spAutoFit/>
            </a:bodyPr>
            <a:lstStyle/>
            <a:p>
              <a:r>
                <a:rPr lang="en-US" dirty="0">
                  <a:solidFill>
                    <a:schemeClr val="accent2"/>
                  </a:solidFill>
                </a:rPr>
                <a:t>86</a:t>
              </a:r>
            </a:p>
          </p:txBody>
        </p:sp>
      </p:grpSp>
      <p:grpSp>
        <p:nvGrpSpPr>
          <p:cNvPr id="156" name="Group 155">
            <a:extLst>
              <a:ext uri="{FF2B5EF4-FFF2-40B4-BE49-F238E27FC236}">
                <a16:creationId xmlns:a16="http://schemas.microsoft.com/office/drawing/2014/main" id="{90F77E2F-0B39-6A47-A08C-C087B9AF7B9A}"/>
              </a:ext>
            </a:extLst>
          </p:cNvPr>
          <p:cNvGrpSpPr/>
          <p:nvPr/>
        </p:nvGrpSpPr>
        <p:grpSpPr>
          <a:xfrm>
            <a:off x="2162940" y="118084"/>
            <a:ext cx="1493192" cy="509183"/>
            <a:chOff x="2162940" y="118084"/>
            <a:chExt cx="1493192" cy="509183"/>
          </a:xfrm>
        </p:grpSpPr>
        <p:sp>
          <p:nvSpPr>
            <p:cNvPr id="23" name="Oval 22">
              <a:extLst>
                <a:ext uri="{FF2B5EF4-FFF2-40B4-BE49-F238E27FC236}">
                  <a16:creationId xmlns:a16="http://schemas.microsoft.com/office/drawing/2014/main" id="{B1F11B64-5287-3644-82C9-35C5B8686938}"/>
                </a:ext>
              </a:extLst>
            </p:cNvPr>
            <p:cNvSpPr/>
            <p:nvPr/>
          </p:nvSpPr>
          <p:spPr>
            <a:xfrm>
              <a:off x="2162940" y="18758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4" name="Rectangle 153">
              <a:extLst>
                <a:ext uri="{FF2B5EF4-FFF2-40B4-BE49-F238E27FC236}">
                  <a16:creationId xmlns:a16="http://schemas.microsoft.com/office/drawing/2014/main" id="{FBD77249-4BBE-E643-A5DA-18A7A58E4768}"/>
                </a:ext>
              </a:extLst>
            </p:cNvPr>
            <p:cNvSpPr/>
            <p:nvPr/>
          </p:nvSpPr>
          <p:spPr>
            <a:xfrm>
              <a:off x="2574746" y="118084"/>
              <a:ext cx="1081386"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Onderon</a:t>
              </a:r>
              <a:endParaRPr lang="en-US" dirty="0">
                <a:solidFill>
                  <a:schemeClr val="accent2"/>
                </a:solidFill>
                <a:effectLst/>
                <a:latin typeface="Helvetica Neue" panose="02000503000000020004" pitchFamily="2" charset="0"/>
              </a:endParaRPr>
            </a:p>
          </p:txBody>
        </p:sp>
      </p:grpSp>
      <p:grpSp>
        <p:nvGrpSpPr>
          <p:cNvPr id="158" name="Group 157">
            <a:extLst>
              <a:ext uri="{FF2B5EF4-FFF2-40B4-BE49-F238E27FC236}">
                <a16:creationId xmlns:a16="http://schemas.microsoft.com/office/drawing/2014/main" id="{FF1FD101-EA15-1641-87CC-400A3131BA89}"/>
              </a:ext>
            </a:extLst>
          </p:cNvPr>
          <p:cNvGrpSpPr/>
          <p:nvPr/>
        </p:nvGrpSpPr>
        <p:grpSpPr>
          <a:xfrm>
            <a:off x="569517" y="709168"/>
            <a:ext cx="1522171" cy="733189"/>
            <a:chOff x="569517" y="709168"/>
            <a:chExt cx="1522171" cy="733189"/>
          </a:xfrm>
        </p:grpSpPr>
        <p:sp>
          <p:nvSpPr>
            <p:cNvPr id="7" name="Oval 6">
              <a:extLst>
                <a:ext uri="{FF2B5EF4-FFF2-40B4-BE49-F238E27FC236}">
                  <a16:creationId xmlns:a16="http://schemas.microsoft.com/office/drawing/2014/main" id="{8314A98F-B44B-0C40-B635-481D365F8ECD}"/>
                </a:ext>
              </a:extLst>
            </p:cNvPr>
            <p:cNvSpPr/>
            <p:nvPr/>
          </p:nvSpPr>
          <p:spPr>
            <a:xfrm>
              <a:off x="1652009" y="100267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7" name="Rectangle 156">
              <a:extLst>
                <a:ext uri="{FF2B5EF4-FFF2-40B4-BE49-F238E27FC236}">
                  <a16:creationId xmlns:a16="http://schemas.microsoft.com/office/drawing/2014/main" id="{7751A668-D35B-0E4D-BE73-0032EE8195CB}"/>
                </a:ext>
              </a:extLst>
            </p:cNvPr>
            <p:cNvSpPr/>
            <p:nvPr/>
          </p:nvSpPr>
          <p:spPr>
            <a:xfrm>
              <a:off x="569517" y="709168"/>
              <a:ext cx="1252266"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Coruscant</a:t>
              </a:r>
              <a:endParaRPr lang="en-US" dirty="0">
                <a:solidFill>
                  <a:schemeClr val="accent2"/>
                </a:solidFill>
                <a:effectLst/>
                <a:latin typeface="Helvetica Neue" panose="02000503000000020004" pitchFamily="2" charset="0"/>
              </a:endParaRPr>
            </a:p>
          </p:txBody>
        </p:sp>
      </p:grpSp>
      <p:grpSp>
        <p:nvGrpSpPr>
          <p:cNvPr id="160" name="Group 159">
            <a:extLst>
              <a:ext uri="{FF2B5EF4-FFF2-40B4-BE49-F238E27FC236}">
                <a16:creationId xmlns:a16="http://schemas.microsoft.com/office/drawing/2014/main" id="{CC4554E0-3B4F-354A-9076-6397F8746EB1}"/>
              </a:ext>
            </a:extLst>
          </p:cNvPr>
          <p:cNvGrpSpPr/>
          <p:nvPr/>
        </p:nvGrpSpPr>
        <p:grpSpPr>
          <a:xfrm>
            <a:off x="319177" y="1797206"/>
            <a:ext cx="1484535" cy="499679"/>
            <a:chOff x="319177" y="1797206"/>
            <a:chExt cx="1484535" cy="499679"/>
          </a:xfrm>
        </p:grpSpPr>
        <p:sp>
          <p:nvSpPr>
            <p:cNvPr id="8" name="Oval 7">
              <a:extLst>
                <a:ext uri="{FF2B5EF4-FFF2-40B4-BE49-F238E27FC236}">
                  <a16:creationId xmlns:a16="http://schemas.microsoft.com/office/drawing/2014/main" id="{32EB5876-7992-5F4E-975B-F94D51AF9340}"/>
                </a:ext>
              </a:extLst>
            </p:cNvPr>
            <p:cNvSpPr/>
            <p:nvPr/>
          </p:nvSpPr>
          <p:spPr>
            <a:xfrm>
              <a:off x="1364033" y="1857206"/>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9" name="Rectangle 158">
              <a:extLst>
                <a:ext uri="{FF2B5EF4-FFF2-40B4-BE49-F238E27FC236}">
                  <a16:creationId xmlns:a16="http://schemas.microsoft.com/office/drawing/2014/main" id="{5954A569-ADF9-C946-ABCD-A604E0C54821}"/>
                </a:ext>
              </a:extLst>
            </p:cNvPr>
            <p:cNvSpPr/>
            <p:nvPr/>
          </p:nvSpPr>
          <p:spPr>
            <a:xfrm>
              <a:off x="319177" y="1797206"/>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grpSp>
      <p:grpSp>
        <p:nvGrpSpPr>
          <p:cNvPr id="162" name="Group 161">
            <a:extLst>
              <a:ext uri="{FF2B5EF4-FFF2-40B4-BE49-F238E27FC236}">
                <a16:creationId xmlns:a16="http://schemas.microsoft.com/office/drawing/2014/main" id="{82E0FE03-7385-DE4C-902C-71BE827D47AD}"/>
              </a:ext>
            </a:extLst>
          </p:cNvPr>
          <p:cNvGrpSpPr/>
          <p:nvPr/>
        </p:nvGrpSpPr>
        <p:grpSpPr>
          <a:xfrm>
            <a:off x="360669" y="3434398"/>
            <a:ext cx="1443043" cy="670082"/>
            <a:chOff x="360669" y="3434398"/>
            <a:chExt cx="1443043" cy="670082"/>
          </a:xfrm>
        </p:grpSpPr>
        <p:sp>
          <p:nvSpPr>
            <p:cNvPr id="12" name="Oval 11">
              <a:extLst>
                <a:ext uri="{FF2B5EF4-FFF2-40B4-BE49-F238E27FC236}">
                  <a16:creationId xmlns:a16="http://schemas.microsoft.com/office/drawing/2014/main" id="{09D6DC3F-8383-1746-A9CB-54F77A1F606B}"/>
                </a:ext>
              </a:extLst>
            </p:cNvPr>
            <p:cNvSpPr/>
            <p:nvPr/>
          </p:nvSpPr>
          <p:spPr>
            <a:xfrm>
              <a:off x="1364033" y="343439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1" name="Rectangle 160">
              <a:extLst>
                <a:ext uri="{FF2B5EF4-FFF2-40B4-BE49-F238E27FC236}">
                  <a16:creationId xmlns:a16="http://schemas.microsoft.com/office/drawing/2014/main" id="{B1EDDC0E-D4D2-3349-A03E-91FB04B78152}"/>
                </a:ext>
              </a:extLst>
            </p:cNvPr>
            <p:cNvSpPr/>
            <p:nvPr/>
          </p:nvSpPr>
          <p:spPr>
            <a:xfrm>
              <a:off x="360669" y="3735148"/>
              <a:ext cx="1056700"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Tatooine</a:t>
              </a:r>
              <a:endParaRPr lang="en-US" dirty="0">
                <a:solidFill>
                  <a:schemeClr val="accent2"/>
                </a:solidFill>
                <a:effectLst/>
                <a:latin typeface="Helvetica Neue" panose="02000503000000020004" pitchFamily="2" charset="0"/>
              </a:endParaRPr>
            </a:p>
          </p:txBody>
        </p:sp>
      </p:grpSp>
      <p:grpSp>
        <p:nvGrpSpPr>
          <p:cNvPr id="164" name="Group 163">
            <a:extLst>
              <a:ext uri="{FF2B5EF4-FFF2-40B4-BE49-F238E27FC236}">
                <a16:creationId xmlns:a16="http://schemas.microsoft.com/office/drawing/2014/main" id="{B324B3A8-6A49-444F-9A93-2FCE33427477}"/>
              </a:ext>
            </a:extLst>
          </p:cNvPr>
          <p:cNvGrpSpPr/>
          <p:nvPr/>
        </p:nvGrpSpPr>
        <p:grpSpPr>
          <a:xfrm>
            <a:off x="1604962" y="4174467"/>
            <a:ext cx="2053796" cy="536695"/>
            <a:chOff x="2874818" y="4003638"/>
            <a:chExt cx="1837404" cy="536695"/>
          </a:xfrm>
        </p:grpSpPr>
        <p:sp>
          <p:nvSpPr>
            <p:cNvPr id="13" name="Oval 12">
              <a:extLst>
                <a:ext uri="{FF2B5EF4-FFF2-40B4-BE49-F238E27FC236}">
                  <a16:creationId xmlns:a16="http://schemas.microsoft.com/office/drawing/2014/main" id="{959781E7-4F9C-8A47-A65A-EC98580E09E9}"/>
                </a:ext>
              </a:extLst>
            </p:cNvPr>
            <p:cNvSpPr/>
            <p:nvPr/>
          </p:nvSpPr>
          <p:spPr>
            <a:xfrm>
              <a:off x="2874818" y="4100654"/>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3" name="Rectangle 162">
              <a:extLst>
                <a:ext uri="{FF2B5EF4-FFF2-40B4-BE49-F238E27FC236}">
                  <a16:creationId xmlns:a16="http://schemas.microsoft.com/office/drawing/2014/main" id="{53240276-E4A8-BB40-AEE4-81EDB94A308E}"/>
                </a:ext>
              </a:extLst>
            </p:cNvPr>
            <p:cNvSpPr/>
            <p:nvPr/>
          </p:nvSpPr>
          <p:spPr>
            <a:xfrm>
              <a:off x="3278816" y="4003638"/>
              <a:ext cx="1433406"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Lotho</a:t>
              </a:r>
              <a:r>
                <a:rPr lang="en-US" dirty="0">
                  <a:solidFill>
                    <a:schemeClr val="accent2"/>
                  </a:solidFill>
                  <a:latin typeface="Helvetica Neue" panose="02000503000000020004" pitchFamily="2" charset="0"/>
                </a:rPr>
                <a:t> Minor</a:t>
              </a:r>
              <a:endParaRPr lang="en-US" dirty="0">
                <a:solidFill>
                  <a:schemeClr val="accent2"/>
                </a:solidFill>
                <a:effectLst/>
                <a:latin typeface="Helvetica Neue" panose="02000503000000020004" pitchFamily="2" charset="0"/>
              </a:endParaRPr>
            </a:p>
          </p:txBody>
        </p:sp>
      </p:grpSp>
      <p:grpSp>
        <p:nvGrpSpPr>
          <p:cNvPr id="166" name="Group 165">
            <a:extLst>
              <a:ext uri="{FF2B5EF4-FFF2-40B4-BE49-F238E27FC236}">
                <a16:creationId xmlns:a16="http://schemas.microsoft.com/office/drawing/2014/main" id="{5CCD03D0-5DCE-B141-B97C-B455255651BC}"/>
              </a:ext>
            </a:extLst>
          </p:cNvPr>
          <p:cNvGrpSpPr/>
          <p:nvPr/>
        </p:nvGrpSpPr>
        <p:grpSpPr>
          <a:xfrm>
            <a:off x="608251" y="4906313"/>
            <a:ext cx="1684443" cy="500529"/>
            <a:chOff x="1671618" y="4805763"/>
            <a:chExt cx="1684443" cy="500529"/>
          </a:xfrm>
        </p:grpSpPr>
        <p:sp>
          <p:nvSpPr>
            <p:cNvPr id="14" name="Oval 13">
              <a:extLst>
                <a:ext uri="{FF2B5EF4-FFF2-40B4-BE49-F238E27FC236}">
                  <a16:creationId xmlns:a16="http://schemas.microsoft.com/office/drawing/2014/main" id="{95A1C621-2C70-EE41-900A-00CEA972088F}"/>
                </a:ext>
              </a:extLst>
            </p:cNvPr>
            <p:cNvSpPr/>
            <p:nvPr/>
          </p:nvSpPr>
          <p:spPr>
            <a:xfrm>
              <a:off x="2916382" y="4866613"/>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5" name="Rectangle 164">
              <a:extLst>
                <a:ext uri="{FF2B5EF4-FFF2-40B4-BE49-F238E27FC236}">
                  <a16:creationId xmlns:a16="http://schemas.microsoft.com/office/drawing/2014/main" id="{50A9721B-16E2-6046-B8E0-5CBAFF8B9726}"/>
                </a:ext>
              </a:extLst>
            </p:cNvPr>
            <p:cNvSpPr/>
            <p:nvPr/>
          </p:nvSpPr>
          <p:spPr>
            <a:xfrm>
              <a:off x="1671618" y="4805763"/>
              <a:ext cx="1276953"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Mandalore</a:t>
              </a:r>
              <a:endParaRPr lang="en-US" dirty="0">
                <a:solidFill>
                  <a:schemeClr val="accent2"/>
                </a:solidFill>
                <a:effectLst/>
                <a:latin typeface="Helvetica Neue" panose="02000503000000020004" pitchFamily="2" charset="0"/>
              </a:endParaRPr>
            </a:p>
          </p:txBody>
        </p:sp>
      </p:grpSp>
      <p:grpSp>
        <p:nvGrpSpPr>
          <p:cNvPr id="168" name="Group 167">
            <a:extLst>
              <a:ext uri="{FF2B5EF4-FFF2-40B4-BE49-F238E27FC236}">
                <a16:creationId xmlns:a16="http://schemas.microsoft.com/office/drawing/2014/main" id="{C5EB7C79-173E-8A4B-A2A6-08B8E60E9866}"/>
              </a:ext>
            </a:extLst>
          </p:cNvPr>
          <p:cNvGrpSpPr/>
          <p:nvPr/>
        </p:nvGrpSpPr>
        <p:grpSpPr>
          <a:xfrm>
            <a:off x="1626416" y="5875310"/>
            <a:ext cx="1532234" cy="439679"/>
            <a:chOff x="1782262" y="5739448"/>
            <a:chExt cx="1532234" cy="439679"/>
          </a:xfrm>
        </p:grpSpPr>
        <p:sp>
          <p:nvSpPr>
            <p:cNvPr id="15" name="Oval 14">
              <a:extLst>
                <a:ext uri="{FF2B5EF4-FFF2-40B4-BE49-F238E27FC236}">
                  <a16:creationId xmlns:a16="http://schemas.microsoft.com/office/drawing/2014/main" id="{362102D5-B41C-4540-846D-277CABB86113}"/>
                </a:ext>
              </a:extLst>
            </p:cNvPr>
            <p:cNvSpPr/>
            <p:nvPr/>
          </p:nvSpPr>
          <p:spPr>
            <a:xfrm>
              <a:off x="2874817" y="573944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7" name="Rectangle 166">
              <a:extLst>
                <a:ext uri="{FF2B5EF4-FFF2-40B4-BE49-F238E27FC236}">
                  <a16:creationId xmlns:a16="http://schemas.microsoft.com/office/drawing/2014/main" id="{B5866709-5A5A-2149-9DED-971D707D4C7D}"/>
                </a:ext>
              </a:extLst>
            </p:cNvPr>
            <p:cNvSpPr/>
            <p:nvPr/>
          </p:nvSpPr>
          <p:spPr>
            <a:xfrm>
              <a:off x="1782262" y="5769357"/>
              <a:ext cx="1124026"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Dagobah</a:t>
              </a:r>
              <a:endParaRPr lang="en-US" dirty="0">
                <a:solidFill>
                  <a:schemeClr val="accent2"/>
                </a:solidFill>
                <a:effectLst/>
                <a:latin typeface="Helvetica Neue" panose="02000503000000020004" pitchFamily="2" charset="0"/>
              </a:endParaRPr>
            </a:p>
          </p:txBody>
        </p:sp>
      </p:grpSp>
      <p:grpSp>
        <p:nvGrpSpPr>
          <p:cNvPr id="170" name="Group 169">
            <a:extLst>
              <a:ext uri="{FF2B5EF4-FFF2-40B4-BE49-F238E27FC236}">
                <a16:creationId xmlns:a16="http://schemas.microsoft.com/office/drawing/2014/main" id="{A65DD7CF-D6D8-2B4E-8BF7-DA65BAA5CEC0}"/>
              </a:ext>
            </a:extLst>
          </p:cNvPr>
          <p:cNvGrpSpPr/>
          <p:nvPr/>
        </p:nvGrpSpPr>
        <p:grpSpPr>
          <a:xfrm>
            <a:off x="3735780" y="2040963"/>
            <a:ext cx="1705996" cy="902139"/>
            <a:chOff x="3735780" y="2040963"/>
            <a:chExt cx="1705996" cy="902139"/>
          </a:xfrm>
        </p:grpSpPr>
        <p:sp>
          <p:nvSpPr>
            <p:cNvPr id="9" name="Oval 8">
              <a:extLst>
                <a:ext uri="{FF2B5EF4-FFF2-40B4-BE49-F238E27FC236}">
                  <a16:creationId xmlns:a16="http://schemas.microsoft.com/office/drawing/2014/main" id="{DCFE3D8A-70BB-A747-ADCD-EB6C143A8A80}"/>
                </a:ext>
              </a:extLst>
            </p:cNvPr>
            <p:cNvSpPr/>
            <p:nvPr/>
          </p:nvSpPr>
          <p:spPr>
            <a:xfrm>
              <a:off x="3735780" y="2503423"/>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9" name="Rectangle 168">
              <a:extLst>
                <a:ext uri="{FF2B5EF4-FFF2-40B4-BE49-F238E27FC236}">
                  <a16:creationId xmlns:a16="http://schemas.microsoft.com/office/drawing/2014/main" id="{4C209765-7D3A-8348-BE34-5043048AB0B8}"/>
                </a:ext>
              </a:extLst>
            </p:cNvPr>
            <p:cNvSpPr/>
            <p:nvPr/>
          </p:nvSpPr>
          <p:spPr>
            <a:xfrm>
              <a:off x="3775935" y="2040963"/>
              <a:ext cx="1665841"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Base</a:t>
              </a:r>
              <a:endParaRPr lang="en-US" dirty="0">
                <a:solidFill>
                  <a:schemeClr val="accent2"/>
                </a:solidFill>
                <a:effectLst/>
                <a:latin typeface="Helvetica Neue" panose="02000503000000020004" pitchFamily="2" charset="0"/>
              </a:endParaRPr>
            </a:p>
          </p:txBody>
        </p:sp>
      </p:grpSp>
      <p:grpSp>
        <p:nvGrpSpPr>
          <p:cNvPr id="172" name="Group 171">
            <a:extLst>
              <a:ext uri="{FF2B5EF4-FFF2-40B4-BE49-F238E27FC236}">
                <a16:creationId xmlns:a16="http://schemas.microsoft.com/office/drawing/2014/main" id="{93C53B28-4612-9C48-AD5D-0DA88582BFC0}"/>
              </a:ext>
            </a:extLst>
          </p:cNvPr>
          <p:cNvGrpSpPr/>
          <p:nvPr/>
        </p:nvGrpSpPr>
        <p:grpSpPr>
          <a:xfrm>
            <a:off x="4240482" y="3402582"/>
            <a:ext cx="1236719" cy="466097"/>
            <a:chOff x="4240482" y="3402582"/>
            <a:chExt cx="1236719" cy="466097"/>
          </a:xfrm>
        </p:grpSpPr>
        <p:sp>
          <p:nvSpPr>
            <p:cNvPr id="11" name="Oval 10">
              <a:extLst>
                <a:ext uri="{FF2B5EF4-FFF2-40B4-BE49-F238E27FC236}">
                  <a16:creationId xmlns:a16="http://schemas.microsoft.com/office/drawing/2014/main" id="{BBF5312B-1944-3A42-80BA-49AF497BF9E5}"/>
                </a:ext>
              </a:extLst>
            </p:cNvPr>
            <p:cNvSpPr/>
            <p:nvPr/>
          </p:nvSpPr>
          <p:spPr>
            <a:xfrm>
              <a:off x="4240482" y="342900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71" name="Rectangle 170">
              <a:extLst>
                <a:ext uri="{FF2B5EF4-FFF2-40B4-BE49-F238E27FC236}">
                  <a16:creationId xmlns:a16="http://schemas.microsoft.com/office/drawing/2014/main" id="{34B721BB-E6EB-D841-823E-A4975A009B1B}"/>
                </a:ext>
              </a:extLst>
            </p:cNvPr>
            <p:cNvSpPr/>
            <p:nvPr/>
          </p:nvSpPr>
          <p:spPr>
            <a:xfrm>
              <a:off x="4633700" y="3402582"/>
              <a:ext cx="843501"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Ryloth</a:t>
              </a:r>
              <a:endParaRPr lang="en-US" dirty="0">
                <a:solidFill>
                  <a:schemeClr val="accent2"/>
                </a:solidFill>
                <a:effectLst/>
                <a:latin typeface="Helvetica Neue" panose="02000503000000020004" pitchFamily="2" charset="0"/>
              </a:endParaRPr>
            </a:p>
          </p:txBody>
        </p:sp>
      </p:grpSp>
      <p:grpSp>
        <p:nvGrpSpPr>
          <p:cNvPr id="174" name="Group 173">
            <a:extLst>
              <a:ext uri="{FF2B5EF4-FFF2-40B4-BE49-F238E27FC236}">
                <a16:creationId xmlns:a16="http://schemas.microsoft.com/office/drawing/2014/main" id="{EF588E65-07B0-AB48-9839-4903A81F8F62}"/>
              </a:ext>
            </a:extLst>
          </p:cNvPr>
          <p:cNvGrpSpPr/>
          <p:nvPr/>
        </p:nvGrpSpPr>
        <p:grpSpPr>
          <a:xfrm>
            <a:off x="5843420" y="2099989"/>
            <a:ext cx="921038" cy="772786"/>
            <a:chOff x="5801757" y="2318757"/>
            <a:chExt cx="921038" cy="772786"/>
          </a:xfrm>
        </p:grpSpPr>
        <p:sp>
          <p:nvSpPr>
            <p:cNvPr id="10" name="Oval 9">
              <a:extLst>
                <a:ext uri="{FF2B5EF4-FFF2-40B4-BE49-F238E27FC236}">
                  <a16:creationId xmlns:a16="http://schemas.microsoft.com/office/drawing/2014/main" id="{4B1B3979-8827-CE45-8EBF-AD691B0346BC}"/>
                </a:ext>
              </a:extLst>
            </p:cNvPr>
            <p:cNvSpPr/>
            <p:nvPr/>
          </p:nvSpPr>
          <p:spPr>
            <a:xfrm>
              <a:off x="5801757" y="2651864"/>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73" name="Rectangle 172">
              <a:extLst>
                <a:ext uri="{FF2B5EF4-FFF2-40B4-BE49-F238E27FC236}">
                  <a16:creationId xmlns:a16="http://schemas.microsoft.com/office/drawing/2014/main" id="{C162A945-6D92-4F4F-8698-91D923F5B184}"/>
                </a:ext>
              </a:extLst>
            </p:cNvPr>
            <p:cNvSpPr/>
            <p:nvPr/>
          </p:nvSpPr>
          <p:spPr>
            <a:xfrm>
              <a:off x="5922576" y="2318757"/>
              <a:ext cx="800219"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Endor</a:t>
              </a:r>
              <a:endParaRPr lang="en-US" dirty="0">
                <a:solidFill>
                  <a:schemeClr val="accent2"/>
                </a:solidFill>
                <a:effectLst/>
                <a:latin typeface="Helvetica Neue" panose="02000503000000020004" pitchFamily="2" charset="0"/>
              </a:endParaRPr>
            </a:p>
          </p:txBody>
        </p:sp>
      </p:grpSp>
      <p:grpSp>
        <p:nvGrpSpPr>
          <p:cNvPr id="176" name="Group 175">
            <a:extLst>
              <a:ext uri="{FF2B5EF4-FFF2-40B4-BE49-F238E27FC236}">
                <a16:creationId xmlns:a16="http://schemas.microsoft.com/office/drawing/2014/main" id="{6E99AA17-B56B-E74B-81B4-1293D2139A7F}"/>
              </a:ext>
            </a:extLst>
          </p:cNvPr>
          <p:cNvGrpSpPr/>
          <p:nvPr/>
        </p:nvGrpSpPr>
        <p:grpSpPr>
          <a:xfrm>
            <a:off x="7666512" y="5139745"/>
            <a:ext cx="1113579" cy="738014"/>
            <a:chOff x="7666512" y="5139745"/>
            <a:chExt cx="1113579" cy="738014"/>
          </a:xfrm>
        </p:grpSpPr>
        <p:sp>
          <p:nvSpPr>
            <p:cNvPr id="18" name="Oval 17">
              <a:extLst>
                <a:ext uri="{FF2B5EF4-FFF2-40B4-BE49-F238E27FC236}">
                  <a16:creationId xmlns:a16="http://schemas.microsoft.com/office/drawing/2014/main" id="{9DFC363E-4857-B540-9D38-68F36FC414BC}"/>
                </a:ext>
              </a:extLst>
            </p:cNvPr>
            <p:cNvSpPr/>
            <p:nvPr/>
          </p:nvSpPr>
          <p:spPr>
            <a:xfrm>
              <a:off x="7666512" y="5139745"/>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75" name="Rectangle 174">
              <a:extLst>
                <a:ext uri="{FF2B5EF4-FFF2-40B4-BE49-F238E27FC236}">
                  <a16:creationId xmlns:a16="http://schemas.microsoft.com/office/drawing/2014/main" id="{D0366BD4-A6CE-2C40-BB48-1C406AE6834A}"/>
                </a:ext>
              </a:extLst>
            </p:cNvPr>
            <p:cNvSpPr/>
            <p:nvPr/>
          </p:nvSpPr>
          <p:spPr>
            <a:xfrm>
              <a:off x="7912546" y="5508427"/>
              <a:ext cx="867545"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Kessel</a:t>
              </a:r>
              <a:endParaRPr lang="en-US" dirty="0">
                <a:solidFill>
                  <a:schemeClr val="accent2"/>
                </a:solidFill>
                <a:effectLst/>
                <a:latin typeface="Helvetica Neue" panose="02000503000000020004" pitchFamily="2" charset="0"/>
              </a:endParaRPr>
            </a:p>
          </p:txBody>
        </p:sp>
      </p:grpSp>
      <p:grpSp>
        <p:nvGrpSpPr>
          <p:cNvPr id="178" name="Group 177">
            <a:extLst>
              <a:ext uri="{FF2B5EF4-FFF2-40B4-BE49-F238E27FC236}">
                <a16:creationId xmlns:a16="http://schemas.microsoft.com/office/drawing/2014/main" id="{B4E10A9E-E488-774F-982D-898BEE76424C}"/>
              </a:ext>
            </a:extLst>
          </p:cNvPr>
          <p:cNvGrpSpPr/>
          <p:nvPr/>
        </p:nvGrpSpPr>
        <p:grpSpPr>
          <a:xfrm>
            <a:off x="5778043" y="3945256"/>
            <a:ext cx="877163" cy="814916"/>
            <a:chOff x="5778043" y="3945256"/>
            <a:chExt cx="877163" cy="814916"/>
          </a:xfrm>
        </p:grpSpPr>
        <p:sp>
          <p:nvSpPr>
            <p:cNvPr id="17" name="Oval 16">
              <a:extLst>
                <a:ext uri="{FF2B5EF4-FFF2-40B4-BE49-F238E27FC236}">
                  <a16:creationId xmlns:a16="http://schemas.microsoft.com/office/drawing/2014/main" id="{3F0DC465-2003-4E47-AC7C-63056F3BD2BB}"/>
                </a:ext>
              </a:extLst>
            </p:cNvPr>
            <p:cNvSpPr/>
            <p:nvPr/>
          </p:nvSpPr>
          <p:spPr>
            <a:xfrm>
              <a:off x="6021596" y="4320493"/>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77" name="Rectangle 176">
              <a:extLst>
                <a:ext uri="{FF2B5EF4-FFF2-40B4-BE49-F238E27FC236}">
                  <a16:creationId xmlns:a16="http://schemas.microsoft.com/office/drawing/2014/main" id="{762893DC-824F-1A42-9E2B-D7194A6A0DC9}"/>
                </a:ext>
              </a:extLst>
            </p:cNvPr>
            <p:cNvSpPr/>
            <p:nvPr/>
          </p:nvSpPr>
          <p:spPr>
            <a:xfrm>
              <a:off x="5778043" y="3945256"/>
              <a:ext cx="877163"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Naboo</a:t>
              </a:r>
              <a:endParaRPr lang="en-US" dirty="0">
                <a:solidFill>
                  <a:schemeClr val="accent2"/>
                </a:solidFill>
                <a:effectLst/>
                <a:latin typeface="Helvetica Neue" panose="02000503000000020004" pitchFamily="2" charset="0"/>
              </a:endParaRPr>
            </a:p>
          </p:txBody>
        </p:sp>
      </p:grpSp>
      <p:grpSp>
        <p:nvGrpSpPr>
          <p:cNvPr id="180" name="Group 179">
            <a:extLst>
              <a:ext uri="{FF2B5EF4-FFF2-40B4-BE49-F238E27FC236}">
                <a16:creationId xmlns:a16="http://schemas.microsoft.com/office/drawing/2014/main" id="{2B5109B9-398D-5242-A3A0-5E88E974DBE3}"/>
              </a:ext>
            </a:extLst>
          </p:cNvPr>
          <p:cNvGrpSpPr/>
          <p:nvPr/>
        </p:nvGrpSpPr>
        <p:grpSpPr>
          <a:xfrm>
            <a:off x="4360366" y="6109727"/>
            <a:ext cx="1026243" cy="816339"/>
            <a:chOff x="4360366" y="6109727"/>
            <a:chExt cx="1026243" cy="816339"/>
          </a:xfrm>
        </p:grpSpPr>
        <p:sp>
          <p:nvSpPr>
            <p:cNvPr id="16" name="Oval 15">
              <a:extLst>
                <a:ext uri="{FF2B5EF4-FFF2-40B4-BE49-F238E27FC236}">
                  <a16:creationId xmlns:a16="http://schemas.microsoft.com/office/drawing/2014/main" id="{5FE0EE52-C6F2-7645-95C2-58ED8DA7B56C}"/>
                </a:ext>
              </a:extLst>
            </p:cNvPr>
            <p:cNvSpPr/>
            <p:nvPr/>
          </p:nvSpPr>
          <p:spPr>
            <a:xfrm>
              <a:off x="4591907" y="6109727"/>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79" name="Rectangle 178">
              <a:extLst>
                <a:ext uri="{FF2B5EF4-FFF2-40B4-BE49-F238E27FC236}">
                  <a16:creationId xmlns:a16="http://schemas.microsoft.com/office/drawing/2014/main" id="{B5F35958-A2A9-EC43-85C8-360503A16C7B}"/>
                </a:ext>
              </a:extLst>
            </p:cNvPr>
            <p:cNvSpPr/>
            <p:nvPr/>
          </p:nvSpPr>
          <p:spPr>
            <a:xfrm>
              <a:off x="4360366" y="6556734"/>
              <a:ext cx="1026243"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Zygerria</a:t>
              </a:r>
              <a:endParaRPr lang="en-US" dirty="0">
                <a:solidFill>
                  <a:schemeClr val="accent2"/>
                </a:solidFill>
                <a:effectLst/>
                <a:latin typeface="Helvetica Neue" panose="02000503000000020004" pitchFamily="2" charset="0"/>
              </a:endParaRPr>
            </a:p>
          </p:txBody>
        </p:sp>
      </p:grpSp>
      <p:grpSp>
        <p:nvGrpSpPr>
          <p:cNvPr id="182" name="Group 181">
            <a:extLst>
              <a:ext uri="{FF2B5EF4-FFF2-40B4-BE49-F238E27FC236}">
                <a16:creationId xmlns:a16="http://schemas.microsoft.com/office/drawing/2014/main" id="{90FD5877-4505-3446-A49D-1ED131213BC8}"/>
              </a:ext>
            </a:extLst>
          </p:cNvPr>
          <p:cNvGrpSpPr/>
          <p:nvPr/>
        </p:nvGrpSpPr>
        <p:grpSpPr>
          <a:xfrm>
            <a:off x="7131832" y="6264234"/>
            <a:ext cx="1582944" cy="497525"/>
            <a:chOff x="7131832" y="6264234"/>
            <a:chExt cx="1582944" cy="497525"/>
          </a:xfrm>
        </p:grpSpPr>
        <p:sp>
          <p:nvSpPr>
            <p:cNvPr id="19" name="Oval 18">
              <a:extLst>
                <a:ext uri="{FF2B5EF4-FFF2-40B4-BE49-F238E27FC236}">
                  <a16:creationId xmlns:a16="http://schemas.microsoft.com/office/drawing/2014/main" id="{C23BAE74-4659-5E46-88D2-27E65F76926B}"/>
                </a:ext>
              </a:extLst>
            </p:cNvPr>
            <p:cNvSpPr/>
            <p:nvPr/>
          </p:nvSpPr>
          <p:spPr>
            <a:xfrm>
              <a:off x="7131832" y="6264234"/>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81" name="Rectangle 180">
              <a:extLst>
                <a:ext uri="{FF2B5EF4-FFF2-40B4-BE49-F238E27FC236}">
                  <a16:creationId xmlns:a16="http://schemas.microsoft.com/office/drawing/2014/main" id="{F843C25B-EEF0-B641-9015-C338B474B43B}"/>
                </a:ext>
              </a:extLst>
            </p:cNvPr>
            <p:cNvSpPr/>
            <p:nvPr/>
          </p:nvSpPr>
          <p:spPr>
            <a:xfrm>
              <a:off x="7555484" y="6392427"/>
              <a:ext cx="1159292"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Geonosis</a:t>
              </a:r>
              <a:endParaRPr lang="en-US" dirty="0">
                <a:solidFill>
                  <a:schemeClr val="accent2"/>
                </a:solidFill>
                <a:effectLst/>
                <a:latin typeface="Helvetica Neue" panose="02000503000000020004" pitchFamily="2" charset="0"/>
              </a:endParaRPr>
            </a:p>
          </p:txBody>
        </p:sp>
      </p:grpSp>
      <p:grpSp>
        <p:nvGrpSpPr>
          <p:cNvPr id="184" name="Group 183">
            <a:extLst>
              <a:ext uri="{FF2B5EF4-FFF2-40B4-BE49-F238E27FC236}">
                <a16:creationId xmlns:a16="http://schemas.microsoft.com/office/drawing/2014/main" id="{07780600-9F61-ED49-995C-7A838DECE33E}"/>
              </a:ext>
            </a:extLst>
          </p:cNvPr>
          <p:cNvGrpSpPr/>
          <p:nvPr/>
        </p:nvGrpSpPr>
        <p:grpSpPr>
          <a:xfrm>
            <a:off x="7666512" y="687046"/>
            <a:ext cx="1426994" cy="825421"/>
            <a:chOff x="7696737" y="524407"/>
            <a:chExt cx="1426994" cy="825421"/>
          </a:xfrm>
        </p:grpSpPr>
        <p:sp>
          <p:nvSpPr>
            <p:cNvPr id="20" name="Oval 19">
              <a:extLst>
                <a:ext uri="{FF2B5EF4-FFF2-40B4-BE49-F238E27FC236}">
                  <a16:creationId xmlns:a16="http://schemas.microsoft.com/office/drawing/2014/main" id="{E337A2B8-46F8-7048-A9AA-E9589FFF0269}"/>
                </a:ext>
              </a:extLst>
            </p:cNvPr>
            <p:cNvSpPr/>
            <p:nvPr/>
          </p:nvSpPr>
          <p:spPr>
            <a:xfrm>
              <a:off x="7743703" y="91014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83" name="Rectangle 182">
              <a:extLst>
                <a:ext uri="{FF2B5EF4-FFF2-40B4-BE49-F238E27FC236}">
                  <a16:creationId xmlns:a16="http://schemas.microsoft.com/office/drawing/2014/main" id="{E4B5A727-7C73-1F45-8B9D-79970435AF33}"/>
                </a:ext>
              </a:extLst>
            </p:cNvPr>
            <p:cNvSpPr/>
            <p:nvPr/>
          </p:nvSpPr>
          <p:spPr>
            <a:xfrm>
              <a:off x="7696737" y="524407"/>
              <a:ext cx="1426994"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Polis Massa</a:t>
              </a:r>
              <a:endParaRPr lang="en-US" dirty="0">
                <a:solidFill>
                  <a:schemeClr val="accent2"/>
                </a:solidFill>
                <a:effectLst/>
                <a:latin typeface="Helvetica Neue" panose="02000503000000020004" pitchFamily="2" charset="0"/>
              </a:endParaRPr>
            </a:p>
          </p:txBody>
        </p:sp>
      </p:grpSp>
      <p:grpSp>
        <p:nvGrpSpPr>
          <p:cNvPr id="186" name="Group 185">
            <a:extLst>
              <a:ext uri="{FF2B5EF4-FFF2-40B4-BE49-F238E27FC236}">
                <a16:creationId xmlns:a16="http://schemas.microsoft.com/office/drawing/2014/main" id="{9E8C654D-704B-F148-B4E6-01DE69AB632C}"/>
              </a:ext>
            </a:extLst>
          </p:cNvPr>
          <p:cNvGrpSpPr/>
          <p:nvPr/>
        </p:nvGrpSpPr>
        <p:grpSpPr>
          <a:xfrm>
            <a:off x="9091552" y="1205130"/>
            <a:ext cx="1269000" cy="722632"/>
            <a:chOff x="9091552" y="1205130"/>
            <a:chExt cx="1269000" cy="722632"/>
          </a:xfrm>
        </p:grpSpPr>
        <p:sp>
          <p:nvSpPr>
            <p:cNvPr id="21" name="Oval 20">
              <a:extLst>
                <a:ext uri="{FF2B5EF4-FFF2-40B4-BE49-F238E27FC236}">
                  <a16:creationId xmlns:a16="http://schemas.microsoft.com/office/drawing/2014/main" id="{91170830-11C1-B443-A3B6-4950F001250C}"/>
                </a:ext>
              </a:extLst>
            </p:cNvPr>
            <p:cNvSpPr/>
            <p:nvPr/>
          </p:nvSpPr>
          <p:spPr>
            <a:xfrm>
              <a:off x="9091552" y="1488083"/>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85" name="Rectangle 184">
              <a:extLst>
                <a:ext uri="{FF2B5EF4-FFF2-40B4-BE49-F238E27FC236}">
                  <a16:creationId xmlns:a16="http://schemas.microsoft.com/office/drawing/2014/main" id="{37353441-67CC-B540-82A7-CB58D9E48617}"/>
                </a:ext>
              </a:extLst>
            </p:cNvPr>
            <p:cNvSpPr/>
            <p:nvPr/>
          </p:nvSpPr>
          <p:spPr>
            <a:xfrm>
              <a:off x="9416063" y="1205130"/>
              <a:ext cx="944489"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Iridonia</a:t>
              </a:r>
              <a:endParaRPr lang="en-US" dirty="0">
                <a:solidFill>
                  <a:schemeClr val="accent2"/>
                </a:solidFill>
                <a:effectLst/>
                <a:latin typeface="Helvetica Neue" panose="02000503000000020004" pitchFamily="2" charset="0"/>
              </a:endParaRPr>
            </a:p>
          </p:txBody>
        </p:sp>
      </p:grpSp>
      <p:grpSp>
        <p:nvGrpSpPr>
          <p:cNvPr id="188" name="Group 187">
            <a:extLst>
              <a:ext uri="{FF2B5EF4-FFF2-40B4-BE49-F238E27FC236}">
                <a16:creationId xmlns:a16="http://schemas.microsoft.com/office/drawing/2014/main" id="{17CFF837-1B8F-254D-BEED-3712C481AC1F}"/>
              </a:ext>
            </a:extLst>
          </p:cNvPr>
          <p:cNvGrpSpPr/>
          <p:nvPr/>
        </p:nvGrpSpPr>
        <p:grpSpPr>
          <a:xfrm>
            <a:off x="11221456" y="6091620"/>
            <a:ext cx="925253" cy="834446"/>
            <a:chOff x="11070090" y="6020378"/>
            <a:chExt cx="925253" cy="834446"/>
          </a:xfrm>
          <a:solidFill>
            <a:schemeClr val="bg1"/>
          </a:solidFill>
        </p:grpSpPr>
        <p:sp>
          <p:nvSpPr>
            <p:cNvPr id="25" name="Oval 24">
              <a:extLst>
                <a:ext uri="{FF2B5EF4-FFF2-40B4-BE49-F238E27FC236}">
                  <a16:creationId xmlns:a16="http://schemas.microsoft.com/office/drawing/2014/main" id="{3AEBF33D-0C8F-954F-9310-26B9E0D68D2F}"/>
                </a:ext>
              </a:extLst>
            </p:cNvPr>
            <p:cNvSpPr/>
            <p:nvPr/>
          </p:nvSpPr>
          <p:spPr>
            <a:xfrm>
              <a:off x="11215026" y="6020378"/>
              <a:ext cx="439679" cy="439679"/>
            </a:xfrm>
            <a:prstGeom prst="ellipse">
              <a:avLst/>
            </a:prstGeom>
            <a:grp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87" name="Rectangle 186">
              <a:extLst>
                <a:ext uri="{FF2B5EF4-FFF2-40B4-BE49-F238E27FC236}">
                  <a16:creationId xmlns:a16="http://schemas.microsoft.com/office/drawing/2014/main" id="{84EDD678-C4D4-734A-9FBC-A90A2E54D7BE}"/>
                </a:ext>
              </a:extLst>
            </p:cNvPr>
            <p:cNvSpPr/>
            <p:nvPr/>
          </p:nvSpPr>
          <p:spPr>
            <a:xfrm>
              <a:off x="11070090" y="6485492"/>
              <a:ext cx="925253"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Fondor</a:t>
              </a:r>
              <a:endParaRPr lang="en-US" dirty="0">
                <a:solidFill>
                  <a:schemeClr val="accent2"/>
                </a:solidFill>
                <a:effectLst/>
                <a:latin typeface="Helvetica Neue" panose="02000503000000020004" pitchFamily="2" charset="0"/>
              </a:endParaRPr>
            </a:p>
          </p:txBody>
        </p:sp>
      </p:grpSp>
      <p:grpSp>
        <p:nvGrpSpPr>
          <p:cNvPr id="190" name="Group 189">
            <a:extLst>
              <a:ext uri="{FF2B5EF4-FFF2-40B4-BE49-F238E27FC236}">
                <a16:creationId xmlns:a16="http://schemas.microsoft.com/office/drawing/2014/main" id="{172E7F2A-8859-BE4D-89BE-3561C9B64426}"/>
              </a:ext>
            </a:extLst>
          </p:cNvPr>
          <p:cNvGrpSpPr/>
          <p:nvPr/>
        </p:nvGrpSpPr>
        <p:grpSpPr>
          <a:xfrm>
            <a:off x="10332815" y="4615251"/>
            <a:ext cx="1085281" cy="439679"/>
            <a:chOff x="10332815" y="4615251"/>
            <a:chExt cx="1085281" cy="439679"/>
          </a:xfrm>
        </p:grpSpPr>
        <p:sp>
          <p:nvSpPr>
            <p:cNvPr id="24" name="Oval 23">
              <a:extLst>
                <a:ext uri="{FF2B5EF4-FFF2-40B4-BE49-F238E27FC236}">
                  <a16:creationId xmlns:a16="http://schemas.microsoft.com/office/drawing/2014/main" id="{6EF686FB-2371-6144-9599-700A90FF4F7F}"/>
                </a:ext>
              </a:extLst>
            </p:cNvPr>
            <p:cNvSpPr/>
            <p:nvPr/>
          </p:nvSpPr>
          <p:spPr>
            <a:xfrm>
              <a:off x="10332815" y="4615251"/>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89" name="Rectangle 188">
              <a:extLst>
                <a:ext uri="{FF2B5EF4-FFF2-40B4-BE49-F238E27FC236}">
                  <a16:creationId xmlns:a16="http://schemas.microsoft.com/office/drawing/2014/main" id="{C072372A-3990-2A4A-B6C7-45F50659877F}"/>
                </a:ext>
              </a:extLst>
            </p:cNvPr>
            <p:cNvSpPr/>
            <p:nvPr/>
          </p:nvSpPr>
          <p:spPr>
            <a:xfrm>
              <a:off x="10733293" y="4685579"/>
              <a:ext cx="684803"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Hoth</a:t>
              </a:r>
              <a:endParaRPr lang="en-US" dirty="0">
                <a:solidFill>
                  <a:schemeClr val="accent2"/>
                </a:solidFill>
                <a:effectLst/>
                <a:latin typeface="Helvetica Neue" panose="02000503000000020004" pitchFamily="2" charset="0"/>
              </a:endParaRPr>
            </a:p>
          </p:txBody>
        </p:sp>
      </p:grpSp>
      <p:grpSp>
        <p:nvGrpSpPr>
          <p:cNvPr id="192" name="Group 191">
            <a:extLst>
              <a:ext uri="{FF2B5EF4-FFF2-40B4-BE49-F238E27FC236}">
                <a16:creationId xmlns:a16="http://schemas.microsoft.com/office/drawing/2014/main" id="{405FDFA0-086C-3840-BCAD-37330AEAFBDA}"/>
              </a:ext>
            </a:extLst>
          </p:cNvPr>
          <p:cNvGrpSpPr/>
          <p:nvPr/>
        </p:nvGrpSpPr>
        <p:grpSpPr>
          <a:xfrm>
            <a:off x="8824761" y="4615251"/>
            <a:ext cx="934929" cy="761921"/>
            <a:chOff x="8824761" y="4615251"/>
            <a:chExt cx="934929" cy="761921"/>
          </a:xfrm>
        </p:grpSpPr>
        <p:sp>
          <p:nvSpPr>
            <p:cNvPr id="6" name="Oval 5">
              <a:extLst>
                <a:ext uri="{FF2B5EF4-FFF2-40B4-BE49-F238E27FC236}">
                  <a16:creationId xmlns:a16="http://schemas.microsoft.com/office/drawing/2014/main" id="{3948E0B5-E55D-7B4E-88BE-BDFC56F8661C}"/>
                </a:ext>
              </a:extLst>
            </p:cNvPr>
            <p:cNvSpPr/>
            <p:nvPr/>
          </p:nvSpPr>
          <p:spPr>
            <a:xfrm>
              <a:off x="8824761" y="4615251"/>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91" name="Rectangle 190">
              <a:extLst>
                <a:ext uri="{FF2B5EF4-FFF2-40B4-BE49-F238E27FC236}">
                  <a16:creationId xmlns:a16="http://schemas.microsoft.com/office/drawing/2014/main" id="{E9FC832B-FC48-3049-BA8F-2ECCB8DDDE24}"/>
                </a:ext>
              </a:extLst>
            </p:cNvPr>
            <p:cNvSpPr/>
            <p:nvPr/>
          </p:nvSpPr>
          <p:spPr>
            <a:xfrm>
              <a:off x="8861687" y="5007840"/>
              <a:ext cx="898003"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Bespin</a:t>
              </a:r>
              <a:endParaRPr lang="en-US" dirty="0">
                <a:solidFill>
                  <a:schemeClr val="accent2"/>
                </a:solidFill>
                <a:effectLst/>
                <a:latin typeface="Helvetica Neue" panose="02000503000000020004" pitchFamily="2" charset="0"/>
              </a:endParaRPr>
            </a:p>
          </p:txBody>
        </p:sp>
      </p:grpSp>
      <p:grpSp>
        <p:nvGrpSpPr>
          <p:cNvPr id="196" name="Group 195">
            <a:extLst>
              <a:ext uri="{FF2B5EF4-FFF2-40B4-BE49-F238E27FC236}">
                <a16:creationId xmlns:a16="http://schemas.microsoft.com/office/drawing/2014/main" id="{D16CC421-BC7E-C244-AD19-133EBC465A60}"/>
              </a:ext>
            </a:extLst>
          </p:cNvPr>
          <p:cNvGrpSpPr/>
          <p:nvPr/>
        </p:nvGrpSpPr>
        <p:grpSpPr>
          <a:xfrm>
            <a:off x="9893136" y="2723262"/>
            <a:ext cx="1618492" cy="518845"/>
            <a:chOff x="9893136" y="2723262"/>
            <a:chExt cx="1618492" cy="518845"/>
          </a:xfrm>
        </p:grpSpPr>
        <p:sp>
          <p:nvSpPr>
            <p:cNvPr id="22" name="Oval 21">
              <a:extLst>
                <a:ext uri="{FF2B5EF4-FFF2-40B4-BE49-F238E27FC236}">
                  <a16:creationId xmlns:a16="http://schemas.microsoft.com/office/drawing/2014/main" id="{2A980154-2691-2741-83E9-6257A06DEF58}"/>
                </a:ext>
              </a:extLst>
            </p:cNvPr>
            <p:cNvSpPr/>
            <p:nvPr/>
          </p:nvSpPr>
          <p:spPr>
            <a:xfrm>
              <a:off x="9893136" y="2723262"/>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93" name="Rectangle 192">
              <a:extLst>
                <a:ext uri="{FF2B5EF4-FFF2-40B4-BE49-F238E27FC236}">
                  <a16:creationId xmlns:a16="http://schemas.microsoft.com/office/drawing/2014/main" id="{DEE1C57F-2B41-7B42-B350-F20BA9C1E028}"/>
                </a:ext>
              </a:extLst>
            </p:cNvPr>
            <p:cNvSpPr/>
            <p:nvPr/>
          </p:nvSpPr>
          <p:spPr>
            <a:xfrm>
              <a:off x="10395360" y="2872775"/>
              <a:ext cx="1116268"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Vandor-1</a:t>
              </a:r>
              <a:endParaRPr lang="en-US" dirty="0">
                <a:solidFill>
                  <a:schemeClr val="accent2"/>
                </a:solidFill>
                <a:effectLst/>
                <a:latin typeface="Helvetica Neue" panose="02000503000000020004" pitchFamily="2" charset="0"/>
              </a:endParaRPr>
            </a:p>
          </p:txBody>
        </p:sp>
      </p:grpSp>
      <p:sp>
        <p:nvSpPr>
          <p:cNvPr id="2" name="Oval 1">
            <a:extLst>
              <a:ext uri="{FF2B5EF4-FFF2-40B4-BE49-F238E27FC236}">
                <a16:creationId xmlns:a16="http://schemas.microsoft.com/office/drawing/2014/main" id="{C6FCDE50-E24C-6E4F-BBA9-0BCD55730983}"/>
              </a:ext>
            </a:extLst>
          </p:cNvPr>
          <p:cNvSpPr/>
          <p:nvPr/>
        </p:nvSpPr>
        <p:spPr>
          <a:xfrm>
            <a:off x="7621836" y="5108061"/>
            <a:ext cx="503048" cy="503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95" name="Oval 194">
            <a:extLst>
              <a:ext uri="{FF2B5EF4-FFF2-40B4-BE49-F238E27FC236}">
                <a16:creationId xmlns:a16="http://schemas.microsoft.com/office/drawing/2014/main" id="{11335CFD-3490-8C4A-9ED2-F2AC1205D018}"/>
              </a:ext>
            </a:extLst>
          </p:cNvPr>
          <p:cNvSpPr/>
          <p:nvPr/>
        </p:nvSpPr>
        <p:spPr>
          <a:xfrm>
            <a:off x="8793686" y="4584782"/>
            <a:ext cx="503048" cy="503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97" name="Oval 196">
            <a:extLst>
              <a:ext uri="{FF2B5EF4-FFF2-40B4-BE49-F238E27FC236}">
                <a16:creationId xmlns:a16="http://schemas.microsoft.com/office/drawing/2014/main" id="{1D73B0DF-91A3-7546-9BEF-5B220E0A8DF0}"/>
              </a:ext>
            </a:extLst>
          </p:cNvPr>
          <p:cNvSpPr/>
          <p:nvPr/>
        </p:nvSpPr>
        <p:spPr>
          <a:xfrm>
            <a:off x="7108319" y="6232549"/>
            <a:ext cx="503048" cy="503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98" name="Oval 197">
            <a:extLst>
              <a:ext uri="{FF2B5EF4-FFF2-40B4-BE49-F238E27FC236}">
                <a16:creationId xmlns:a16="http://schemas.microsoft.com/office/drawing/2014/main" id="{627A3F87-ADBE-BF41-8C90-9BDE8FDD09CB}"/>
              </a:ext>
            </a:extLst>
          </p:cNvPr>
          <p:cNvSpPr/>
          <p:nvPr/>
        </p:nvSpPr>
        <p:spPr>
          <a:xfrm>
            <a:off x="5987832" y="4280432"/>
            <a:ext cx="503048" cy="503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99" name="Oval 198">
            <a:extLst>
              <a:ext uri="{FF2B5EF4-FFF2-40B4-BE49-F238E27FC236}">
                <a16:creationId xmlns:a16="http://schemas.microsoft.com/office/drawing/2014/main" id="{42AA6A62-DE00-664F-A4D9-63A611478D91}"/>
              </a:ext>
            </a:extLst>
          </p:cNvPr>
          <p:cNvSpPr/>
          <p:nvPr/>
        </p:nvSpPr>
        <p:spPr>
          <a:xfrm>
            <a:off x="10301130" y="4590879"/>
            <a:ext cx="503048" cy="503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0" name="Oval 199">
            <a:extLst>
              <a:ext uri="{FF2B5EF4-FFF2-40B4-BE49-F238E27FC236}">
                <a16:creationId xmlns:a16="http://schemas.microsoft.com/office/drawing/2014/main" id="{A898A2FC-1C71-DC46-AB6E-839DD7FF85B5}"/>
              </a:ext>
            </a:extLst>
          </p:cNvPr>
          <p:cNvSpPr/>
          <p:nvPr/>
        </p:nvSpPr>
        <p:spPr>
          <a:xfrm>
            <a:off x="4208798" y="3396067"/>
            <a:ext cx="503048" cy="503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5" name="Oval 204">
            <a:extLst>
              <a:ext uri="{FF2B5EF4-FFF2-40B4-BE49-F238E27FC236}">
                <a16:creationId xmlns:a16="http://schemas.microsoft.com/office/drawing/2014/main" id="{B24F0F79-7F24-5441-8C23-88E985A28FC0}"/>
              </a:ext>
            </a:extLst>
          </p:cNvPr>
          <p:cNvSpPr/>
          <p:nvPr/>
        </p:nvSpPr>
        <p:spPr>
          <a:xfrm>
            <a:off x="9855648" y="2676267"/>
            <a:ext cx="503048" cy="503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6" name="Oval 205">
            <a:extLst>
              <a:ext uri="{FF2B5EF4-FFF2-40B4-BE49-F238E27FC236}">
                <a16:creationId xmlns:a16="http://schemas.microsoft.com/office/drawing/2014/main" id="{3B1C567B-7067-A54C-B956-5592B57A6424}"/>
              </a:ext>
            </a:extLst>
          </p:cNvPr>
          <p:cNvSpPr/>
          <p:nvPr/>
        </p:nvSpPr>
        <p:spPr>
          <a:xfrm>
            <a:off x="5800891" y="2401786"/>
            <a:ext cx="503048" cy="503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7" name="Oval 206">
            <a:extLst>
              <a:ext uri="{FF2B5EF4-FFF2-40B4-BE49-F238E27FC236}">
                <a16:creationId xmlns:a16="http://schemas.microsoft.com/office/drawing/2014/main" id="{97910962-E1BB-894D-8466-8B7EDAAC4547}"/>
              </a:ext>
            </a:extLst>
          </p:cNvPr>
          <p:cNvSpPr/>
          <p:nvPr/>
        </p:nvSpPr>
        <p:spPr>
          <a:xfrm>
            <a:off x="3706657" y="2462898"/>
            <a:ext cx="503048" cy="503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8" name="Oval 207">
            <a:extLst>
              <a:ext uri="{FF2B5EF4-FFF2-40B4-BE49-F238E27FC236}">
                <a16:creationId xmlns:a16="http://schemas.microsoft.com/office/drawing/2014/main" id="{B1C7118E-A3F4-EB4B-8193-7BA246B48809}"/>
              </a:ext>
            </a:extLst>
          </p:cNvPr>
          <p:cNvSpPr/>
          <p:nvPr/>
        </p:nvSpPr>
        <p:spPr>
          <a:xfrm>
            <a:off x="4574532" y="6085370"/>
            <a:ext cx="503048" cy="503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9" name="Oval 208">
            <a:extLst>
              <a:ext uri="{FF2B5EF4-FFF2-40B4-BE49-F238E27FC236}">
                <a16:creationId xmlns:a16="http://schemas.microsoft.com/office/drawing/2014/main" id="{5DB42D25-E96C-2D44-94F2-870565D25D27}"/>
              </a:ext>
            </a:extLst>
          </p:cNvPr>
          <p:cNvSpPr/>
          <p:nvPr/>
        </p:nvSpPr>
        <p:spPr>
          <a:xfrm>
            <a:off x="11342780" y="6076748"/>
            <a:ext cx="503048" cy="503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12" name="Title 2">
            <a:extLst>
              <a:ext uri="{FF2B5EF4-FFF2-40B4-BE49-F238E27FC236}">
                <a16:creationId xmlns:a16="http://schemas.microsoft.com/office/drawing/2014/main" id="{920CA443-1136-DD40-A6CF-28F06F9328E1}"/>
              </a:ext>
            </a:extLst>
          </p:cNvPr>
          <p:cNvSpPr txBox="1">
            <a:spLocks/>
          </p:cNvSpPr>
          <p:nvPr/>
        </p:nvSpPr>
        <p:spPr>
          <a:xfrm>
            <a:off x="399673" y="365125"/>
            <a:ext cx="10954127" cy="772052"/>
          </a:xfrm>
          <a:prstGeom prst="rect">
            <a:avLst/>
          </a:prstGeom>
        </p:spPr>
        <p:txBody>
          <a:bodyPr/>
          <a:lst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a:lstStyle>
          <a:p>
            <a:pPr algn="ctr"/>
            <a:r>
              <a:rPr lang="en-US" dirty="0">
                <a:ea typeface="Open Sans"/>
                <a:cs typeface="Open Sans"/>
                <a:sym typeface="Open Sans"/>
              </a:rPr>
              <a:t>Uniform Cost Search</a:t>
            </a:r>
            <a:endParaRPr lang="en-US" dirty="0"/>
          </a:p>
        </p:txBody>
      </p:sp>
      <p:sp>
        <p:nvSpPr>
          <p:cNvPr id="213" name="Line 27">
            <a:extLst>
              <a:ext uri="{FF2B5EF4-FFF2-40B4-BE49-F238E27FC236}">
                <a16:creationId xmlns:a16="http://schemas.microsoft.com/office/drawing/2014/main" id="{F47AC8CC-93E9-1B4B-86F6-D49789EE1244}"/>
              </a:ext>
            </a:extLst>
          </p:cNvPr>
          <p:cNvSpPr>
            <a:spLocks noChangeShapeType="1"/>
          </p:cNvSpPr>
          <p:nvPr/>
        </p:nvSpPr>
        <p:spPr bwMode="auto">
          <a:xfrm>
            <a:off x="8509052" y="5354458"/>
            <a:ext cx="2695037" cy="1065307"/>
          </a:xfrm>
          <a:prstGeom prst="line">
            <a:avLst/>
          </a:prstGeom>
          <a:noFill/>
          <a:ln w="187325">
            <a:solidFill>
              <a:srgbClr val="CC00CC">
                <a:alpha val="93000"/>
              </a:srgbClr>
            </a:solidFill>
            <a:round/>
            <a:headEnd/>
            <a:tailEnd type="triangle" w="med" len="med"/>
          </a:ln>
        </p:spPr>
        <p:txBody>
          <a:bodyPr lIns="92075" tIns="46038" rIns="92075" bIns="46038"/>
          <a:lstStyle/>
          <a:p>
            <a:r>
              <a:rPr lang="en-US" sz="2500" b="1" dirty="0"/>
              <a:t> WRONG</a:t>
            </a:r>
          </a:p>
          <a:p>
            <a:r>
              <a:rPr lang="en-US" sz="2500" b="1" dirty="0"/>
              <a:t>  WAY!!!!</a:t>
            </a:r>
          </a:p>
        </p:txBody>
      </p:sp>
      <p:sp>
        <p:nvSpPr>
          <p:cNvPr id="58" name="TextBox 57">
            <a:extLst>
              <a:ext uri="{FF2B5EF4-FFF2-40B4-BE49-F238E27FC236}">
                <a16:creationId xmlns:a16="http://schemas.microsoft.com/office/drawing/2014/main" id="{BFC242A2-A12F-5F4F-A936-E836DADDE3D0}"/>
              </a:ext>
            </a:extLst>
          </p:cNvPr>
          <p:cNvSpPr txBox="1"/>
          <p:nvPr/>
        </p:nvSpPr>
        <p:spPr>
          <a:xfrm>
            <a:off x="-64736" y="-89821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9332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1" nodeType="clickEffect">
                                  <p:stCondLst>
                                    <p:cond delay="0"/>
                                  </p:stCondLst>
                                  <p:childTnLst>
                                    <p:set>
                                      <p:cBhvr>
                                        <p:cTn id="13" dur="1" fill="hold">
                                          <p:stCondLst>
                                            <p:cond delay="0"/>
                                          </p:stCondLst>
                                        </p:cTn>
                                        <p:tgtEl>
                                          <p:spTgt spid="195"/>
                                        </p:tgtEl>
                                        <p:attrNameLst>
                                          <p:attrName>style.visibility</p:attrName>
                                        </p:attrNameLst>
                                      </p:cBhvr>
                                      <p:to>
                                        <p:strVal val="visible"/>
                                      </p:to>
                                    </p:set>
                                    <p:anim calcmode="lin" valueType="num">
                                      <p:cBhvr>
                                        <p:cTn id="14" dur="500" fill="hold"/>
                                        <p:tgtEl>
                                          <p:spTgt spid="195"/>
                                        </p:tgtEl>
                                        <p:attrNameLst>
                                          <p:attrName>ppt_w</p:attrName>
                                        </p:attrNameLst>
                                      </p:cBhvr>
                                      <p:tavLst>
                                        <p:tav tm="0">
                                          <p:val>
                                            <p:fltVal val="0"/>
                                          </p:val>
                                        </p:tav>
                                        <p:tav tm="100000">
                                          <p:val>
                                            <p:strVal val="#ppt_w"/>
                                          </p:val>
                                        </p:tav>
                                      </p:tavLst>
                                    </p:anim>
                                    <p:anim calcmode="lin" valueType="num">
                                      <p:cBhvr>
                                        <p:cTn id="15" dur="500" fill="hold"/>
                                        <p:tgtEl>
                                          <p:spTgt spid="195"/>
                                        </p:tgtEl>
                                        <p:attrNameLst>
                                          <p:attrName>ppt_h</p:attrName>
                                        </p:attrNameLst>
                                      </p:cBhvr>
                                      <p:tavLst>
                                        <p:tav tm="0">
                                          <p:val>
                                            <p:fltVal val="0"/>
                                          </p:val>
                                        </p:tav>
                                        <p:tav tm="100000">
                                          <p:val>
                                            <p:strVal val="#ppt_h"/>
                                          </p:val>
                                        </p:tav>
                                      </p:tavLst>
                                    </p:anim>
                                    <p:animEffect transition="in" filter="fade">
                                      <p:cBhvr>
                                        <p:cTn id="16" dur="500"/>
                                        <p:tgtEl>
                                          <p:spTgt spid="19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1" nodeType="clickEffect">
                                  <p:stCondLst>
                                    <p:cond delay="0"/>
                                  </p:stCondLst>
                                  <p:childTnLst>
                                    <p:set>
                                      <p:cBhvr>
                                        <p:cTn id="20" dur="1" fill="hold">
                                          <p:stCondLst>
                                            <p:cond delay="0"/>
                                          </p:stCondLst>
                                        </p:cTn>
                                        <p:tgtEl>
                                          <p:spTgt spid="197"/>
                                        </p:tgtEl>
                                        <p:attrNameLst>
                                          <p:attrName>style.visibility</p:attrName>
                                        </p:attrNameLst>
                                      </p:cBhvr>
                                      <p:to>
                                        <p:strVal val="visible"/>
                                      </p:to>
                                    </p:set>
                                    <p:anim calcmode="lin" valueType="num">
                                      <p:cBhvr>
                                        <p:cTn id="21" dur="500" fill="hold"/>
                                        <p:tgtEl>
                                          <p:spTgt spid="197"/>
                                        </p:tgtEl>
                                        <p:attrNameLst>
                                          <p:attrName>ppt_w</p:attrName>
                                        </p:attrNameLst>
                                      </p:cBhvr>
                                      <p:tavLst>
                                        <p:tav tm="0">
                                          <p:val>
                                            <p:fltVal val="0"/>
                                          </p:val>
                                        </p:tav>
                                        <p:tav tm="100000">
                                          <p:val>
                                            <p:strVal val="#ppt_w"/>
                                          </p:val>
                                        </p:tav>
                                      </p:tavLst>
                                    </p:anim>
                                    <p:anim calcmode="lin" valueType="num">
                                      <p:cBhvr>
                                        <p:cTn id="22" dur="500" fill="hold"/>
                                        <p:tgtEl>
                                          <p:spTgt spid="197"/>
                                        </p:tgtEl>
                                        <p:attrNameLst>
                                          <p:attrName>ppt_h</p:attrName>
                                        </p:attrNameLst>
                                      </p:cBhvr>
                                      <p:tavLst>
                                        <p:tav tm="0">
                                          <p:val>
                                            <p:fltVal val="0"/>
                                          </p:val>
                                        </p:tav>
                                        <p:tav tm="100000">
                                          <p:val>
                                            <p:strVal val="#ppt_h"/>
                                          </p:val>
                                        </p:tav>
                                      </p:tavLst>
                                    </p:anim>
                                    <p:animEffect transition="in" filter="fade">
                                      <p:cBhvr>
                                        <p:cTn id="23" dur="500"/>
                                        <p:tgtEl>
                                          <p:spTgt spid="19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98"/>
                                        </p:tgtEl>
                                        <p:attrNameLst>
                                          <p:attrName>style.visibility</p:attrName>
                                        </p:attrNameLst>
                                      </p:cBhvr>
                                      <p:to>
                                        <p:strVal val="visible"/>
                                      </p:to>
                                    </p:set>
                                    <p:anim calcmode="lin" valueType="num">
                                      <p:cBhvr>
                                        <p:cTn id="33" dur="500" fill="hold"/>
                                        <p:tgtEl>
                                          <p:spTgt spid="198"/>
                                        </p:tgtEl>
                                        <p:attrNameLst>
                                          <p:attrName>ppt_w</p:attrName>
                                        </p:attrNameLst>
                                      </p:cBhvr>
                                      <p:tavLst>
                                        <p:tav tm="0">
                                          <p:val>
                                            <p:fltVal val="0"/>
                                          </p:val>
                                        </p:tav>
                                        <p:tav tm="100000">
                                          <p:val>
                                            <p:strVal val="#ppt_w"/>
                                          </p:val>
                                        </p:tav>
                                      </p:tavLst>
                                    </p:anim>
                                    <p:anim calcmode="lin" valueType="num">
                                      <p:cBhvr>
                                        <p:cTn id="34" dur="500" fill="hold"/>
                                        <p:tgtEl>
                                          <p:spTgt spid="198"/>
                                        </p:tgtEl>
                                        <p:attrNameLst>
                                          <p:attrName>ppt_h</p:attrName>
                                        </p:attrNameLst>
                                      </p:cBhvr>
                                      <p:tavLst>
                                        <p:tav tm="0">
                                          <p:val>
                                            <p:fltVal val="0"/>
                                          </p:val>
                                        </p:tav>
                                        <p:tav tm="100000">
                                          <p:val>
                                            <p:strVal val="#ppt_h"/>
                                          </p:val>
                                        </p:tav>
                                      </p:tavLst>
                                    </p:anim>
                                    <p:animEffect transition="in" filter="fade">
                                      <p:cBhvr>
                                        <p:cTn id="35" dur="500"/>
                                        <p:tgtEl>
                                          <p:spTgt spid="19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1" nodeType="clickEffect">
                                  <p:stCondLst>
                                    <p:cond delay="0"/>
                                  </p:stCondLst>
                                  <p:childTnLst>
                                    <p:set>
                                      <p:cBhvr>
                                        <p:cTn id="39" dur="1" fill="hold">
                                          <p:stCondLst>
                                            <p:cond delay="0"/>
                                          </p:stCondLst>
                                        </p:cTn>
                                        <p:tgtEl>
                                          <p:spTgt spid="199"/>
                                        </p:tgtEl>
                                        <p:attrNameLst>
                                          <p:attrName>style.visibility</p:attrName>
                                        </p:attrNameLst>
                                      </p:cBhvr>
                                      <p:to>
                                        <p:strVal val="visible"/>
                                      </p:to>
                                    </p:set>
                                    <p:anim calcmode="lin" valueType="num">
                                      <p:cBhvr>
                                        <p:cTn id="40" dur="500" fill="hold"/>
                                        <p:tgtEl>
                                          <p:spTgt spid="199"/>
                                        </p:tgtEl>
                                        <p:attrNameLst>
                                          <p:attrName>ppt_w</p:attrName>
                                        </p:attrNameLst>
                                      </p:cBhvr>
                                      <p:tavLst>
                                        <p:tav tm="0">
                                          <p:val>
                                            <p:fltVal val="0"/>
                                          </p:val>
                                        </p:tav>
                                        <p:tav tm="100000">
                                          <p:val>
                                            <p:strVal val="#ppt_w"/>
                                          </p:val>
                                        </p:tav>
                                      </p:tavLst>
                                    </p:anim>
                                    <p:anim calcmode="lin" valueType="num">
                                      <p:cBhvr>
                                        <p:cTn id="41" dur="500" fill="hold"/>
                                        <p:tgtEl>
                                          <p:spTgt spid="199"/>
                                        </p:tgtEl>
                                        <p:attrNameLst>
                                          <p:attrName>ppt_h</p:attrName>
                                        </p:attrNameLst>
                                      </p:cBhvr>
                                      <p:tavLst>
                                        <p:tav tm="0">
                                          <p:val>
                                            <p:fltVal val="0"/>
                                          </p:val>
                                        </p:tav>
                                        <p:tav tm="100000">
                                          <p:val>
                                            <p:strVal val="#ppt_h"/>
                                          </p:val>
                                        </p:tav>
                                      </p:tavLst>
                                    </p:anim>
                                    <p:animEffect transition="in" filter="fade">
                                      <p:cBhvr>
                                        <p:cTn id="42" dur="500"/>
                                        <p:tgtEl>
                                          <p:spTgt spid="199"/>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1" nodeType="clickEffect">
                                  <p:stCondLst>
                                    <p:cond delay="0"/>
                                  </p:stCondLst>
                                  <p:childTnLst>
                                    <p:set>
                                      <p:cBhvr>
                                        <p:cTn id="46" dur="1" fill="hold">
                                          <p:stCondLst>
                                            <p:cond delay="0"/>
                                          </p:stCondLst>
                                        </p:cTn>
                                        <p:tgtEl>
                                          <p:spTgt spid="200"/>
                                        </p:tgtEl>
                                        <p:attrNameLst>
                                          <p:attrName>style.visibility</p:attrName>
                                        </p:attrNameLst>
                                      </p:cBhvr>
                                      <p:to>
                                        <p:strVal val="visible"/>
                                      </p:to>
                                    </p:set>
                                    <p:anim calcmode="lin" valueType="num">
                                      <p:cBhvr>
                                        <p:cTn id="47" dur="500" fill="hold"/>
                                        <p:tgtEl>
                                          <p:spTgt spid="200"/>
                                        </p:tgtEl>
                                        <p:attrNameLst>
                                          <p:attrName>ppt_w</p:attrName>
                                        </p:attrNameLst>
                                      </p:cBhvr>
                                      <p:tavLst>
                                        <p:tav tm="0">
                                          <p:val>
                                            <p:fltVal val="0"/>
                                          </p:val>
                                        </p:tav>
                                        <p:tav tm="100000">
                                          <p:val>
                                            <p:strVal val="#ppt_w"/>
                                          </p:val>
                                        </p:tav>
                                      </p:tavLst>
                                    </p:anim>
                                    <p:anim calcmode="lin" valueType="num">
                                      <p:cBhvr>
                                        <p:cTn id="48" dur="500" fill="hold"/>
                                        <p:tgtEl>
                                          <p:spTgt spid="200"/>
                                        </p:tgtEl>
                                        <p:attrNameLst>
                                          <p:attrName>ppt_h</p:attrName>
                                        </p:attrNameLst>
                                      </p:cBhvr>
                                      <p:tavLst>
                                        <p:tav tm="0">
                                          <p:val>
                                            <p:fltVal val="0"/>
                                          </p:val>
                                        </p:tav>
                                        <p:tav tm="100000">
                                          <p:val>
                                            <p:strVal val="#ppt_h"/>
                                          </p:val>
                                        </p:tav>
                                      </p:tavLst>
                                    </p:anim>
                                    <p:animEffect transition="in" filter="fade">
                                      <p:cBhvr>
                                        <p:cTn id="49" dur="500"/>
                                        <p:tgtEl>
                                          <p:spTgt spid="200"/>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1" nodeType="clickEffect">
                                  <p:stCondLst>
                                    <p:cond delay="0"/>
                                  </p:stCondLst>
                                  <p:childTnLst>
                                    <p:set>
                                      <p:cBhvr>
                                        <p:cTn id="57" dur="1" fill="hold">
                                          <p:stCondLst>
                                            <p:cond delay="0"/>
                                          </p:stCondLst>
                                        </p:cTn>
                                        <p:tgtEl>
                                          <p:spTgt spid="205"/>
                                        </p:tgtEl>
                                        <p:attrNameLst>
                                          <p:attrName>style.visibility</p:attrName>
                                        </p:attrNameLst>
                                      </p:cBhvr>
                                      <p:to>
                                        <p:strVal val="visible"/>
                                      </p:to>
                                    </p:set>
                                    <p:anim calcmode="lin" valueType="num">
                                      <p:cBhvr>
                                        <p:cTn id="58" dur="500" fill="hold"/>
                                        <p:tgtEl>
                                          <p:spTgt spid="205"/>
                                        </p:tgtEl>
                                        <p:attrNameLst>
                                          <p:attrName>ppt_w</p:attrName>
                                        </p:attrNameLst>
                                      </p:cBhvr>
                                      <p:tavLst>
                                        <p:tav tm="0">
                                          <p:val>
                                            <p:fltVal val="0"/>
                                          </p:val>
                                        </p:tav>
                                        <p:tav tm="100000">
                                          <p:val>
                                            <p:strVal val="#ppt_w"/>
                                          </p:val>
                                        </p:tav>
                                      </p:tavLst>
                                    </p:anim>
                                    <p:anim calcmode="lin" valueType="num">
                                      <p:cBhvr>
                                        <p:cTn id="59" dur="500" fill="hold"/>
                                        <p:tgtEl>
                                          <p:spTgt spid="205"/>
                                        </p:tgtEl>
                                        <p:attrNameLst>
                                          <p:attrName>ppt_h</p:attrName>
                                        </p:attrNameLst>
                                      </p:cBhvr>
                                      <p:tavLst>
                                        <p:tav tm="0">
                                          <p:val>
                                            <p:fltVal val="0"/>
                                          </p:val>
                                        </p:tav>
                                        <p:tav tm="100000">
                                          <p:val>
                                            <p:strVal val="#ppt_h"/>
                                          </p:val>
                                        </p:tav>
                                      </p:tavLst>
                                    </p:anim>
                                    <p:animEffect transition="in" filter="fade">
                                      <p:cBhvr>
                                        <p:cTn id="60" dur="500"/>
                                        <p:tgtEl>
                                          <p:spTgt spid="205"/>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grpId="1" nodeType="clickEffect">
                                  <p:stCondLst>
                                    <p:cond delay="0"/>
                                  </p:stCondLst>
                                  <p:childTnLst>
                                    <p:set>
                                      <p:cBhvr>
                                        <p:cTn id="64" dur="1" fill="hold">
                                          <p:stCondLst>
                                            <p:cond delay="0"/>
                                          </p:stCondLst>
                                        </p:cTn>
                                        <p:tgtEl>
                                          <p:spTgt spid="206"/>
                                        </p:tgtEl>
                                        <p:attrNameLst>
                                          <p:attrName>style.visibility</p:attrName>
                                        </p:attrNameLst>
                                      </p:cBhvr>
                                      <p:to>
                                        <p:strVal val="visible"/>
                                      </p:to>
                                    </p:set>
                                    <p:anim calcmode="lin" valueType="num">
                                      <p:cBhvr>
                                        <p:cTn id="65" dur="500" fill="hold"/>
                                        <p:tgtEl>
                                          <p:spTgt spid="206"/>
                                        </p:tgtEl>
                                        <p:attrNameLst>
                                          <p:attrName>ppt_w</p:attrName>
                                        </p:attrNameLst>
                                      </p:cBhvr>
                                      <p:tavLst>
                                        <p:tav tm="0">
                                          <p:val>
                                            <p:fltVal val="0"/>
                                          </p:val>
                                        </p:tav>
                                        <p:tav tm="100000">
                                          <p:val>
                                            <p:strVal val="#ppt_w"/>
                                          </p:val>
                                        </p:tav>
                                      </p:tavLst>
                                    </p:anim>
                                    <p:anim calcmode="lin" valueType="num">
                                      <p:cBhvr>
                                        <p:cTn id="66" dur="500" fill="hold"/>
                                        <p:tgtEl>
                                          <p:spTgt spid="206"/>
                                        </p:tgtEl>
                                        <p:attrNameLst>
                                          <p:attrName>ppt_h</p:attrName>
                                        </p:attrNameLst>
                                      </p:cBhvr>
                                      <p:tavLst>
                                        <p:tav tm="0">
                                          <p:val>
                                            <p:fltVal val="0"/>
                                          </p:val>
                                        </p:tav>
                                        <p:tav tm="100000">
                                          <p:val>
                                            <p:strVal val="#ppt_h"/>
                                          </p:val>
                                        </p:tav>
                                      </p:tavLst>
                                    </p:anim>
                                    <p:animEffect transition="in" filter="fade">
                                      <p:cBhvr>
                                        <p:cTn id="67" dur="500"/>
                                        <p:tgtEl>
                                          <p:spTgt spid="206"/>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grpId="1" nodeType="clickEffect">
                                  <p:stCondLst>
                                    <p:cond delay="0"/>
                                  </p:stCondLst>
                                  <p:childTnLst>
                                    <p:set>
                                      <p:cBhvr>
                                        <p:cTn id="71" dur="1" fill="hold">
                                          <p:stCondLst>
                                            <p:cond delay="0"/>
                                          </p:stCondLst>
                                        </p:cTn>
                                        <p:tgtEl>
                                          <p:spTgt spid="207"/>
                                        </p:tgtEl>
                                        <p:attrNameLst>
                                          <p:attrName>style.visibility</p:attrName>
                                        </p:attrNameLst>
                                      </p:cBhvr>
                                      <p:to>
                                        <p:strVal val="visible"/>
                                      </p:to>
                                    </p:set>
                                    <p:anim calcmode="lin" valueType="num">
                                      <p:cBhvr>
                                        <p:cTn id="72" dur="500" fill="hold"/>
                                        <p:tgtEl>
                                          <p:spTgt spid="207"/>
                                        </p:tgtEl>
                                        <p:attrNameLst>
                                          <p:attrName>ppt_w</p:attrName>
                                        </p:attrNameLst>
                                      </p:cBhvr>
                                      <p:tavLst>
                                        <p:tav tm="0">
                                          <p:val>
                                            <p:fltVal val="0"/>
                                          </p:val>
                                        </p:tav>
                                        <p:tav tm="100000">
                                          <p:val>
                                            <p:strVal val="#ppt_w"/>
                                          </p:val>
                                        </p:tav>
                                      </p:tavLst>
                                    </p:anim>
                                    <p:anim calcmode="lin" valueType="num">
                                      <p:cBhvr>
                                        <p:cTn id="73" dur="500" fill="hold"/>
                                        <p:tgtEl>
                                          <p:spTgt spid="207"/>
                                        </p:tgtEl>
                                        <p:attrNameLst>
                                          <p:attrName>ppt_h</p:attrName>
                                        </p:attrNameLst>
                                      </p:cBhvr>
                                      <p:tavLst>
                                        <p:tav tm="0">
                                          <p:val>
                                            <p:fltVal val="0"/>
                                          </p:val>
                                        </p:tav>
                                        <p:tav tm="100000">
                                          <p:val>
                                            <p:strVal val="#ppt_h"/>
                                          </p:val>
                                        </p:tav>
                                      </p:tavLst>
                                    </p:anim>
                                    <p:animEffect transition="in" filter="fade">
                                      <p:cBhvr>
                                        <p:cTn id="74" dur="500"/>
                                        <p:tgtEl>
                                          <p:spTgt spid="207"/>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1" nodeType="clickEffect">
                                  <p:stCondLst>
                                    <p:cond delay="0"/>
                                  </p:stCondLst>
                                  <p:childTnLst>
                                    <p:set>
                                      <p:cBhvr>
                                        <p:cTn id="78" dur="1" fill="hold">
                                          <p:stCondLst>
                                            <p:cond delay="0"/>
                                          </p:stCondLst>
                                        </p:cTn>
                                        <p:tgtEl>
                                          <p:spTgt spid="208"/>
                                        </p:tgtEl>
                                        <p:attrNameLst>
                                          <p:attrName>style.visibility</p:attrName>
                                        </p:attrNameLst>
                                      </p:cBhvr>
                                      <p:to>
                                        <p:strVal val="visible"/>
                                      </p:to>
                                    </p:set>
                                    <p:anim calcmode="lin" valueType="num">
                                      <p:cBhvr>
                                        <p:cTn id="79" dur="500" fill="hold"/>
                                        <p:tgtEl>
                                          <p:spTgt spid="208"/>
                                        </p:tgtEl>
                                        <p:attrNameLst>
                                          <p:attrName>ppt_w</p:attrName>
                                        </p:attrNameLst>
                                      </p:cBhvr>
                                      <p:tavLst>
                                        <p:tav tm="0">
                                          <p:val>
                                            <p:fltVal val="0"/>
                                          </p:val>
                                        </p:tav>
                                        <p:tav tm="100000">
                                          <p:val>
                                            <p:strVal val="#ppt_w"/>
                                          </p:val>
                                        </p:tav>
                                      </p:tavLst>
                                    </p:anim>
                                    <p:anim calcmode="lin" valueType="num">
                                      <p:cBhvr>
                                        <p:cTn id="80" dur="500" fill="hold"/>
                                        <p:tgtEl>
                                          <p:spTgt spid="208"/>
                                        </p:tgtEl>
                                        <p:attrNameLst>
                                          <p:attrName>ppt_h</p:attrName>
                                        </p:attrNameLst>
                                      </p:cBhvr>
                                      <p:tavLst>
                                        <p:tav tm="0">
                                          <p:val>
                                            <p:fltVal val="0"/>
                                          </p:val>
                                        </p:tav>
                                        <p:tav tm="100000">
                                          <p:val>
                                            <p:strVal val="#ppt_h"/>
                                          </p:val>
                                        </p:tav>
                                      </p:tavLst>
                                    </p:anim>
                                    <p:animEffect transition="in" filter="fade">
                                      <p:cBhvr>
                                        <p:cTn id="81" dur="500"/>
                                        <p:tgtEl>
                                          <p:spTgt spid="208"/>
                                        </p:tgtEl>
                                      </p:cBhvr>
                                    </p:animEffect>
                                  </p:childTnLst>
                                </p:cTn>
                              </p:par>
                            </p:childTnLst>
                          </p:cTn>
                        </p:par>
                      </p:childTnLst>
                    </p:cTn>
                  </p:par>
                  <p:par>
                    <p:cTn id="82" fill="hold">
                      <p:stCondLst>
                        <p:cond delay="indefinite"/>
                      </p:stCondLst>
                      <p:childTnLst>
                        <p:par>
                          <p:cTn id="83" fill="hold">
                            <p:stCondLst>
                              <p:cond delay="0"/>
                            </p:stCondLst>
                            <p:childTnLst>
                              <p:par>
                                <p:cTn id="84" presetID="53" presetClass="entr" presetSubtype="16" fill="hold" grpId="1" nodeType="clickEffect">
                                  <p:stCondLst>
                                    <p:cond delay="0"/>
                                  </p:stCondLst>
                                  <p:childTnLst>
                                    <p:set>
                                      <p:cBhvr>
                                        <p:cTn id="85" dur="1" fill="hold">
                                          <p:stCondLst>
                                            <p:cond delay="0"/>
                                          </p:stCondLst>
                                        </p:cTn>
                                        <p:tgtEl>
                                          <p:spTgt spid="209"/>
                                        </p:tgtEl>
                                        <p:attrNameLst>
                                          <p:attrName>style.visibility</p:attrName>
                                        </p:attrNameLst>
                                      </p:cBhvr>
                                      <p:to>
                                        <p:strVal val="visible"/>
                                      </p:to>
                                    </p:set>
                                    <p:anim calcmode="lin" valueType="num">
                                      <p:cBhvr>
                                        <p:cTn id="86" dur="500" fill="hold"/>
                                        <p:tgtEl>
                                          <p:spTgt spid="209"/>
                                        </p:tgtEl>
                                        <p:attrNameLst>
                                          <p:attrName>ppt_w</p:attrName>
                                        </p:attrNameLst>
                                      </p:cBhvr>
                                      <p:tavLst>
                                        <p:tav tm="0">
                                          <p:val>
                                            <p:fltVal val="0"/>
                                          </p:val>
                                        </p:tav>
                                        <p:tav tm="100000">
                                          <p:val>
                                            <p:strVal val="#ppt_w"/>
                                          </p:val>
                                        </p:tav>
                                      </p:tavLst>
                                    </p:anim>
                                    <p:anim calcmode="lin" valueType="num">
                                      <p:cBhvr>
                                        <p:cTn id="87" dur="500" fill="hold"/>
                                        <p:tgtEl>
                                          <p:spTgt spid="209"/>
                                        </p:tgtEl>
                                        <p:attrNameLst>
                                          <p:attrName>ppt_h</p:attrName>
                                        </p:attrNameLst>
                                      </p:cBhvr>
                                      <p:tavLst>
                                        <p:tav tm="0">
                                          <p:val>
                                            <p:fltVal val="0"/>
                                          </p:val>
                                        </p:tav>
                                        <p:tav tm="100000">
                                          <p:val>
                                            <p:strVal val="#ppt_h"/>
                                          </p:val>
                                        </p:tav>
                                      </p:tavLst>
                                    </p:anim>
                                    <p:animEffect transition="in" filter="fade">
                                      <p:cBhvr>
                                        <p:cTn id="88" dur="500"/>
                                        <p:tgtEl>
                                          <p:spTgt spid="209"/>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13"/>
                                        </p:tgtEl>
                                        <p:attrNameLst>
                                          <p:attrName>style.visibility</p:attrName>
                                        </p:attrNameLst>
                                      </p:cBhvr>
                                      <p:to>
                                        <p:strVal val="visible"/>
                                      </p:to>
                                    </p:set>
                                    <p:anim calcmode="lin" valueType="num">
                                      <p:cBhvr additive="base">
                                        <p:cTn id="97" dur="500" fill="hold"/>
                                        <p:tgtEl>
                                          <p:spTgt spid="213"/>
                                        </p:tgtEl>
                                        <p:attrNameLst>
                                          <p:attrName>ppt_x</p:attrName>
                                        </p:attrNameLst>
                                      </p:cBhvr>
                                      <p:tavLst>
                                        <p:tav tm="0">
                                          <p:val>
                                            <p:strVal val="#ppt_x"/>
                                          </p:val>
                                        </p:tav>
                                        <p:tav tm="100000">
                                          <p:val>
                                            <p:strVal val="#ppt_x"/>
                                          </p:val>
                                        </p:tav>
                                      </p:tavLst>
                                    </p:anim>
                                    <p:anim calcmode="lin" valueType="num">
                                      <p:cBhvr additive="base">
                                        <p:cTn id="98" dur="500" fill="hold"/>
                                        <p:tgtEl>
                                          <p:spTgt spid="2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5" grpId="1" animBg="1"/>
      <p:bldP spid="197" grpId="1" animBg="1"/>
      <p:bldP spid="198" grpId="0" animBg="1"/>
      <p:bldP spid="199" grpId="1" animBg="1"/>
      <p:bldP spid="200" grpId="1" animBg="1"/>
      <p:bldP spid="205" grpId="1" animBg="1"/>
      <p:bldP spid="206" grpId="1" animBg="1"/>
      <p:bldP spid="207" grpId="1" animBg="1"/>
      <p:bldP spid="208" grpId="1" animBg="1"/>
      <p:bldP spid="209" grpId="1" animBg="1"/>
      <p:bldP spid="213"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5" name="Group 154">
            <a:extLst>
              <a:ext uri="{FF2B5EF4-FFF2-40B4-BE49-F238E27FC236}">
                <a16:creationId xmlns:a16="http://schemas.microsoft.com/office/drawing/2014/main" id="{5C7182BF-6C9C-3641-BF38-082279D9A467}"/>
              </a:ext>
            </a:extLst>
          </p:cNvPr>
          <p:cNvGrpSpPr/>
          <p:nvPr/>
        </p:nvGrpSpPr>
        <p:grpSpPr>
          <a:xfrm>
            <a:off x="2280613" y="1280929"/>
            <a:ext cx="10825756" cy="6681137"/>
            <a:chOff x="2280613" y="1280929"/>
            <a:chExt cx="10825756" cy="6681137"/>
          </a:xfrm>
        </p:grpSpPr>
        <p:sp>
          <p:nvSpPr>
            <p:cNvPr id="194" name="Oval 193">
              <a:extLst>
                <a:ext uri="{FF2B5EF4-FFF2-40B4-BE49-F238E27FC236}">
                  <a16:creationId xmlns:a16="http://schemas.microsoft.com/office/drawing/2014/main" id="{7BE2F7A5-62AF-D843-AF03-5DFC38E723AF}"/>
                </a:ext>
              </a:extLst>
            </p:cNvPr>
            <p:cNvSpPr/>
            <p:nvPr/>
          </p:nvSpPr>
          <p:spPr>
            <a:xfrm rot="720000">
              <a:off x="2280613" y="1849506"/>
              <a:ext cx="10825756" cy="61125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Rectangle 200">
              <a:extLst>
                <a:ext uri="{FF2B5EF4-FFF2-40B4-BE49-F238E27FC236}">
                  <a16:creationId xmlns:a16="http://schemas.microsoft.com/office/drawing/2014/main" id="{EBA8D199-C02F-9846-86F3-4D16CE15CDD5}"/>
                </a:ext>
              </a:extLst>
            </p:cNvPr>
            <p:cNvSpPr/>
            <p:nvPr/>
          </p:nvSpPr>
          <p:spPr>
            <a:xfrm>
              <a:off x="5568850" y="1280929"/>
              <a:ext cx="1149674" cy="369332"/>
            </a:xfrm>
            <a:prstGeom prst="rect">
              <a:avLst/>
            </a:prstGeom>
            <a:noFill/>
          </p:spPr>
          <p:txBody>
            <a:bodyPr wrap="none">
              <a:spAutoFit/>
            </a:bodyPr>
            <a:lstStyle/>
            <a:p>
              <a:r>
                <a:rPr lang="en-US" b="1" dirty="0">
                  <a:solidFill>
                    <a:schemeClr val="accent6"/>
                  </a:solidFill>
                </a:rPr>
                <a:t>g(n)&lt;300</a:t>
              </a:r>
            </a:p>
          </p:txBody>
        </p:sp>
      </p:grpSp>
      <p:grpSp>
        <p:nvGrpSpPr>
          <p:cNvPr id="203" name="Group 202">
            <a:extLst>
              <a:ext uri="{FF2B5EF4-FFF2-40B4-BE49-F238E27FC236}">
                <a16:creationId xmlns:a16="http://schemas.microsoft.com/office/drawing/2014/main" id="{6E17DFBD-CEE3-6546-87E5-B9EE00446BF6}"/>
              </a:ext>
            </a:extLst>
          </p:cNvPr>
          <p:cNvGrpSpPr/>
          <p:nvPr/>
        </p:nvGrpSpPr>
        <p:grpSpPr>
          <a:xfrm>
            <a:off x="3443747" y="2460305"/>
            <a:ext cx="7999531" cy="4349219"/>
            <a:chOff x="3443747" y="2460305"/>
            <a:chExt cx="7999531" cy="4349219"/>
          </a:xfrm>
        </p:grpSpPr>
        <p:sp>
          <p:nvSpPr>
            <p:cNvPr id="204" name="Oval 203">
              <a:extLst>
                <a:ext uri="{FF2B5EF4-FFF2-40B4-BE49-F238E27FC236}">
                  <a16:creationId xmlns:a16="http://schemas.microsoft.com/office/drawing/2014/main" id="{EA211B5F-B456-1340-9886-6121A30F747E}"/>
                </a:ext>
              </a:extLst>
            </p:cNvPr>
            <p:cNvSpPr/>
            <p:nvPr/>
          </p:nvSpPr>
          <p:spPr>
            <a:xfrm rot="600000">
              <a:off x="3443747" y="2865804"/>
              <a:ext cx="7999531" cy="3943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TextBox 213">
              <a:extLst>
                <a:ext uri="{FF2B5EF4-FFF2-40B4-BE49-F238E27FC236}">
                  <a16:creationId xmlns:a16="http://schemas.microsoft.com/office/drawing/2014/main" id="{856ADB5D-4736-1447-810F-B6572D9584B8}"/>
                </a:ext>
              </a:extLst>
            </p:cNvPr>
            <p:cNvSpPr txBox="1"/>
            <p:nvPr/>
          </p:nvSpPr>
          <p:spPr>
            <a:xfrm>
              <a:off x="7208182" y="2460305"/>
              <a:ext cx="1633633" cy="374460"/>
            </a:xfrm>
            <a:prstGeom prst="rect">
              <a:avLst/>
            </a:prstGeom>
            <a:noFill/>
          </p:spPr>
          <p:txBody>
            <a:bodyPr wrap="square" rtlCol="0">
              <a:spAutoFit/>
            </a:bodyPr>
            <a:lstStyle/>
            <a:p>
              <a:r>
                <a:rPr lang="en-US" b="1" dirty="0">
                  <a:solidFill>
                    <a:schemeClr val="accent3"/>
                  </a:solidFill>
                </a:rPr>
                <a:t>g(n)&lt;200</a:t>
              </a:r>
            </a:p>
          </p:txBody>
        </p:sp>
      </p:grpSp>
      <p:grpSp>
        <p:nvGrpSpPr>
          <p:cNvPr id="215" name="Group 214">
            <a:extLst>
              <a:ext uri="{FF2B5EF4-FFF2-40B4-BE49-F238E27FC236}">
                <a16:creationId xmlns:a16="http://schemas.microsoft.com/office/drawing/2014/main" id="{46C6745B-5B06-5C4F-B8A8-2D6F781E7831}"/>
              </a:ext>
            </a:extLst>
          </p:cNvPr>
          <p:cNvGrpSpPr/>
          <p:nvPr/>
        </p:nvGrpSpPr>
        <p:grpSpPr>
          <a:xfrm>
            <a:off x="6390662" y="3917729"/>
            <a:ext cx="4034986" cy="2714955"/>
            <a:chOff x="6390662" y="3917729"/>
            <a:chExt cx="4034986" cy="2714955"/>
          </a:xfrm>
        </p:grpSpPr>
        <p:sp>
          <p:nvSpPr>
            <p:cNvPr id="216" name="Oval 215">
              <a:extLst>
                <a:ext uri="{FF2B5EF4-FFF2-40B4-BE49-F238E27FC236}">
                  <a16:creationId xmlns:a16="http://schemas.microsoft.com/office/drawing/2014/main" id="{4DC115E4-49AF-EA4F-9CA2-641103907525}"/>
                </a:ext>
              </a:extLst>
            </p:cNvPr>
            <p:cNvSpPr/>
            <p:nvPr/>
          </p:nvSpPr>
          <p:spPr>
            <a:xfrm rot="-1800000">
              <a:off x="6390662" y="4514734"/>
              <a:ext cx="4034986" cy="21179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TextBox 216">
              <a:extLst>
                <a:ext uri="{FF2B5EF4-FFF2-40B4-BE49-F238E27FC236}">
                  <a16:creationId xmlns:a16="http://schemas.microsoft.com/office/drawing/2014/main" id="{361EB7DA-9443-A14D-8EDC-634D077D8FC0}"/>
                </a:ext>
              </a:extLst>
            </p:cNvPr>
            <p:cNvSpPr txBox="1"/>
            <p:nvPr/>
          </p:nvSpPr>
          <p:spPr>
            <a:xfrm>
              <a:off x="7828458" y="3917729"/>
              <a:ext cx="1149674" cy="369332"/>
            </a:xfrm>
            <a:prstGeom prst="rect">
              <a:avLst/>
            </a:prstGeom>
            <a:noFill/>
          </p:spPr>
          <p:txBody>
            <a:bodyPr wrap="none" rtlCol="0">
              <a:spAutoFit/>
            </a:bodyPr>
            <a:lstStyle/>
            <a:p>
              <a:r>
                <a:rPr lang="en-US" b="1" dirty="0">
                  <a:solidFill>
                    <a:schemeClr val="accent5"/>
                  </a:solidFill>
                </a:rPr>
                <a:t>g(n)&lt;100</a:t>
              </a:r>
            </a:p>
          </p:txBody>
        </p:sp>
      </p:grpSp>
      <p:grpSp>
        <p:nvGrpSpPr>
          <p:cNvPr id="26" name="Group 25">
            <a:extLst>
              <a:ext uri="{FF2B5EF4-FFF2-40B4-BE49-F238E27FC236}">
                <a16:creationId xmlns:a16="http://schemas.microsoft.com/office/drawing/2014/main" id="{85945B24-6C22-CB4F-B7C9-9743168C901A}"/>
              </a:ext>
            </a:extLst>
          </p:cNvPr>
          <p:cNvGrpSpPr/>
          <p:nvPr/>
        </p:nvGrpSpPr>
        <p:grpSpPr>
          <a:xfrm>
            <a:off x="-64736" y="-898216"/>
            <a:ext cx="11910564" cy="7633813"/>
            <a:chOff x="-64736" y="-898216"/>
            <a:chExt cx="11910564" cy="7633813"/>
          </a:xfrm>
        </p:grpSpPr>
        <p:cxnSp>
          <p:nvCxnSpPr>
            <p:cNvPr id="29" name="Straight Connector 28">
              <a:extLst>
                <a:ext uri="{FF2B5EF4-FFF2-40B4-BE49-F238E27FC236}">
                  <a16:creationId xmlns:a16="http://schemas.microsoft.com/office/drawing/2014/main" id="{61E9C98B-0A0C-0C43-B1E4-F55E657F152C}"/>
                </a:ext>
              </a:extLst>
            </p:cNvPr>
            <p:cNvCxnSpPr>
              <a:cxnSpLocks/>
              <a:stCxn id="23" idx="3"/>
              <a:endCxn id="7" idx="0"/>
            </p:cNvCxnSpPr>
            <p:nvPr/>
          </p:nvCxnSpPr>
          <p:spPr>
            <a:xfrm flipH="1">
              <a:off x="1871849" y="562878"/>
              <a:ext cx="355480" cy="439800"/>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D5972C0-37EA-2649-9794-8229D4562291}"/>
                </a:ext>
              </a:extLst>
            </p:cNvPr>
            <p:cNvCxnSpPr>
              <a:cxnSpLocks/>
              <a:stCxn id="7" idx="3"/>
              <a:endCxn id="8" idx="0"/>
            </p:cNvCxnSpPr>
            <p:nvPr/>
          </p:nvCxnSpPr>
          <p:spPr>
            <a:xfrm flipH="1">
              <a:off x="1583873" y="1377968"/>
              <a:ext cx="132525" cy="47923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3BF294-74D4-8641-8955-37880A41866B}"/>
                </a:ext>
              </a:extLst>
            </p:cNvPr>
            <p:cNvCxnSpPr>
              <a:cxnSpLocks/>
              <a:stCxn id="23" idx="5"/>
              <a:endCxn id="9" idx="1"/>
            </p:cNvCxnSpPr>
            <p:nvPr/>
          </p:nvCxnSpPr>
          <p:spPr>
            <a:xfrm>
              <a:off x="2538230" y="562878"/>
              <a:ext cx="1261939" cy="2004934"/>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3218A35-7981-6046-92E9-7790A3226B56}"/>
                </a:ext>
              </a:extLst>
            </p:cNvPr>
            <p:cNvCxnSpPr>
              <a:cxnSpLocks/>
              <a:stCxn id="8" idx="6"/>
              <a:endCxn id="9" idx="2"/>
            </p:cNvCxnSpPr>
            <p:nvPr/>
          </p:nvCxnSpPr>
          <p:spPr>
            <a:xfrm>
              <a:off x="1803712" y="2077046"/>
              <a:ext cx="1932068" cy="646217"/>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00223E-CE83-0240-8F8C-782550AA1AE1}"/>
                </a:ext>
              </a:extLst>
            </p:cNvPr>
            <p:cNvCxnSpPr>
              <a:cxnSpLocks/>
              <a:stCxn id="8" idx="4"/>
              <a:endCxn id="12" idx="0"/>
            </p:cNvCxnSpPr>
            <p:nvPr/>
          </p:nvCxnSpPr>
          <p:spPr>
            <a:xfrm>
              <a:off x="1583873" y="2296885"/>
              <a:ext cx="0" cy="1137513"/>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490E8C0-F456-EA48-A6D5-A342BAF923D4}"/>
                </a:ext>
              </a:extLst>
            </p:cNvPr>
            <p:cNvCxnSpPr>
              <a:cxnSpLocks/>
              <a:stCxn id="13" idx="1"/>
              <a:endCxn id="12" idx="4"/>
            </p:cNvCxnSpPr>
            <p:nvPr/>
          </p:nvCxnSpPr>
          <p:spPr>
            <a:xfrm flipH="1" flipV="1">
              <a:off x="1583873" y="3874077"/>
              <a:ext cx="93062" cy="461795"/>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E87B06B-FDCA-0B48-B90F-9107C0A95F44}"/>
                </a:ext>
              </a:extLst>
            </p:cNvPr>
            <p:cNvCxnSpPr>
              <a:cxnSpLocks/>
              <a:stCxn id="13" idx="4"/>
              <a:endCxn id="14" idx="1"/>
            </p:cNvCxnSpPr>
            <p:nvPr/>
          </p:nvCxnSpPr>
          <p:spPr>
            <a:xfrm>
              <a:off x="1850692" y="4711162"/>
              <a:ext cx="66712" cy="320390"/>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4688BAD-979F-9243-B353-C5ABB5DA66E5}"/>
                </a:ext>
              </a:extLst>
            </p:cNvPr>
            <p:cNvCxnSpPr>
              <a:cxnSpLocks/>
              <a:stCxn id="14" idx="5"/>
              <a:endCxn id="15" idx="1"/>
            </p:cNvCxnSpPr>
            <p:nvPr/>
          </p:nvCxnSpPr>
          <p:spPr>
            <a:xfrm>
              <a:off x="2228305" y="5342453"/>
              <a:ext cx="555055" cy="597246"/>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6010AFA-FEE9-5D48-8076-F57278F08CF8}"/>
                </a:ext>
              </a:extLst>
            </p:cNvPr>
            <p:cNvCxnSpPr>
              <a:cxnSpLocks/>
              <a:stCxn id="16" idx="2"/>
              <a:endCxn id="15" idx="6"/>
            </p:cNvCxnSpPr>
            <p:nvPr/>
          </p:nvCxnSpPr>
          <p:spPr>
            <a:xfrm flipH="1" flipV="1">
              <a:off x="3158650" y="6095150"/>
              <a:ext cx="1433257" cy="234417"/>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E02C66E-BAC4-104C-B9EE-FDA58F10C0BD}"/>
                </a:ext>
              </a:extLst>
            </p:cNvPr>
            <p:cNvCxnSpPr>
              <a:cxnSpLocks/>
              <a:stCxn id="10" idx="2"/>
              <a:endCxn id="9" idx="6"/>
            </p:cNvCxnSpPr>
            <p:nvPr/>
          </p:nvCxnSpPr>
          <p:spPr>
            <a:xfrm flipH="1">
              <a:off x="4175459" y="2652936"/>
              <a:ext cx="1667961" cy="70327"/>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FD7EFD7-A5B5-EA4A-A65A-FF277BB56C5C}"/>
                </a:ext>
              </a:extLst>
            </p:cNvPr>
            <p:cNvCxnSpPr>
              <a:cxnSpLocks/>
              <a:stCxn id="200" idx="1"/>
              <a:endCxn id="9" idx="4"/>
            </p:cNvCxnSpPr>
            <p:nvPr/>
          </p:nvCxnSpPr>
          <p:spPr>
            <a:xfrm flipH="1" flipV="1">
              <a:off x="3955620" y="2943102"/>
              <a:ext cx="326848" cy="526635"/>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0BE4B39-7A69-B646-AF3D-CA5C8EA13027}"/>
                </a:ext>
              </a:extLst>
            </p:cNvPr>
            <p:cNvCxnSpPr>
              <a:cxnSpLocks/>
              <a:stCxn id="11" idx="5"/>
              <a:endCxn id="17" idx="1"/>
            </p:cNvCxnSpPr>
            <p:nvPr/>
          </p:nvCxnSpPr>
          <p:spPr>
            <a:xfrm>
              <a:off x="4615772" y="3804290"/>
              <a:ext cx="1470213" cy="580592"/>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F81BB91-FD0D-B249-9A0E-EEF1009B947E}"/>
                </a:ext>
              </a:extLst>
            </p:cNvPr>
            <p:cNvCxnSpPr>
              <a:cxnSpLocks/>
              <a:stCxn id="16" idx="0"/>
              <a:endCxn id="11" idx="4"/>
            </p:cNvCxnSpPr>
            <p:nvPr/>
          </p:nvCxnSpPr>
          <p:spPr>
            <a:xfrm flipH="1" flipV="1">
              <a:off x="4460322" y="3868679"/>
              <a:ext cx="351425" cy="224104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917A935-A481-3E4D-A34E-B5516855567B}"/>
                </a:ext>
              </a:extLst>
            </p:cNvPr>
            <p:cNvCxnSpPr>
              <a:cxnSpLocks/>
              <a:stCxn id="16" idx="7"/>
              <a:endCxn id="17" idx="3"/>
            </p:cNvCxnSpPr>
            <p:nvPr/>
          </p:nvCxnSpPr>
          <p:spPr>
            <a:xfrm flipV="1">
              <a:off x="4967197" y="4695783"/>
              <a:ext cx="1118788" cy="1478333"/>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FA65C3B-8D67-0845-8C9E-5C379F610763}"/>
                </a:ext>
              </a:extLst>
            </p:cNvPr>
            <p:cNvCxnSpPr>
              <a:cxnSpLocks/>
              <a:stCxn id="17" idx="6"/>
              <a:endCxn id="18" idx="1"/>
            </p:cNvCxnSpPr>
            <p:nvPr/>
          </p:nvCxnSpPr>
          <p:spPr>
            <a:xfrm>
              <a:off x="6461275" y="4540333"/>
              <a:ext cx="1269626" cy="663801"/>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FB7203-DE69-B344-BF95-EA65B68C1817}"/>
                </a:ext>
              </a:extLst>
            </p:cNvPr>
            <p:cNvCxnSpPr>
              <a:cxnSpLocks/>
              <a:stCxn id="10" idx="5"/>
              <a:endCxn id="18" idx="1"/>
            </p:cNvCxnSpPr>
            <p:nvPr/>
          </p:nvCxnSpPr>
          <p:spPr>
            <a:xfrm>
              <a:off x="6218710" y="2808386"/>
              <a:ext cx="1512191" cy="239574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997B0A9-C475-864C-BB66-C48CDFC391D6}"/>
                </a:ext>
              </a:extLst>
            </p:cNvPr>
            <p:cNvCxnSpPr>
              <a:cxnSpLocks/>
              <a:stCxn id="6" idx="3"/>
              <a:endCxn id="18" idx="6"/>
            </p:cNvCxnSpPr>
            <p:nvPr/>
          </p:nvCxnSpPr>
          <p:spPr>
            <a:xfrm flipH="1">
              <a:off x="8106191" y="4990541"/>
              <a:ext cx="782959" cy="369044"/>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1EC5B6-E0E8-1A43-8665-F95E3ACDF6E2}"/>
                </a:ext>
              </a:extLst>
            </p:cNvPr>
            <p:cNvCxnSpPr>
              <a:cxnSpLocks/>
              <a:stCxn id="18" idx="4"/>
              <a:endCxn id="19" idx="7"/>
            </p:cNvCxnSpPr>
            <p:nvPr/>
          </p:nvCxnSpPr>
          <p:spPr>
            <a:xfrm flipH="1">
              <a:off x="7507122" y="5579424"/>
              <a:ext cx="379230" cy="749199"/>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4B3F772-00D0-2B41-B715-B653B96EF21D}"/>
                </a:ext>
              </a:extLst>
            </p:cNvPr>
            <p:cNvCxnSpPr>
              <a:cxnSpLocks/>
              <a:stCxn id="24" idx="2"/>
              <a:endCxn id="6" idx="6"/>
            </p:cNvCxnSpPr>
            <p:nvPr/>
          </p:nvCxnSpPr>
          <p:spPr>
            <a:xfrm flipH="1">
              <a:off x="9264440" y="4835091"/>
              <a:ext cx="1068375" cy="0"/>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5631AA-5A66-FB46-9B63-633E7B9E4C50}"/>
                </a:ext>
              </a:extLst>
            </p:cNvPr>
            <p:cNvCxnSpPr>
              <a:cxnSpLocks/>
              <a:stCxn id="20" idx="6"/>
              <a:endCxn id="21" idx="1"/>
            </p:cNvCxnSpPr>
            <p:nvPr/>
          </p:nvCxnSpPr>
          <p:spPr>
            <a:xfrm>
              <a:off x="8153157" y="1292628"/>
              <a:ext cx="1002784" cy="259844"/>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211B618-C73F-7F4E-AFC7-0D2B8310D1C6}"/>
                </a:ext>
              </a:extLst>
            </p:cNvPr>
            <p:cNvCxnSpPr>
              <a:cxnSpLocks/>
              <a:stCxn id="21" idx="5"/>
              <a:endCxn id="22" idx="1"/>
            </p:cNvCxnSpPr>
            <p:nvPr/>
          </p:nvCxnSpPr>
          <p:spPr>
            <a:xfrm>
              <a:off x="9466842" y="1863373"/>
              <a:ext cx="490683" cy="92427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B02B7C0-9CAC-5E46-B90E-0BD3873A039E}"/>
                </a:ext>
              </a:extLst>
            </p:cNvPr>
            <p:cNvCxnSpPr>
              <a:cxnSpLocks/>
              <a:stCxn id="22" idx="4"/>
              <a:endCxn id="6" idx="7"/>
            </p:cNvCxnSpPr>
            <p:nvPr/>
          </p:nvCxnSpPr>
          <p:spPr>
            <a:xfrm flipH="1">
              <a:off x="9200051" y="3162941"/>
              <a:ext cx="912925" cy="1516699"/>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3365A6F-EA42-8B4E-8A78-66213E5E714B}"/>
                </a:ext>
              </a:extLst>
            </p:cNvPr>
            <p:cNvCxnSpPr>
              <a:cxnSpLocks/>
              <a:stCxn id="24" idx="5"/>
              <a:endCxn id="25" idx="0"/>
            </p:cNvCxnSpPr>
            <p:nvPr/>
          </p:nvCxnSpPr>
          <p:spPr>
            <a:xfrm>
              <a:off x="10708105" y="4990541"/>
              <a:ext cx="878127" cy="1101079"/>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1F11B64-5287-3644-82C9-35C5B8686938}"/>
                </a:ext>
              </a:extLst>
            </p:cNvPr>
            <p:cNvSpPr/>
            <p:nvPr/>
          </p:nvSpPr>
          <p:spPr>
            <a:xfrm>
              <a:off x="2162940" y="187588"/>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7" name="Oval 6">
              <a:extLst>
                <a:ext uri="{FF2B5EF4-FFF2-40B4-BE49-F238E27FC236}">
                  <a16:creationId xmlns:a16="http://schemas.microsoft.com/office/drawing/2014/main" id="{8314A98F-B44B-0C40-B635-481D365F8ECD}"/>
                </a:ext>
              </a:extLst>
            </p:cNvPr>
            <p:cNvSpPr/>
            <p:nvPr/>
          </p:nvSpPr>
          <p:spPr>
            <a:xfrm>
              <a:off x="1652009" y="1002678"/>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8" name="Oval 7">
              <a:extLst>
                <a:ext uri="{FF2B5EF4-FFF2-40B4-BE49-F238E27FC236}">
                  <a16:creationId xmlns:a16="http://schemas.microsoft.com/office/drawing/2014/main" id="{32EB5876-7992-5F4E-975B-F94D51AF9340}"/>
                </a:ext>
              </a:extLst>
            </p:cNvPr>
            <p:cNvSpPr/>
            <p:nvPr/>
          </p:nvSpPr>
          <p:spPr>
            <a:xfrm>
              <a:off x="1364033" y="1857206"/>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Oval 11">
              <a:extLst>
                <a:ext uri="{FF2B5EF4-FFF2-40B4-BE49-F238E27FC236}">
                  <a16:creationId xmlns:a16="http://schemas.microsoft.com/office/drawing/2014/main" id="{09D6DC3F-8383-1746-A9CB-54F77A1F606B}"/>
                </a:ext>
              </a:extLst>
            </p:cNvPr>
            <p:cNvSpPr/>
            <p:nvPr/>
          </p:nvSpPr>
          <p:spPr>
            <a:xfrm>
              <a:off x="1364033" y="3434398"/>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 name="Oval 12">
              <a:extLst>
                <a:ext uri="{FF2B5EF4-FFF2-40B4-BE49-F238E27FC236}">
                  <a16:creationId xmlns:a16="http://schemas.microsoft.com/office/drawing/2014/main" id="{959781E7-4F9C-8A47-A65A-EC98580E09E9}"/>
                </a:ext>
              </a:extLst>
            </p:cNvPr>
            <p:cNvSpPr/>
            <p:nvPr/>
          </p:nvSpPr>
          <p:spPr>
            <a:xfrm>
              <a:off x="1604962" y="4271483"/>
              <a:ext cx="491460"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Oval 13">
              <a:extLst>
                <a:ext uri="{FF2B5EF4-FFF2-40B4-BE49-F238E27FC236}">
                  <a16:creationId xmlns:a16="http://schemas.microsoft.com/office/drawing/2014/main" id="{95A1C621-2C70-EE41-900A-00CEA972088F}"/>
                </a:ext>
              </a:extLst>
            </p:cNvPr>
            <p:cNvSpPr/>
            <p:nvPr/>
          </p:nvSpPr>
          <p:spPr>
            <a:xfrm>
              <a:off x="1853015" y="4967163"/>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Oval 14">
              <a:extLst>
                <a:ext uri="{FF2B5EF4-FFF2-40B4-BE49-F238E27FC236}">
                  <a16:creationId xmlns:a16="http://schemas.microsoft.com/office/drawing/2014/main" id="{362102D5-B41C-4540-846D-277CABB86113}"/>
                </a:ext>
              </a:extLst>
            </p:cNvPr>
            <p:cNvSpPr/>
            <p:nvPr/>
          </p:nvSpPr>
          <p:spPr>
            <a:xfrm>
              <a:off x="2718971" y="5875310"/>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9" name="Oval 8">
              <a:extLst>
                <a:ext uri="{FF2B5EF4-FFF2-40B4-BE49-F238E27FC236}">
                  <a16:creationId xmlns:a16="http://schemas.microsoft.com/office/drawing/2014/main" id="{DCFE3D8A-70BB-A747-ADCD-EB6C143A8A80}"/>
                </a:ext>
              </a:extLst>
            </p:cNvPr>
            <p:cNvSpPr/>
            <p:nvPr/>
          </p:nvSpPr>
          <p:spPr>
            <a:xfrm>
              <a:off x="3735780" y="2503423"/>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Oval 10">
              <a:extLst>
                <a:ext uri="{FF2B5EF4-FFF2-40B4-BE49-F238E27FC236}">
                  <a16:creationId xmlns:a16="http://schemas.microsoft.com/office/drawing/2014/main" id="{BBF5312B-1944-3A42-80BA-49AF497BF9E5}"/>
                </a:ext>
              </a:extLst>
            </p:cNvPr>
            <p:cNvSpPr/>
            <p:nvPr/>
          </p:nvSpPr>
          <p:spPr>
            <a:xfrm>
              <a:off x="4240482" y="3429000"/>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Oval 9">
              <a:extLst>
                <a:ext uri="{FF2B5EF4-FFF2-40B4-BE49-F238E27FC236}">
                  <a16:creationId xmlns:a16="http://schemas.microsoft.com/office/drawing/2014/main" id="{4B1B3979-8827-CE45-8EBF-AD691B0346BC}"/>
                </a:ext>
              </a:extLst>
            </p:cNvPr>
            <p:cNvSpPr/>
            <p:nvPr/>
          </p:nvSpPr>
          <p:spPr>
            <a:xfrm>
              <a:off x="5843420" y="2433096"/>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8" name="Oval 17">
              <a:extLst>
                <a:ext uri="{FF2B5EF4-FFF2-40B4-BE49-F238E27FC236}">
                  <a16:creationId xmlns:a16="http://schemas.microsoft.com/office/drawing/2014/main" id="{9DFC363E-4857-B540-9D38-68F36FC414BC}"/>
                </a:ext>
              </a:extLst>
            </p:cNvPr>
            <p:cNvSpPr/>
            <p:nvPr/>
          </p:nvSpPr>
          <p:spPr>
            <a:xfrm>
              <a:off x="7666512" y="5139745"/>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7" name="Oval 16">
              <a:extLst>
                <a:ext uri="{FF2B5EF4-FFF2-40B4-BE49-F238E27FC236}">
                  <a16:creationId xmlns:a16="http://schemas.microsoft.com/office/drawing/2014/main" id="{3F0DC465-2003-4E47-AC7C-63056F3BD2BB}"/>
                </a:ext>
              </a:extLst>
            </p:cNvPr>
            <p:cNvSpPr/>
            <p:nvPr/>
          </p:nvSpPr>
          <p:spPr>
            <a:xfrm>
              <a:off x="6021596" y="4320493"/>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 name="Oval 15">
              <a:extLst>
                <a:ext uri="{FF2B5EF4-FFF2-40B4-BE49-F238E27FC236}">
                  <a16:creationId xmlns:a16="http://schemas.microsoft.com/office/drawing/2014/main" id="{5FE0EE52-C6F2-7645-95C2-58ED8DA7B56C}"/>
                </a:ext>
              </a:extLst>
            </p:cNvPr>
            <p:cNvSpPr/>
            <p:nvPr/>
          </p:nvSpPr>
          <p:spPr>
            <a:xfrm>
              <a:off x="4591907" y="6109727"/>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9" name="Oval 18">
              <a:extLst>
                <a:ext uri="{FF2B5EF4-FFF2-40B4-BE49-F238E27FC236}">
                  <a16:creationId xmlns:a16="http://schemas.microsoft.com/office/drawing/2014/main" id="{C23BAE74-4659-5E46-88D2-27E65F76926B}"/>
                </a:ext>
              </a:extLst>
            </p:cNvPr>
            <p:cNvSpPr/>
            <p:nvPr/>
          </p:nvSpPr>
          <p:spPr>
            <a:xfrm>
              <a:off x="7131832" y="6264234"/>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0" name="Oval 19">
              <a:extLst>
                <a:ext uri="{FF2B5EF4-FFF2-40B4-BE49-F238E27FC236}">
                  <a16:creationId xmlns:a16="http://schemas.microsoft.com/office/drawing/2014/main" id="{E337A2B8-46F8-7048-A9AA-E9589FFF0269}"/>
                </a:ext>
              </a:extLst>
            </p:cNvPr>
            <p:cNvSpPr/>
            <p:nvPr/>
          </p:nvSpPr>
          <p:spPr>
            <a:xfrm>
              <a:off x="7713478" y="1072788"/>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1" name="Oval 20">
              <a:extLst>
                <a:ext uri="{FF2B5EF4-FFF2-40B4-BE49-F238E27FC236}">
                  <a16:creationId xmlns:a16="http://schemas.microsoft.com/office/drawing/2014/main" id="{91170830-11C1-B443-A3B6-4950F001250C}"/>
                </a:ext>
              </a:extLst>
            </p:cNvPr>
            <p:cNvSpPr/>
            <p:nvPr/>
          </p:nvSpPr>
          <p:spPr>
            <a:xfrm>
              <a:off x="9091552" y="1488083"/>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5" name="Oval 24">
              <a:extLst>
                <a:ext uri="{FF2B5EF4-FFF2-40B4-BE49-F238E27FC236}">
                  <a16:creationId xmlns:a16="http://schemas.microsoft.com/office/drawing/2014/main" id="{3AEBF33D-0C8F-954F-9310-26B9E0D68D2F}"/>
                </a:ext>
              </a:extLst>
            </p:cNvPr>
            <p:cNvSpPr/>
            <p:nvPr/>
          </p:nvSpPr>
          <p:spPr>
            <a:xfrm>
              <a:off x="11366392" y="6091620"/>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4" name="Oval 23">
              <a:extLst>
                <a:ext uri="{FF2B5EF4-FFF2-40B4-BE49-F238E27FC236}">
                  <a16:creationId xmlns:a16="http://schemas.microsoft.com/office/drawing/2014/main" id="{6EF686FB-2371-6144-9599-700A90FF4F7F}"/>
                </a:ext>
              </a:extLst>
            </p:cNvPr>
            <p:cNvSpPr/>
            <p:nvPr/>
          </p:nvSpPr>
          <p:spPr>
            <a:xfrm>
              <a:off x="10332815" y="4615251"/>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 name="Oval 5">
              <a:extLst>
                <a:ext uri="{FF2B5EF4-FFF2-40B4-BE49-F238E27FC236}">
                  <a16:creationId xmlns:a16="http://schemas.microsoft.com/office/drawing/2014/main" id="{3948E0B5-E55D-7B4E-88BE-BDFC56F8661C}"/>
                </a:ext>
              </a:extLst>
            </p:cNvPr>
            <p:cNvSpPr/>
            <p:nvPr/>
          </p:nvSpPr>
          <p:spPr>
            <a:xfrm>
              <a:off x="8824761" y="4615251"/>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2" name="Oval 21">
              <a:extLst>
                <a:ext uri="{FF2B5EF4-FFF2-40B4-BE49-F238E27FC236}">
                  <a16:creationId xmlns:a16="http://schemas.microsoft.com/office/drawing/2014/main" id="{2A980154-2691-2741-83E9-6257A06DEF58}"/>
                </a:ext>
              </a:extLst>
            </p:cNvPr>
            <p:cNvSpPr/>
            <p:nvPr/>
          </p:nvSpPr>
          <p:spPr>
            <a:xfrm>
              <a:off x="9893136" y="2723262"/>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Oval 1">
              <a:extLst>
                <a:ext uri="{FF2B5EF4-FFF2-40B4-BE49-F238E27FC236}">
                  <a16:creationId xmlns:a16="http://schemas.microsoft.com/office/drawing/2014/main" id="{C6FCDE50-E24C-6E4F-BBA9-0BCD55730983}"/>
                </a:ext>
              </a:extLst>
            </p:cNvPr>
            <p:cNvSpPr/>
            <p:nvPr/>
          </p:nvSpPr>
          <p:spPr>
            <a:xfrm>
              <a:off x="7621836" y="5108061"/>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95" name="Oval 194">
              <a:extLst>
                <a:ext uri="{FF2B5EF4-FFF2-40B4-BE49-F238E27FC236}">
                  <a16:creationId xmlns:a16="http://schemas.microsoft.com/office/drawing/2014/main" id="{11335CFD-3490-8C4A-9ED2-F2AC1205D018}"/>
                </a:ext>
              </a:extLst>
            </p:cNvPr>
            <p:cNvSpPr/>
            <p:nvPr/>
          </p:nvSpPr>
          <p:spPr>
            <a:xfrm>
              <a:off x="8793686" y="4584782"/>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97" name="Oval 196">
              <a:extLst>
                <a:ext uri="{FF2B5EF4-FFF2-40B4-BE49-F238E27FC236}">
                  <a16:creationId xmlns:a16="http://schemas.microsoft.com/office/drawing/2014/main" id="{1D73B0DF-91A3-7546-9BEF-5B220E0A8DF0}"/>
                </a:ext>
              </a:extLst>
            </p:cNvPr>
            <p:cNvSpPr/>
            <p:nvPr/>
          </p:nvSpPr>
          <p:spPr>
            <a:xfrm>
              <a:off x="7108319" y="6232549"/>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98" name="Oval 197">
              <a:extLst>
                <a:ext uri="{FF2B5EF4-FFF2-40B4-BE49-F238E27FC236}">
                  <a16:creationId xmlns:a16="http://schemas.microsoft.com/office/drawing/2014/main" id="{627A3F87-ADBE-BF41-8C90-9BDE8FDD09CB}"/>
                </a:ext>
              </a:extLst>
            </p:cNvPr>
            <p:cNvSpPr/>
            <p:nvPr/>
          </p:nvSpPr>
          <p:spPr>
            <a:xfrm>
              <a:off x="5987832" y="4280432"/>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99" name="Oval 198">
              <a:extLst>
                <a:ext uri="{FF2B5EF4-FFF2-40B4-BE49-F238E27FC236}">
                  <a16:creationId xmlns:a16="http://schemas.microsoft.com/office/drawing/2014/main" id="{42AA6A62-DE00-664F-A4D9-63A611478D91}"/>
                </a:ext>
              </a:extLst>
            </p:cNvPr>
            <p:cNvSpPr/>
            <p:nvPr/>
          </p:nvSpPr>
          <p:spPr>
            <a:xfrm>
              <a:off x="10301130" y="4590879"/>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0" name="Oval 199">
              <a:extLst>
                <a:ext uri="{FF2B5EF4-FFF2-40B4-BE49-F238E27FC236}">
                  <a16:creationId xmlns:a16="http://schemas.microsoft.com/office/drawing/2014/main" id="{A898A2FC-1C71-DC46-AB6E-839DD7FF85B5}"/>
                </a:ext>
              </a:extLst>
            </p:cNvPr>
            <p:cNvSpPr/>
            <p:nvPr/>
          </p:nvSpPr>
          <p:spPr>
            <a:xfrm>
              <a:off x="4208798" y="3396067"/>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5" name="Oval 204">
              <a:extLst>
                <a:ext uri="{FF2B5EF4-FFF2-40B4-BE49-F238E27FC236}">
                  <a16:creationId xmlns:a16="http://schemas.microsoft.com/office/drawing/2014/main" id="{B24F0F79-7F24-5441-8C23-88E985A28FC0}"/>
                </a:ext>
              </a:extLst>
            </p:cNvPr>
            <p:cNvSpPr/>
            <p:nvPr/>
          </p:nvSpPr>
          <p:spPr>
            <a:xfrm>
              <a:off x="9855648" y="2676267"/>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6" name="Oval 205">
              <a:extLst>
                <a:ext uri="{FF2B5EF4-FFF2-40B4-BE49-F238E27FC236}">
                  <a16:creationId xmlns:a16="http://schemas.microsoft.com/office/drawing/2014/main" id="{3B1C567B-7067-A54C-B956-5592B57A6424}"/>
                </a:ext>
              </a:extLst>
            </p:cNvPr>
            <p:cNvSpPr/>
            <p:nvPr/>
          </p:nvSpPr>
          <p:spPr>
            <a:xfrm>
              <a:off x="5800891" y="2401786"/>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7" name="Oval 206">
              <a:extLst>
                <a:ext uri="{FF2B5EF4-FFF2-40B4-BE49-F238E27FC236}">
                  <a16:creationId xmlns:a16="http://schemas.microsoft.com/office/drawing/2014/main" id="{97910962-E1BB-894D-8466-8B7EDAAC4547}"/>
                </a:ext>
              </a:extLst>
            </p:cNvPr>
            <p:cNvSpPr/>
            <p:nvPr/>
          </p:nvSpPr>
          <p:spPr>
            <a:xfrm>
              <a:off x="3706657" y="2462898"/>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8" name="Oval 207">
              <a:extLst>
                <a:ext uri="{FF2B5EF4-FFF2-40B4-BE49-F238E27FC236}">
                  <a16:creationId xmlns:a16="http://schemas.microsoft.com/office/drawing/2014/main" id="{B1C7118E-A3F4-EB4B-8193-7BA246B48809}"/>
                </a:ext>
              </a:extLst>
            </p:cNvPr>
            <p:cNvSpPr/>
            <p:nvPr/>
          </p:nvSpPr>
          <p:spPr>
            <a:xfrm>
              <a:off x="4574532" y="6085370"/>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9" name="Oval 208">
              <a:extLst>
                <a:ext uri="{FF2B5EF4-FFF2-40B4-BE49-F238E27FC236}">
                  <a16:creationId xmlns:a16="http://schemas.microsoft.com/office/drawing/2014/main" id="{5DB42D25-E96C-2D44-94F2-870565D25D27}"/>
                </a:ext>
              </a:extLst>
            </p:cNvPr>
            <p:cNvSpPr/>
            <p:nvPr/>
          </p:nvSpPr>
          <p:spPr>
            <a:xfrm>
              <a:off x="11342780" y="6076748"/>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8" name="TextBox 57">
              <a:extLst>
                <a:ext uri="{FF2B5EF4-FFF2-40B4-BE49-F238E27FC236}">
                  <a16:creationId xmlns:a16="http://schemas.microsoft.com/office/drawing/2014/main" id="{BFC242A2-A12F-5F4F-A936-E836DADDE3D0}"/>
                </a:ext>
              </a:extLst>
            </p:cNvPr>
            <p:cNvSpPr txBox="1"/>
            <p:nvPr/>
          </p:nvSpPr>
          <p:spPr>
            <a:xfrm>
              <a:off x="-64736" y="-898216"/>
              <a:ext cx="184731" cy="369332"/>
            </a:xfrm>
            <a:prstGeom prst="rect">
              <a:avLst/>
            </a:prstGeom>
            <a:noFill/>
            <a:ln>
              <a:solidFill>
                <a:schemeClr val="bg2"/>
              </a:solidFill>
            </a:ln>
          </p:spPr>
          <p:txBody>
            <a:bodyPr wrap="none" rtlCol="0">
              <a:spAutoFit/>
            </a:bodyPr>
            <a:lstStyle/>
            <a:p>
              <a:endParaRPr lang="en-US" dirty="0"/>
            </a:p>
          </p:txBody>
        </p:sp>
      </p:grpSp>
      <p:grpSp>
        <p:nvGrpSpPr>
          <p:cNvPr id="218" name="Group 217">
            <a:extLst>
              <a:ext uri="{FF2B5EF4-FFF2-40B4-BE49-F238E27FC236}">
                <a16:creationId xmlns:a16="http://schemas.microsoft.com/office/drawing/2014/main" id="{A2D70877-41DB-264D-B448-3F1B3953A7C0}"/>
              </a:ext>
            </a:extLst>
          </p:cNvPr>
          <p:cNvGrpSpPr/>
          <p:nvPr/>
        </p:nvGrpSpPr>
        <p:grpSpPr>
          <a:xfrm>
            <a:off x="1665038" y="511538"/>
            <a:ext cx="562291" cy="491140"/>
            <a:chOff x="1665038" y="511538"/>
            <a:chExt cx="562291" cy="491140"/>
          </a:xfrm>
        </p:grpSpPr>
        <p:cxnSp>
          <p:nvCxnSpPr>
            <p:cNvPr id="219" name="Straight Connector 218">
              <a:extLst>
                <a:ext uri="{FF2B5EF4-FFF2-40B4-BE49-F238E27FC236}">
                  <a16:creationId xmlns:a16="http://schemas.microsoft.com/office/drawing/2014/main" id="{F3C35212-785A-7045-8B54-3F940B03DBEF}"/>
                </a:ext>
              </a:extLst>
            </p:cNvPr>
            <p:cNvCxnSpPr>
              <a:cxnSpLocks/>
              <a:stCxn id="288" idx="3"/>
              <a:endCxn id="291" idx="0"/>
            </p:cNvCxnSpPr>
            <p:nvPr/>
          </p:nvCxnSpPr>
          <p:spPr>
            <a:xfrm flipH="1">
              <a:off x="1871849" y="562878"/>
              <a:ext cx="355480" cy="43980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73020F6E-79BF-5B44-BC57-0E822298F0C5}"/>
                </a:ext>
              </a:extLst>
            </p:cNvPr>
            <p:cNvSpPr txBox="1"/>
            <p:nvPr/>
          </p:nvSpPr>
          <p:spPr>
            <a:xfrm>
              <a:off x="1665038" y="511538"/>
              <a:ext cx="447558" cy="369332"/>
            </a:xfrm>
            <a:prstGeom prst="rect">
              <a:avLst/>
            </a:prstGeom>
            <a:noFill/>
            <a:ln>
              <a:noFill/>
            </a:ln>
          </p:spPr>
          <p:txBody>
            <a:bodyPr wrap="none" rtlCol="0">
              <a:spAutoFit/>
            </a:bodyPr>
            <a:lstStyle/>
            <a:p>
              <a:r>
                <a:rPr lang="en-US" dirty="0">
                  <a:solidFill>
                    <a:schemeClr val="accent2"/>
                  </a:solidFill>
                </a:rPr>
                <a:t>71</a:t>
              </a:r>
            </a:p>
          </p:txBody>
        </p:sp>
      </p:grpSp>
      <p:grpSp>
        <p:nvGrpSpPr>
          <p:cNvPr id="221" name="Group 220">
            <a:extLst>
              <a:ext uri="{FF2B5EF4-FFF2-40B4-BE49-F238E27FC236}">
                <a16:creationId xmlns:a16="http://schemas.microsoft.com/office/drawing/2014/main" id="{C26D8012-E3CC-7C4B-9098-C99D49D3E2D8}"/>
              </a:ext>
            </a:extLst>
          </p:cNvPr>
          <p:cNvGrpSpPr/>
          <p:nvPr/>
        </p:nvGrpSpPr>
        <p:grpSpPr>
          <a:xfrm>
            <a:off x="1114683" y="1377968"/>
            <a:ext cx="601715" cy="479238"/>
            <a:chOff x="1114683" y="1377968"/>
            <a:chExt cx="601715" cy="479238"/>
          </a:xfrm>
        </p:grpSpPr>
        <p:cxnSp>
          <p:nvCxnSpPr>
            <p:cNvPr id="222" name="Straight Connector 221">
              <a:extLst>
                <a:ext uri="{FF2B5EF4-FFF2-40B4-BE49-F238E27FC236}">
                  <a16:creationId xmlns:a16="http://schemas.microsoft.com/office/drawing/2014/main" id="{9A328CB1-0F6B-0E4A-AE93-13F068848252}"/>
                </a:ext>
              </a:extLst>
            </p:cNvPr>
            <p:cNvCxnSpPr>
              <a:cxnSpLocks/>
              <a:stCxn id="291" idx="3"/>
              <a:endCxn id="294" idx="0"/>
            </p:cNvCxnSpPr>
            <p:nvPr/>
          </p:nvCxnSpPr>
          <p:spPr>
            <a:xfrm flipH="1">
              <a:off x="1583873" y="1377968"/>
              <a:ext cx="132525" cy="47923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3" name="TextBox 222">
              <a:extLst>
                <a:ext uri="{FF2B5EF4-FFF2-40B4-BE49-F238E27FC236}">
                  <a16:creationId xmlns:a16="http://schemas.microsoft.com/office/drawing/2014/main" id="{B7C00824-C465-174E-AB9C-05432CC13A48}"/>
                </a:ext>
              </a:extLst>
            </p:cNvPr>
            <p:cNvSpPr txBox="1"/>
            <p:nvPr/>
          </p:nvSpPr>
          <p:spPr>
            <a:xfrm>
              <a:off x="1114683" y="1459224"/>
              <a:ext cx="551846" cy="369332"/>
            </a:xfrm>
            <a:prstGeom prst="rect">
              <a:avLst/>
            </a:prstGeom>
            <a:noFill/>
            <a:ln>
              <a:noFill/>
            </a:ln>
          </p:spPr>
          <p:txBody>
            <a:bodyPr wrap="square" rtlCol="0">
              <a:spAutoFit/>
            </a:bodyPr>
            <a:lstStyle/>
            <a:p>
              <a:r>
                <a:rPr lang="en-US" dirty="0">
                  <a:solidFill>
                    <a:schemeClr val="accent2"/>
                  </a:solidFill>
                </a:rPr>
                <a:t>75</a:t>
              </a:r>
            </a:p>
          </p:txBody>
        </p:sp>
      </p:grpSp>
      <p:grpSp>
        <p:nvGrpSpPr>
          <p:cNvPr id="224" name="Group 223">
            <a:extLst>
              <a:ext uri="{FF2B5EF4-FFF2-40B4-BE49-F238E27FC236}">
                <a16:creationId xmlns:a16="http://schemas.microsoft.com/office/drawing/2014/main" id="{495F6A14-F439-0C4A-8F7D-7DFD16B8E279}"/>
              </a:ext>
            </a:extLst>
          </p:cNvPr>
          <p:cNvGrpSpPr/>
          <p:nvPr/>
        </p:nvGrpSpPr>
        <p:grpSpPr>
          <a:xfrm>
            <a:off x="2538230" y="562878"/>
            <a:ext cx="1303152" cy="2004934"/>
            <a:chOff x="2538230" y="562878"/>
            <a:chExt cx="1303152" cy="2004934"/>
          </a:xfrm>
        </p:grpSpPr>
        <p:cxnSp>
          <p:nvCxnSpPr>
            <p:cNvPr id="225" name="Straight Connector 224">
              <a:extLst>
                <a:ext uri="{FF2B5EF4-FFF2-40B4-BE49-F238E27FC236}">
                  <a16:creationId xmlns:a16="http://schemas.microsoft.com/office/drawing/2014/main" id="{7A2F26BB-93C8-5942-9439-D4A9DAD0CCF2}"/>
                </a:ext>
              </a:extLst>
            </p:cNvPr>
            <p:cNvCxnSpPr>
              <a:cxnSpLocks/>
              <a:stCxn id="288" idx="5"/>
              <a:endCxn id="309" idx="1"/>
            </p:cNvCxnSpPr>
            <p:nvPr/>
          </p:nvCxnSpPr>
          <p:spPr>
            <a:xfrm>
              <a:off x="2538230" y="562878"/>
              <a:ext cx="1261939" cy="200493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6" name="TextBox 225">
              <a:extLst>
                <a:ext uri="{FF2B5EF4-FFF2-40B4-BE49-F238E27FC236}">
                  <a16:creationId xmlns:a16="http://schemas.microsoft.com/office/drawing/2014/main" id="{C2B10C15-E2A9-B846-B08D-1954B51596C6}"/>
                </a:ext>
              </a:extLst>
            </p:cNvPr>
            <p:cNvSpPr txBox="1"/>
            <p:nvPr/>
          </p:nvSpPr>
          <p:spPr>
            <a:xfrm>
              <a:off x="3262377" y="1274558"/>
              <a:ext cx="579005" cy="369332"/>
            </a:xfrm>
            <a:prstGeom prst="rect">
              <a:avLst/>
            </a:prstGeom>
            <a:noFill/>
            <a:ln>
              <a:noFill/>
            </a:ln>
          </p:spPr>
          <p:txBody>
            <a:bodyPr wrap="none" rtlCol="0">
              <a:spAutoFit/>
            </a:bodyPr>
            <a:lstStyle/>
            <a:p>
              <a:r>
                <a:rPr lang="en-US" dirty="0">
                  <a:solidFill>
                    <a:schemeClr val="accent2"/>
                  </a:solidFill>
                </a:rPr>
                <a:t>151</a:t>
              </a:r>
            </a:p>
          </p:txBody>
        </p:sp>
      </p:grpSp>
      <p:grpSp>
        <p:nvGrpSpPr>
          <p:cNvPr id="227" name="Group 226">
            <a:extLst>
              <a:ext uri="{FF2B5EF4-FFF2-40B4-BE49-F238E27FC236}">
                <a16:creationId xmlns:a16="http://schemas.microsoft.com/office/drawing/2014/main" id="{D4879CE0-4CFC-5549-B388-5AAF7C5958CD}"/>
              </a:ext>
            </a:extLst>
          </p:cNvPr>
          <p:cNvGrpSpPr/>
          <p:nvPr/>
        </p:nvGrpSpPr>
        <p:grpSpPr>
          <a:xfrm>
            <a:off x="1803712" y="2077045"/>
            <a:ext cx="1932068" cy="646218"/>
            <a:chOff x="1803712" y="2077045"/>
            <a:chExt cx="1932068" cy="646218"/>
          </a:xfrm>
        </p:grpSpPr>
        <p:cxnSp>
          <p:nvCxnSpPr>
            <p:cNvPr id="228" name="Straight Connector 227">
              <a:extLst>
                <a:ext uri="{FF2B5EF4-FFF2-40B4-BE49-F238E27FC236}">
                  <a16:creationId xmlns:a16="http://schemas.microsoft.com/office/drawing/2014/main" id="{6941193F-9727-B348-9A9F-9666EBCF77C3}"/>
                </a:ext>
              </a:extLst>
            </p:cNvPr>
            <p:cNvCxnSpPr>
              <a:cxnSpLocks/>
              <a:stCxn id="294" idx="6"/>
              <a:endCxn id="309" idx="2"/>
            </p:cNvCxnSpPr>
            <p:nvPr/>
          </p:nvCxnSpPr>
          <p:spPr>
            <a:xfrm>
              <a:off x="1803712" y="2077046"/>
              <a:ext cx="1932068" cy="64621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44421A85-7A98-0748-B936-71E6C8B38FBF}"/>
                </a:ext>
              </a:extLst>
            </p:cNvPr>
            <p:cNvSpPr txBox="1"/>
            <p:nvPr/>
          </p:nvSpPr>
          <p:spPr>
            <a:xfrm>
              <a:off x="2625544" y="2077045"/>
              <a:ext cx="579005" cy="369332"/>
            </a:xfrm>
            <a:prstGeom prst="rect">
              <a:avLst/>
            </a:prstGeom>
            <a:noFill/>
            <a:ln>
              <a:noFill/>
            </a:ln>
          </p:spPr>
          <p:txBody>
            <a:bodyPr wrap="none" rtlCol="0">
              <a:spAutoFit/>
            </a:bodyPr>
            <a:lstStyle/>
            <a:p>
              <a:r>
                <a:rPr lang="en-US" dirty="0">
                  <a:solidFill>
                    <a:schemeClr val="accent2"/>
                  </a:solidFill>
                </a:rPr>
                <a:t>140</a:t>
              </a:r>
            </a:p>
          </p:txBody>
        </p:sp>
      </p:grpSp>
      <p:grpSp>
        <p:nvGrpSpPr>
          <p:cNvPr id="230" name="Group 229">
            <a:extLst>
              <a:ext uri="{FF2B5EF4-FFF2-40B4-BE49-F238E27FC236}">
                <a16:creationId xmlns:a16="http://schemas.microsoft.com/office/drawing/2014/main" id="{44A54F77-CDE9-DA46-8636-7FAF71BD373E}"/>
              </a:ext>
            </a:extLst>
          </p:cNvPr>
          <p:cNvGrpSpPr/>
          <p:nvPr/>
        </p:nvGrpSpPr>
        <p:grpSpPr>
          <a:xfrm>
            <a:off x="987762" y="2296885"/>
            <a:ext cx="596111" cy="1137513"/>
            <a:chOff x="987762" y="2296885"/>
            <a:chExt cx="596111" cy="1137513"/>
          </a:xfrm>
        </p:grpSpPr>
        <p:cxnSp>
          <p:nvCxnSpPr>
            <p:cNvPr id="231" name="Straight Connector 230">
              <a:extLst>
                <a:ext uri="{FF2B5EF4-FFF2-40B4-BE49-F238E27FC236}">
                  <a16:creationId xmlns:a16="http://schemas.microsoft.com/office/drawing/2014/main" id="{78D435DC-4A12-7F4C-84AF-3F66868FD375}"/>
                </a:ext>
              </a:extLst>
            </p:cNvPr>
            <p:cNvCxnSpPr>
              <a:cxnSpLocks/>
              <a:stCxn id="294" idx="4"/>
              <a:endCxn id="297" idx="0"/>
            </p:cNvCxnSpPr>
            <p:nvPr/>
          </p:nvCxnSpPr>
          <p:spPr>
            <a:xfrm>
              <a:off x="1583873" y="2296885"/>
              <a:ext cx="0" cy="113751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DDFDBD99-338F-A94C-919E-D8F5B4775B4B}"/>
                </a:ext>
              </a:extLst>
            </p:cNvPr>
            <p:cNvSpPr txBox="1"/>
            <p:nvPr/>
          </p:nvSpPr>
          <p:spPr>
            <a:xfrm>
              <a:off x="987762" y="2758435"/>
              <a:ext cx="579005" cy="369332"/>
            </a:xfrm>
            <a:prstGeom prst="rect">
              <a:avLst/>
            </a:prstGeom>
            <a:noFill/>
            <a:ln>
              <a:noFill/>
            </a:ln>
          </p:spPr>
          <p:txBody>
            <a:bodyPr wrap="none" rtlCol="0">
              <a:spAutoFit/>
            </a:bodyPr>
            <a:lstStyle/>
            <a:p>
              <a:r>
                <a:rPr lang="en-US" dirty="0">
                  <a:solidFill>
                    <a:schemeClr val="accent2"/>
                  </a:solidFill>
                </a:rPr>
                <a:t>118</a:t>
              </a:r>
            </a:p>
          </p:txBody>
        </p:sp>
      </p:grpSp>
      <p:grpSp>
        <p:nvGrpSpPr>
          <p:cNvPr id="233" name="Group 232">
            <a:extLst>
              <a:ext uri="{FF2B5EF4-FFF2-40B4-BE49-F238E27FC236}">
                <a16:creationId xmlns:a16="http://schemas.microsoft.com/office/drawing/2014/main" id="{912F2A6B-B257-6843-846A-4E993CCEF6A8}"/>
              </a:ext>
            </a:extLst>
          </p:cNvPr>
          <p:cNvGrpSpPr/>
          <p:nvPr/>
        </p:nvGrpSpPr>
        <p:grpSpPr>
          <a:xfrm>
            <a:off x="1583873" y="3860776"/>
            <a:ext cx="586927" cy="475096"/>
            <a:chOff x="1583873" y="3860776"/>
            <a:chExt cx="586927" cy="475096"/>
          </a:xfrm>
        </p:grpSpPr>
        <p:cxnSp>
          <p:nvCxnSpPr>
            <p:cNvPr id="234" name="Straight Connector 233">
              <a:extLst>
                <a:ext uri="{FF2B5EF4-FFF2-40B4-BE49-F238E27FC236}">
                  <a16:creationId xmlns:a16="http://schemas.microsoft.com/office/drawing/2014/main" id="{B89115B3-1656-FD4F-BB4F-E8E4CC265983}"/>
                </a:ext>
              </a:extLst>
            </p:cNvPr>
            <p:cNvCxnSpPr>
              <a:cxnSpLocks/>
              <a:stCxn id="300" idx="1"/>
              <a:endCxn id="297" idx="4"/>
            </p:cNvCxnSpPr>
            <p:nvPr/>
          </p:nvCxnSpPr>
          <p:spPr>
            <a:xfrm flipH="1" flipV="1">
              <a:off x="1583873" y="3874077"/>
              <a:ext cx="93062" cy="46179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E0B08AED-0B60-244E-AF32-44990280E3E9}"/>
                </a:ext>
              </a:extLst>
            </p:cNvPr>
            <p:cNvSpPr txBox="1"/>
            <p:nvPr/>
          </p:nvSpPr>
          <p:spPr>
            <a:xfrm>
              <a:off x="1591795" y="3860776"/>
              <a:ext cx="579005" cy="369332"/>
            </a:xfrm>
            <a:prstGeom prst="rect">
              <a:avLst/>
            </a:prstGeom>
            <a:noFill/>
            <a:ln>
              <a:noFill/>
            </a:ln>
          </p:spPr>
          <p:txBody>
            <a:bodyPr wrap="square" rtlCol="0">
              <a:spAutoFit/>
            </a:bodyPr>
            <a:lstStyle/>
            <a:p>
              <a:r>
                <a:rPr lang="en-US" dirty="0">
                  <a:solidFill>
                    <a:schemeClr val="accent2"/>
                  </a:solidFill>
                </a:rPr>
                <a:t>111</a:t>
              </a:r>
            </a:p>
          </p:txBody>
        </p:sp>
      </p:grpSp>
      <p:grpSp>
        <p:nvGrpSpPr>
          <p:cNvPr id="236" name="Group 235">
            <a:extLst>
              <a:ext uri="{FF2B5EF4-FFF2-40B4-BE49-F238E27FC236}">
                <a16:creationId xmlns:a16="http://schemas.microsoft.com/office/drawing/2014/main" id="{88069583-4970-4047-A8BB-B55F9095D204}"/>
              </a:ext>
            </a:extLst>
          </p:cNvPr>
          <p:cNvGrpSpPr/>
          <p:nvPr/>
        </p:nvGrpSpPr>
        <p:grpSpPr>
          <a:xfrm>
            <a:off x="1850692" y="4644211"/>
            <a:ext cx="549854" cy="387341"/>
            <a:chOff x="1850692" y="4644211"/>
            <a:chExt cx="549854" cy="387341"/>
          </a:xfrm>
        </p:grpSpPr>
        <p:cxnSp>
          <p:nvCxnSpPr>
            <p:cNvPr id="237" name="Straight Connector 236">
              <a:extLst>
                <a:ext uri="{FF2B5EF4-FFF2-40B4-BE49-F238E27FC236}">
                  <a16:creationId xmlns:a16="http://schemas.microsoft.com/office/drawing/2014/main" id="{E50EB253-D836-FC4F-99F5-EA9A4155A973}"/>
                </a:ext>
              </a:extLst>
            </p:cNvPr>
            <p:cNvCxnSpPr>
              <a:cxnSpLocks/>
              <a:stCxn id="300" idx="4"/>
              <a:endCxn id="303" idx="1"/>
            </p:cNvCxnSpPr>
            <p:nvPr/>
          </p:nvCxnSpPr>
          <p:spPr>
            <a:xfrm>
              <a:off x="1850692" y="4711162"/>
              <a:ext cx="66712" cy="32039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3EC9E2B5-7600-954A-A007-7C9F8EBEB500}"/>
                </a:ext>
              </a:extLst>
            </p:cNvPr>
            <p:cNvSpPr txBox="1"/>
            <p:nvPr/>
          </p:nvSpPr>
          <p:spPr>
            <a:xfrm>
              <a:off x="1952988" y="4644211"/>
              <a:ext cx="447558" cy="369332"/>
            </a:xfrm>
            <a:prstGeom prst="rect">
              <a:avLst/>
            </a:prstGeom>
            <a:noFill/>
            <a:ln>
              <a:noFill/>
            </a:ln>
          </p:spPr>
          <p:txBody>
            <a:bodyPr wrap="none" rtlCol="0">
              <a:spAutoFit/>
            </a:bodyPr>
            <a:lstStyle/>
            <a:p>
              <a:r>
                <a:rPr lang="en-US" dirty="0">
                  <a:solidFill>
                    <a:schemeClr val="accent2"/>
                  </a:solidFill>
                </a:rPr>
                <a:t>70</a:t>
              </a:r>
            </a:p>
          </p:txBody>
        </p:sp>
      </p:grpSp>
      <p:grpSp>
        <p:nvGrpSpPr>
          <p:cNvPr id="239" name="Group 238">
            <a:extLst>
              <a:ext uri="{FF2B5EF4-FFF2-40B4-BE49-F238E27FC236}">
                <a16:creationId xmlns:a16="http://schemas.microsoft.com/office/drawing/2014/main" id="{6C6B2396-9830-9647-BBCE-136B016B256F}"/>
              </a:ext>
            </a:extLst>
          </p:cNvPr>
          <p:cNvGrpSpPr/>
          <p:nvPr/>
        </p:nvGrpSpPr>
        <p:grpSpPr>
          <a:xfrm>
            <a:off x="1999541" y="5342453"/>
            <a:ext cx="783819" cy="602617"/>
            <a:chOff x="1999541" y="5342453"/>
            <a:chExt cx="783819" cy="602617"/>
          </a:xfrm>
        </p:grpSpPr>
        <p:cxnSp>
          <p:nvCxnSpPr>
            <p:cNvPr id="240" name="Straight Connector 239">
              <a:extLst>
                <a:ext uri="{FF2B5EF4-FFF2-40B4-BE49-F238E27FC236}">
                  <a16:creationId xmlns:a16="http://schemas.microsoft.com/office/drawing/2014/main" id="{D9BEBD42-D329-8C49-913A-7C8408DAC3A7}"/>
                </a:ext>
              </a:extLst>
            </p:cNvPr>
            <p:cNvCxnSpPr>
              <a:cxnSpLocks/>
              <a:stCxn id="303" idx="5"/>
              <a:endCxn id="306" idx="1"/>
            </p:cNvCxnSpPr>
            <p:nvPr/>
          </p:nvCxnSpPr>
          <p:spPr>
            <a:xfrm>
              <a:off x="2228305" y="5342453"/>
              <a:ext cx="555055" cy="59724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8D8A3F20-F072-824B-8FB9-C1BED073FE91}"/>
                </a:ext>
              </a:extLst>
            </p:cNvPr>
            <p:cNvSpPr txBox="1"/>
            <p:nvPr/>
          </p:nvSpPr>
          <p:spPr>
            <a:xfrm>
              <a:off x="1999541" y="5575738"/>
              <a:ext cx="447558" cy="369332"/>
            </a:xfrm>
            <a:prstGeom prst="rect">
              <a:avLst/>
            </a:prstGeom>
            <a:noFill/>
            <a:ln>
              <a:noFill/>
            </a:ln>
          </p:spPr>
          <p:txBody>
            <a:bodyPr wrap="none" rtlCol="0">
              <a:spAutoFit/>
            </a:bodyPr>
            <a:lstStyle/>
            <a:p>
              <a:r>
                <a:rPr lang="en-US" dirty="0">
                  <a:solidFill>
                    <a:schemeClr val="accent2"/>
                  </a:solidFill>
                </a:rPr>
                <a:t>75</a:t>
              </a:r>
            </a:p>
          </p:txBody>
        </p:sp>
      </p:grpSp>
      <p:grpSp>
        <p:nvGrpSpPr>
          <p:cNvPr id="242" name="Group 241">
            <a:extLst>
              <a:ext uri="{FF2B5EF4-FFF2-40B4-BE49-F238E27FC236}">
                <a16:creationId xmlns:a16="http://schemas.microsoft.com/office/drawing/2014/main" id="{BD654A63-A73F-994F-A939-9596FEBFF579}"/>
              </a:ext>
            </a:extLst>
          </p:cNvPr>
          <p:cNvGrpSpPr/>
          <p:nvPr/>
        </p:nvGrpSpPr>
        <p:grpSpPr>
          <a:xfrm>
            <a:off x="3158650" y="5739448"/>
            <a:ext cx="1433257" cy="590119"/>
            <a:chOff x="3158650" y="5739448"/>
            <a:chExt cx="1433257" cy="590119"/>
          </a:xfrm>
        </p:grpSpPr>
        <p:cxnSp>
          <p:nvCxnSpPr>
            <p:cNvPr id="243" name="Straight Connector 242">
              <a:extLst>
                <a:ext uri="{FF2B5EF4-FFF2-40B4-BE49-F238E27FC236}">
                  <a16:creationId xmlns:a16="http://schemas.microsoft.com/office/drawing/2014/main" id="{24FC435B-56AC-DC44-A3DA-34F476A247CF}"/>
                </a:ext>
              </a:extLst>
            </p:cNvPr>
            <p:cNvCxnSpPr>
              <a:cxnSpLocks/>
              <a:stCxn id="324" idx="2"/>
              <a:endCxn id="306" idx="6"/>
            </p:cNvCxnSpPr>
            <p:nvPr/>
          </p:nvCxnSpPr>
          <p:spPr>
            <a:xfrm flipH="1" flipV="1">
              <a:off x="3158650" y="6095150"/>
              <a:ext cx="1433257" cy="23441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4" name="TextBox 243">
              <a:extLst>
                <a:ext uri="{FF2B5EF4-FFF2-40B4-BE49-F238E27FC236}">
                  <a16:creationId xmlns:a16="http://schemas.microsoft.com/office/drawing/2014/main" id="{41FCCC17-7584-454B-A4CD-D9490A1ADC7A}"/>
                </a:ext>
              </a:extLst>
            </p:cNvPr>
            <p:cNvSpPr txBox="1"/>
            <p:nvPr/>
          </p:nvSpPr>
          <p:spPr>
            <a:xfrm>
              <a:off x="3800169" y="5739448"/>
              <a:ext cx="579005" cy="369332"/>
            </a:xfrm>
            <a:prstGeom prst="rect">
              <a:avLst/>
            </a:prstGeom>
            <a:noFill/>
            <a:ln>
              <a:noFill/>
            </a:ln>
          </p:spPr>
          <p:txBody>
            <a:bodyPr wrap="none" rtlCol="0">
              <a:spAutoFit/>
            </a:bodyPr>
            <a:lstStyle/>
            <a:p>
              <a:r>
                <a:rPr lang="en-US" dirty="0">
                  <a:solidFill>
                    <a:schemeClr val="accent2"/>
                  </a:solidFill>
                </a:rPr>
                <a:t>120</a:t>
              </a:r>
            </a:p>
          </p:txBody>
        </p:sp>
      </p:grpSp>
      <p:grpSp>
        <p:nvGrpSpPr>
          <p:cNvPr id="245" name="Group 244">
            <a:extLst>
              <a:ext uri="{FF2B5EF4-FFF2-40B4-BE49-F238E27FC236}">
                <a16:creationId xmlns:a16="http://schemas.microsoft.com/office/drawing/2014/main" id="{348BC861-EC83-7942-BFDA-0539CEA3EF34}"/>
              </a:ext>
            </a:extLst>
          </p:cNvPr>
          <p:cNvGrpSpPr/>
          <p:nvPr/>
        </p:nvGrpSpPr>
        <p:grpSpPr>
          <a:xfrm>
            <a:off x="4175459" y="2346950"/>
            <a:ext cx="1667961" cy="376313"/>
            <a:chOff x="4175459" y="2346950"/>
            <a:chExt cx="1667961" cy="376313"/>
          </a:xfrm>
        </p:grpSpPr>
        <p:cxnSp>
          <p:nvCxnSpPr>
            <p:cNvPr id="246" name="Straight Connector 245">
              <a:extLst>
                <a:ext uri="{FF2B5EF4-FFF2-40B4-BE49-F238E27FC236}">
                  <a16:creationId xmlns:a16="http://schemas.microsoft.com/office/drawing/2014/main" id="{368B94DD-636E-A445-AE7F-C4541F8FD364}"/>
                </a:ext>
              </a:extLst>
            </p:cNvPr>
            <p:cNvCxnSpPr>
              <a:cxnSpLocks/>
              <a:endCxn id="309" idx="6"/>
            </p:cNvCxnSpPr>
            <p:nvPr/>
          </p:nvCxnSpPr>
          <p:spPr>
            <a:xfrm flipH="1">
              <a:off x="4175459" y="2652936"/>
              <a:ext cx="1667961" cy="7032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77F39A45-5669-294A-BA2B-FBECCEB22800}"/>
                </a:ext>
              </a:extLst>
            </p:cNvPr>
            <p:cNvSpPr txBox="1"/>
            <p:nvPr/>
          </p:nvSpPr>
          <p:spPr>
            <a:xfrm>
              <a:off x="4930839" y="2346950"/>
              <a:ext cx="447558" cy="369332"/>
            </a:xfrm>
            <a:prstGeom prst="rect">
              <a:avLst/>
            </a:prstGeom>
            <a:noFill/>
            <a:ln>
              <a:noFill/>
            </a:ln>
          </p:spPr>
          <p:txBody>
            <a:bodyPr wrap="none" rtlCol="0">
              <a:spAutoFit/>
            </a:bodyPr>
            <a:lstStyle/>
            <a:p>
              <a:r>
                <a:rPr lang="en-US" dirty="0">
                  <a:solidFill>
                    <a:schemeClr val="accent2"/>
                  </a:solidFill>
                </a:rPr>
                <a:t>99</a:t>
              </a:r>
            </a:p>
          </p:txBody>
        </p:sp>
      </p:grpSp>
      <p:grpSp>
        <p:nvGrpSpPr>
          <p:cNvPr id="248" name="Group 247">
            <a:extLst>
              <a:ext uri="{FF2B5EF4-FFF2-40B4-BE49-F238E27FC236}">
                <a16:creationId xmlns:a16="http://schemas.microsoft.com/office/drawing/2014/main" id="{FD67222B-FF48-B54F-8148-3A4D653E63D0}"/>
              </a:ext>
            </a:extLst>
          </p:cNvPr>
          <p:cNvGrpSpPr/>
          <p:nvPr/>
        </p:nvGrpSpPr>
        <p:grpSpPr>
          <a:xfrm>
            <a:off x="3955620" y="2874848"/>
            <a:ext cx="573885" cy="594889"/>
            <a:chOff x="4116534" y="3002134"/>
            <a:chExt cx="573885" cy="594889"/>
          </a:xfrm>
        </p:grpSpPr>
        <p:cxnSp>
          <p:nvCxnSpPr>
            <p:cNvPr id="249" name="Straight Connector 248">
              <a:extLst>
                <a:ext uri="{FF2B5EF4-FFF2-40B4-BE49-F238E27FC236}">
                  <a16:creationId xmlns:a16="http://schemas.microsoft.com/office/drawing/2014/main" id="{D47386E3-1337-6F4F-81C2-531FD87CB032}"/>
                </a:ext>
              </a:extLst>
            </p:cNvPr>
            <p:cNvCxnSpPr>
              <a:cxnSpLocks/>
              <a:stCxn id="352" idx="1"/>
              <a:endCxn id="309" idx="4"/>
            </p:cNvCxnSpPr>
            <p:nvPr/>
          </p:nvCxnSpPr>
          <p:spPr>
            <a:xfrm flipH="1" flipV="1">
              <a:off x="4116534" y="3070388"/>
              <a:ext cx="326848" cy="526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0" name="TextBox 249">
              <a:extLst>
                <a:ext uri="{FF2B5EF4-FFF2-40B4-BE49-F238E27FC236}">
                  <a16:creationId xmlns:a16="http://schemas.microsoft.com/office/drawing/2014/main" id="{F4049837-940A-7C41-BE36-146946BF9033}"/>
                </a:ext>
              </a:extLst>
            </p:cNvPr>
            <p:cNvSpPr txBox="1"/>
            <p:nvPr/>
          </p:nvSpPr>
          <p:spPr>
            <a:xfrm>
              <a:off x="4242861" y="3002134"/>
              <a:ext cx="447558" cy="369332"/>
            </a:xfrm>
            <a:prstGeom prst="rect">
              <a:avLst/>
            </a:prstGeom>
            <a:noFill/>
            <a:ln>
              <a:noFill/>
            </a:ln>
          </p:spPr>
          <p:txBody>
            <a:bodyPr wrap="none" rtlCol="0">
              <a:spAutoFit/>
            </a:bodyPr>
            <a:lstStyle/>
            <a:p>
              <a:r>
                <a:rPr lang="en-US" dirty="0">
                  <a:solidFill>
                    <a:schemeClr val="accent2"/>
                  </a:solidFill>
                </a:rPr>
                <a:t>80</a:t>
              </a:r>
            </a:p>
          </p:txBody>
        </p:sp>
      </p:grpSp>
      <p:grpSp>
        <p:nvGrpSpPr>
          <p:cNvPr id="251" name="Group 250">
            <a:extLst>
              <a:ext uri="{FF2B5EF4-FFF2-40B4-BE49-F238E27FC236}">
                <a16:creationId xmlns:a16="http://schemas.microsoft.com/office/drawing/2014/main" id="{09A14198-E15B-C844-AFCA-D3CB1D050635}"/>
              </a:ext>
            </a:extLst>
          </p:cNvPr>
          <p:cNvGrpSpPr/>
          <p:nvPr/>
        </p:nvGrpSpPr>
        <p:grpSpPr>
          <a:xfrm>
            <a:off x="4615772" y="3804290"/>
            <a:ext cx="1470213" cy="700869"/>
            <a:chOff x="4615772" y="3804290"/>
            <a:chExt cx="1470213" cy="700869"/>
          </a:xfrm>
        </p:grpSpPr>
        <p:cxnSp>
          <p:nvCxnSpPr>
            <p:cNvPr id="252" name="Straight Connector 251">
              <a:extLst>
                <a:ext uri="{FF2B5EF4-FFF2-40B4-BE49-F238E27FC236}">
                  <a16:creationId xmlns:a16="http://schemas.microsoft.com/office/drawing/2014/main" id="{6DB31B71-D501-164D-95B5-7C4055CB44AA}"/>
                </a:ext>
              </a:extLst>
            </p:cNvPr>
            <p:cNvCxnSpPr>
              <a:cxnSpLocks/>
              <a:stCxn id="312" idx="5"/>
            </p:cNvCxnSpPr>
            <p:nvPr/>
          </p:nvCxnSpPr>
          <p:spPr>
            <a:xfrm>
              <a:off x="4615772" y="3804290"/>
              <a:ext cx="1470213" cy="58059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3" name="TextBox 252">
              <a:extLst>
                <a:ext uri="{FF2B5EF4-FFF2-40B4-BE49-F238E27FC236}">
                  <a16:creationId xmlns:a16="http://schemas.microsoft.com/office/drawing/2014/main" id="{0C537247-820F-904A-9BA7-861C36D92031}"/>
                </a:ext>
              </a:extLst>
            </p:cNvPr>
            <p:cNvSpPr txBox="1"/>
            <p:nvPr/>
          </p:nvSpPr>
          <p:spPr>
            <a:xfrm>
              <a:off x="5039128" y="4135827"/>
              <a:ext cx="447558" cy="369332"/>
            </a:xfrm>
            <a:prstGeom prst="rect">
              <a:avLst/>
            </a:prstGeom>
            <a:noFill/>
            <a:ln>
              <a:noFill/>
            </a:ln>
          </p:spPr>
          <p:txBody>
            <a:bodyPr wrap="none" rtlCol="0">
              <a:spAutoFit/>
            </a:bodyPr>
            <a:lstStyle/>
            <a:p>
              <a:r>
                <a:rPr lang="en-US" dirty="0">
                  <a:solidFill>
                    <a:schemeClr val="accent2"/>
                  </a:solidFill>
                </a:rPr>
                <a:t>97</a:t>
              </a:r>
            </a:p>
          </p:txBody>
        </p:sp>
      </p:grpSp>
      <p:grpSp>
        <p:nvGrpSpPr>
          <p:cNvPr id="254" name="Group 253">
            <a:extLst>
              <a:ext uri="{FF2B5EF4-FFF2-40B4-BE49-F238E27FC236}">
                <a16:creationId xmlns:a16="http://schemas.microsoft.com/office/drawing/2014/main" id="{A8FDA69B-3238-2B43-AE16-1F2E0CF0B68F}"/>
              </a:ext>
            </a:extLst>
          </p:cNvPr>
          <p:cNvGrpSpPr/>
          <p:nvPr/>
        </p:nvGrpSpPr>
        <p:grpSpPr>
          <a:xfrm>
            <a:off x="4070864" y="3868679"/>
            <a:ext cx="740883" cy="2241048"/>
            <a:chOff x="4070864" y="3868679"/>
            <a:chExt cx="740883" cy="2241048"/>
          </a:xfrm>
        </p:grpSpPr>
        <p:cxnSp>
          <p:nvCxnSpPr>
            <p:cNvPr id="255" name="Straight Connector 254">
              <a:extLst>
                <a:ext uri="{FF2B5EF4-FFF2-40B4-BE49-F238E27FC236}">
                  <a16:creationId xmlns:a16="http://schemas.microsoft.com/office/drawing/2014/main" id="{43C03F0A-E3AB-1144-88A8-93868A3ABE25}"/>
                </a:ext>
              </a:extLst>
            </p:cNvPr>
            <p:cNvCxnSpPr>
              <a:cxnSpLocks/>
              <a:stCxn id="324" idx="0"/>
              <a:endCxn id="312" idx="4"/>
            </p:cNvCxnSpPr>
            <p:nvPr/>
          </p:nvCxnSpPr>
          <p:spPr>
            <a:xfrm flipH="1" flipV="1">
              <a:off x="4460322" y="3868679"/>
              <a:ext cx="351425" cy="224104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6" name="TextBox 255">
              <a:extLst>
                <a:ext uri="{FF2B5EF4-FFF2-40B4-BE49-F238E27FC236}">
                  <a16:creationId xmlns:a16="http://schemas.microsoft.com/office/drawing/2014/main" id="{8A1D7B3D-EB8C-B34A-8BB0-038685F585A5}"/>
                </a:ext>
              </a:extLst>
            </p:cNvPr>
            <p:cNvSpPr txBox="1"/>
            <p:nvPr/>
          </p:nvSpPr>
          <p:spPr>
            <a:xfrm>
              <a:off x="4070864" y="4952439"/>
              <a:ext cx="579005" cy="369332"/>
            </a:xfrm>
            <a:prstGeom prst="rect">
              <a:avLst/>
            </a:prstGeom>
            <a:noFill/>
            <a:ln>
              <a:noFill/>
            </a:ln>
          </p:spPr>
          <p:txBody>
            <a:bodyPr wrap="none" rtlCol="0">
              <a:spAutoFit/>
            </a:bodyPr>
            <a:lstStyle/>
            <a:p>
              <a:r>
                <a:rPr lang="en-US" dirty="0">
                  <a:solidFill>
                    <a:schemeClr val="accent2"/>
                  </a:solidFill>
                </a:rPr>
                <a:t>146</a:t>
              </a:r>
            </a:p>
          </p:txBody>
        </p:sp>
      </p:grpSp>
      <p:grpSp>
        <p:nvGrpSpPr>
          <p:cNvPr id="257" name="Group 256">
            <a:extLst>
              <a:ext uri="{FF2B5EF4-FFF2-40B4-BE49-F238E27FC236}">
                <a16:creationId xmlns:a16="http://schemas.microsoft.com/office/drawing/2014/main" id="{E4B2B2F2-19B5-5440-B4E1-A9660035B31E}"/>
              </a:ext>
            </a:extLst>
          </p:cNvPr>
          <p:cNvGrpSpPr/>
          <p:nvPr/>
        </p:nvGrpSpPr>
        <p:grpSpPr>
          <a:xfrm>
            <a:off x="4967197" y="4695783"/>
            <a:ext cx="1118788" cy="1478333"/>
            <a:chOff x="4967197" y="4695783"/>
            <a:chExt cx="1118788" cy="1478333"/>
          </a:xfrm>
        </p:grpSpPr>
        <p:cxnSp>
          <p:nvCxnSpPr>
            <p:cNvPr id="258" name="Straight Connector 257">
              <a:extLst>
                <a:ext uri="{FF2B5EF4-FFF2-40B4-BE49-F238E27FC236}">
                  <a16:creationId xmlns:a16="http://schemas.microsoft.com/office/drawing/2014/main" id="{6368C225-02FA-934C-BD15-1C43591D87E7}"/>
                </a:ext>
              </a:extLst>
            </p:cNvPr>
            <p:cNvCxnSpPr>
              <a:cxnSpLocks/>
              <a:stCxn id="324" idx="7"/>
            </p:cNvCxnSpPr>
            <p:nvPr/>
          </p:nvCxnSpPr>
          <p:spPr>
            <a:xfrm flipV="1">
              <a:off x="4967197" y="4695783"/>
              <a:ext cx="1118788" cy="147833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9" name="TextBox 258">
              <a:extLst>
                <a:ext uri="{FF2B5EF4-FFF2-40B4-BE49-F238E27FC236}">
                  <a16:creationId xmlns:a16="http://schemas.microsoft.com/office/drawing/2014/main" id="{86FC899E-CC9A-BA49-8BFB-D9DBC90C2256}"/>
                </a:ext>
              </a:extLst>
            </p:cNvPr>
            <p:cNvSpPr txBox="1"/>
            <p:nvPr/>
          </p:nvSpPr>
          <p:spPr>
            <a:xfrm>
              <a:off x="5504757" y="5389043"/>
              <a:ext cx="579005" cy="369332"/>
            </a:xfrm>
            <a:prstGeom prst="rect">
              <a:avLst/>
            </a:prstGeom>
            <a:noFill/>
            <a:ln>
              <a:noFill/>
            </a:ln>
          </p:spPr>
          <p:txBody>
            <a:bodyPr wrap="none" rtlCol="0">
              <a:spAutoFit/>
            </a:bodyPr>
            <a:lstStyle/>
            <a:p>
              <a:r>
                <a:rPr lang="en-US" dirty="0">
                  <a:solidFill>
                    <a:schemeClr val="accent2"/>
                  </a:solidFill>
                </a:rPr>
                <a:t>138</a:t>
              </a:r>
            </a:p>
          </p:txBody>
        </p:sp>
      </p:grpSp>
      <p:grpSp>
        <p:nvGrpSpPr>
          <p:cNvPr id="272" name="Group 271">
            <a:extLst>
              <a:ext uri="{FF2B5EF4-FFF2-40B4-BE49-F238E27FC236}">
                <a16:creationId xmlns:a16="http://schemas.microsoft.com/office/drawing/2014/main" id="{EF09DE26-4799-5047-A4B1-E1256AD83E2B}"/>
              </a:ext>
            </a:extLst>
          </p:cNvPr>
          <p:cNvGrpSpPr/>
          <p:nvPr/>
        </p:nvGrpSpPr>
        <p:grpSpPr>
          <a:xfrm>
            <a:off x="9264440" y="4494974"/>
            <a:ext cx="1068375" cy="369332"/>
            <a:chOff x="9264440" y="4494974"/>
            <a:chExt cx="1068375" cy="369332"/>
          </a:xfrm>
        </p:grpSpPr>
        <p:cxnSp>
          <p:nvCxnSpPr>
            <p:cNvPr id="273" name="Straight Connector 272">
              <a:extLst>
                <a:ext uri="{FF2B5EF4-FFF2-40B4-BE49-F238E27FC236}">
                  <a16:creationId xmlns:a16="http://schemas.microsoft.com/office/drawing/2014/main" id="{A3A9D7E7-2AA0-2F40-B8AA-5B46068CDBCB}"/>
                </a:ext>
              </a:extLst>
            </p:cNvPr>
            <p:cNvCxnSpPr>
              <a:cxnSpLocks/>
              <a:stCxn id="339" idx="2"/>
            </p:cNvCxnSpPr>
            <p:nvPr/>
          </p:nvCxnSpPr>
          <p:spPr>
            <a:xfrm flipH="1">
              <a:off x="9264440" y="4835091"/>
              <a:ext cx="1068375"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4" name="TextBox 273">
              <a:extLst>
                <a:ext uri="{FF2B5EF4-FFF2-40B4-BE49-F238E27FC236}">
                  <a16:creationId xmlns:a16="http://schemas.microsoft.com/office/drawing/2014/main" id="{5EF113A8-F35C-EC42-AD73-5B4C6F0B18A7}"/>
                </a:ext>
              </a:extLst>
            </p:cNvPr>
            <p:cNvSpPr txBox="1"/>
            <p:nvPr/>
          </p:nvSpPr>
          <p:spPr>
            <a:xfrm>
              <a:off x="9699315" y="4494974"/>
              <a:ext cx="447558" cy="369332"/>
            </a:xfrm>
            <a:prstGeom prst="rect">
              <a:avLst/>
            </a:prstGeom>
            <a:noFill/>
            <a:ln>
              <a:noFill/>
            </a:ln>
          </p:spPr>
          <p:txBody>
            <a:bodyPr wrap="none" rtlCol="0">
              <a:spAutoFit/>
            </a:bodyPr>
            <a:lstStyle/>
            <a:p>
              <a:r>
                <a:rPr lang="en-US" dirty="0">
                  <a:solidFill>
                    <a:schemeClr val="accent2"/>
                  </a:solidFill>
                </a:rPr>
                <a:t>98</a:t>
              </a:r>
            </a:p>
          </p:txBody>
        </p:sp>
      </p:grpSp>
      <p:grpSp>
        <p:nvGrpSpPr>
          <p:cNvPr id="275" name="Group 274">
            <a:extLst>
              <a:ext uri="{FF2B5EF4-FFF2-40B4-BE49-F238E27FC236}">
                <a16:creationId xmlns:a16="http://schemas.microsoft.com/office/drawing/2014/main" id="{5AD3BCF5-BABF-1E48-9C14-7BAF47DECC4B}"/>
              </a:ext>
            </a:extLst>
          </p:cNvPr>
          <p:cNvGrpSpPr/>
          <p:nvPr/>
        </p:nvGrpSpPr>
        <p:grpSpPr>
          <a:xfrm>
            <a:off x="8153157" y="1020464"/>
            <a:ext cx="1002784" cy="532008"/>
            <a:chOff x="8153157" y="1020464"/>
            <a:chExt cx="1002784" cy="532008"/>
          </a:xfrm>
        </p:grpSpPr>
        <p:cxnSp>
          <p:nvCxnSpPr>
            <p:cNvPr id="276" name="Straight Connector 275">
              <a:extLst>
                <a:ext uri="{FF2B5EF4-FFF2-40B4-BE49-F238E27FC236}">
                  <a16:creationId xmlns:a16="http://schemas.microsoft.com/office/drawing/2014/main" id="{30F6B0FD-CF0E-5641-BC16-59D2DDD7F8BF}"/>
                </a:ext>
              </a:extLst>
            </p:cNvPr>
            <p:cNvCxnSpPr>
              <a:cxnSpLocks/>
              <a:stCxn id="330" idx="6"/>
              <a:endCxn id="333" idx="1"/>
            </p:cNvCxnSpPr>
            <p:nvPr/>
          </p:nvCxnSpPr>
          <p:spPr>
            <a:xfrm>
              <a:off x="8153157" y="1292628"/>
              <a:ext cx="1002784" cy="25984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BB09F4C8-CF50-8343-8783-C284EAC8D956}"/>
                </a:ext>
              </a:extLst>
            </p:cNvPr>
            <p:cNvSpPr txBox="1"/>
            <p:nvPr/>
          </p:nvSpPr>
          <p:spPr>
            <a:xfrm>
              <a:off x="8630940" y="1020464"/>
              <a:ext cx="447558" cy="369332"/>
            </a:xfrm>
            <a:prstGeom prst="rect">
              <a:avLst/>
            </a:prstGeom>
            <a:noFill/>
            <a:ln>
              <a:noFill/>
            </a:ln>
          </p:spPr>
          <p:txBody>
            <a:bodyPr wrap="none" rtlCol="0">
              <a:spAutoFit/>
            </a:bodyPr>
            <a:lstStyle/>
            <a:p>
              <a:r>
                <a:rPr lang="en-US" dirty="0">
                  <a:solidFill>
                    <a:schemeClr val="accent2"/>
                  </a:solidFill>
                </a:rPr>
                <a:t>87</a:t>
              </a:r>
            </a:p>
          </p:txBody>
        </p:sp>
      </p:grpSp>
      <p:grpSp>
        <p:nvGrpSpPr>
          <p:cNvPr id="278" name="Group 277">
            <a:extLst>
              <a:ext uri="{FF2B5EF4-FFF2-40B4-BE49-F238E27FC236}">
                <a16:creationId xmlns:a16="http://schemas.microsoft.com/office/drawing/2014/main" id="{9589B727-3468-3F48-8A8C-8166163EB308}"/>
              </a:ext>
            </a:extLst>
          </p:cNvPr>
          <p:cNvGrpSpPr/>
          <p:nvPr/>
        </p:nvGrpSpPr>
        <p:grpSpPr>
          <a:xfrm>
            <a:off x="9466842" y="1863373"/>
            <a:ext cx="779343" cy="924278"/>
            <a:chOff x="9466842" y="1863373"/>
            <a:chExt cx="779343" cy="924278"/>
          </a:xfrm>
        </p:grpSpPr>
        <p:cxnSp>
          <p:nvCxnSpPr>
            <p:cNvPr id="279" name="Straight Connector 278">
              <a:extLst>
                <a:ext uri="{FF2B5EF4-FFF2-40B4-BE49-F238E27FC236}">
                  <a16:creationId xmlns:a16="http://schemas.microsoft.com/office/drawing/2014/main" id="{6878777E-AC5F-FD45-B8D5-1DD3F96C378B}"/>
                </a:ext>
              </a:extLst>
            </p:cNvPr>
            <p:cNvCxnSpPr>
              <a:cxnSpLocks/>
              <a:stCxn id="333" idx="5"/>
              <a:endCxn id="345" idx="1"/>
            </p:cNvCxnSpPr>
            <p:nvPr/>
          </p:nvCxnSpPr>
          <p:spPr>
            <a:xfrm>
              <a:off x="9466842" y="1863373"/>
              <a:ext cx="490683" cy="92427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675CB565-8480-974B-9A00-54AFE7CD8870}"/>
                </a:ext>
              </a:extLst>
            </p:cNvPr>
            <p:cNvSpPr txBox="1"/>
            <p:nvPr/>
          </p:nvSpPr>
          <p:spPr>
            <a:xfrm>
              <a:off x="9798627" y="2112219"/>
              <a:ext cx="447558" cy="369332"/>
            </a:xfrm>
            <a:prstGeom prst="rect">
              <a:avLst/>
            </a:prstGeom>
            <a:noFill/>
            <a:ln>
              <a:noFill/>
            </a:ln>
          </p:spPr>
          <p:txBody>
            <a:bodyPr wrap="none" rtlCol="0">
              <a:spAutoFit/>
            </a:bodyPr>
            <a:lstStyle/>
            <a:p>
              <a:r>
                <a:rPr lang="en-US" dirty="0">
                  <a:solidFill>
                    <a:schemeClr val="accent2"/>
                  </a:solidFill>
                </a:rPr>
                <a:t>92</a:t>
              </a:r>
            </a:p>
          </p:txBody>
        </p:sp>
      </p:grpSp>
      <p:grpSp>
        <p:nvGrpSpPr>
          <p:cNvPr id="281" name="Group 280">
            <a:extLst>
              <a:ext uri="{FF2B5EF4-FFF2-40B4-BE49-F238E27FC236}">
                <a16:creationId xmlns:a16="http://schemas.microsoft.com/office/drawing/2014/main" id="{9A0BE78B-5D37-F249-993D-20C2762C5950}"/>
              </a:ext>
            </a:extLst>
          </p:cNvPr>
          <p:cNvGrpSpPr/>
          <p:nvPr/>
        </p:nvGrpSpPr>
        <p:grpSpPr>
          <a:xfrm>
            <a:off x="9200051" y="3162941"/>
            <a:ext cx="1022844" cy="1516699"/>
            <a:chOff x="9200051" y="3162941"/>
            <a:chExt cx="1022844" cy="1516699"/>
          </a:xfrm>
        </p:grpSpPr>
        <p:cxnSp>
          <p:nvCxnSpPr>
            <p:cNvPr id="282" name="Straight Connector 281">
              <a:extLst>
                <a:ext uri="{FF2B5EF4-FFF2-40B4-BE49-F238E27FC236}">
                  <a16:creationId xmlns:a16="http://schemas.microsoft.com/office/drawing/2014/main" id="{182D8C7E-A4B0-1C46-B6A6-8655747954BE}"/>
                </a:ext>
              </a:extLst>
            </p:cNvPr>
            <p:cNvCxnSpPr>
              <a:cxnSpLocks/>
              <a:stCxn id="345" idx="4"/>
            </p:cNvCxnSpPr>
            <p:nvPr/>
          </p:nvCxnSpPr>
          <p:spPr>
            <a:xfrm flipH="1">
              <a:off x="9200051" y="3162941"/>
              <a:ext cx="912925" cy="151669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4D5A900C-70C9-2A4A-8F91-8D1F7DF7A673}"/>
                </a:ext>
              </a:extLst>
            </p:cNvPr>
            <p:cNvSpPr txBox="1"/>
            <p:nvPr/>
          </p:nvSpPr>
          <p:spPr>
            <a:xfrm>
              <a:off x="9643890" y="3853171"/>
              <a:ext cx="579005" cy="369332"/>
            </a:xfrm>
            <a:prstGeom prst="rect">
              <a:avLst/>
            </a:prstGeom>
            <a:noFill/>
            <a:ln>
              <a:noFill/>
            </a:ln>
          </p:spPr>
          <p:txBody>
            <a:bodyPr wrap="none" rtlCol="0">
              <a:spAutoFit/>
            </a:bodyPr>
            <a:lstStyle/>
            <a:p>
              <a:r>
                <a:rPr lang="en-US" dirty="0">
                  <a:solidFill>
                    <a:schemeClr val="accent2"/>
                  </a:solidFill>
                </a:rPr>
                <a:t>142</a:t>
              </a:r>
            </a:p>
          </p:txBody>
        </p:sp>
      </p:grpSp>
      <p:grpSp>
        <p:nvGrpSpPr>
          <p:cNvPr id="284" name="Group 283">
            <a:extLst>
              <a:ext uri="{FF2B5EF4-FFF2-40B4-BE49-F238E27FC236}">
                <a16:creationId xmlns:a16="http://schemas.microsoft.com/office/drawing/2014/main" id="{0C408AC1-F180-F146-ADB1-6A7BE65649DB}"/>
              </a:ext>
            </a:extLst>
          </p:cNvPr>
          <p:cNvGrpSpPr/>
          <p:nvPr/>
        </p:nvGrpSpPr>
        <p:grpSpPr>
          <a:xfrm>
            <a:off x="10708105" y="4990541"/>
            <a:ext cx="878127" cy="1101079"/>
            <a:chOff x="10708105" y="4990541"/>
            <a:chExt cx="878127" cy="1101079"/>
          </a:xfrm>
        </p:grpSpPr>
        <p:cxnSp>
          <p:nvCxnSpPr>
            <p:cNvPr id="285" name="Straight Connector 284">
              <a:extLst>
                <a:ext uri="{FF2B5EF4-FFF2-40B4-BE49-F238E27FC236}">
                  <a16:creationId xmlns:a16="http://schemas.microsoft.com/office/drawing/2014/main" id="{C8F1E8F2-DA48-AF48-9C51-9D437CD5E6B1}"/>
                </a:ext>
              </a:extLst>
            </p:cNvPr>
            <p:cNvCxnSpPr>
              <a:cxnSpLocks/>
              <a:stCxn id="339" idx="5"/>
              <a:endCxn id="336" idx="0"/>
            </p:cNvCxnSpPr>
            <p:nvPr/>
          </p:nvCxnSpPr>
          <p:spPr>
            <a:xfrm>
              <a:off x="10708105" y="4990541"/>
              <a:ext cx="878127" cy="110107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6" name="TextBox 285">
              <a:extLst>
                <a:ext uri="{FF2B5EF4-FFF2-40B4-BE49-F238E27FC236}">
                  <a16:creationId xmlns:a16="http://schemas.microsoft.com/office/drawing/2014/main" id="{FB778618-D951-9D45-9469-46D8A14893B2}"/>
                </a:ext>
              </a:extLst>
            </p:cNvPr>
            <p:cNvSpPr txBox="1"/>
            <p:nvPr/>
          </p:nvSpPr>
          <p:spPr>
            <a:xfrm>
              <a:off x="11032112" y="5271118"/>
              <a:ext cx="447558" cy="369332"/>
            </a:xfrm>
            <a:prstGeom prst="rect">
              <a:avLst/>
            </a:prstGeom>
            <a:noFill/>
            <a:ln>
              <a:noFill/>
            </a:ln>
          </p:spPr>
          <p:txBody>
            <a:bodyPr wrap="none" rtlCol="0">
              <a:spAutoFit/>
            </a:bodyPr>
            <a:lstStyle/>
            <a:p>
              <a:r>
                <a:rPr lang="en-US" dirty="0">
                  <a:solidFill>
                    <a:schemeClr val="accent2"/>
                  </a:solidFill>
                </a:rPr>
                <a:t>86</a:t>
              </a:r>
            </a:p>
          </p:txBody>
        </p:sp>
      </p:grpSp>
      <p:grpSp>
        <p:nvGrpSpPr>
          <p:cNvPr id="287" name="Group 286">
            <a:extLst>
              <a:ext uri="{FF2B5EF4-FFF2-40B4-BE49-F238E27FC236}">
                <a16:creationId xmlns:a16="http://schemas.microsoft.com/office/drawing/2014/main" id="{3568C335-1645-7448-8F11-9349A4A02413}"/>
              </a:ext>
            </a:extLst>
          </p:cNvPr>
          <p:cNvGrpSpPr/>
          <p:nvPr/>
        </p:nvGrpSpPr>
        <p:grpSpPr>
          <a:xfrm>
            <a:off x="2162940" y="118084"/>
            <a:ext cx="1493192" cy="509183"/>
            <a:chOff x="2162940" y="118084"/>
            <a:chExt cx="1493192" cy="509183"/>
          </a:xfrm>
        </p:grpSpPr>
        <p:sp>
          <p:nvSpPr>
            <p:cNvPr id="288" name="Oval 287">
              <a:extLst>
                <a:ext uri="{FF2B5EF4-FFF2-40B4-BE49-F238E27FC236}">
                  <a16:creationId xmlns:a16="http://schemas.microsoft.com/office/drawing/2014/main" id="{EDFC59F4-D4E5-B243-9B19-576EA8B7A206}"/>
                </a:ext>
              </a:extLst>
            </p:cNvPr>
            <p:cNvSpPr/>
            <p:nvPr/>
          </p:nvSpPr>
          <p:spPr>
            <a:xfrm>
              <a:off x="2162940" y="18758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89" name="Rectangle 288">
              <a:extLst>
                <a:ext uri="{FF2B5EF4-FFF2-40B4-BE49-F238E27FC236}">
                  <a16:creationId xmlns:a16="http://schemas.microsoft.com/office/drawing/2014/main" id="{12B40BE8-4918-9B4C-9C58-0F84D6B16D92}"/>
                </a:ext>
              </a:extLst>
            </p:cNvPr>
            <p:cNvSpPr/>
            <p:nvPr/>
          </p:nvSpPr>
          <p:spPr>
            <a:xfrm>
              <a:off x="2574746" y="118084"/>
              <a:ext cx="1081386"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Onderon</a:t>
              </a:r>
              <a:endParaRPr lang="en-US" dirty="0">
                <a:solidFill>
                  <a:schemeClr val="accent2"/>
                </a:solidFill>
                <a:effectLst/>
                <a:latin typeface="Helvetica Neue" panose="02000503000000020004" pitchFamily="2" charset="0"/>
              </a:endParaRPr>
            </a:p>
          </p:txBody>
        </p:sp>
      </p:grpSp>
      <p:grpSp>
        <p:nvGrpSpPr>
          <p:cNvPr id="290" name="Group 289">
            <a:extLst>
              <a:ext uri="{FF2B5EF4-FFF2-40B4-BE49-F238E27FC236}">
                <a16:creationId xmlns:a16="http://schemas.microsoft.com/office/drawing/2014/main" id="{7FC74257-3E9C-074E-84AD-C8F3B8FEA686}"/>
              </a:ext>
            </a:extLst>
          </p:cNvPr>
          <p:cNvGrpSpPr/>
          <p:nvPr/>
        </p:nvGrpSpPr>
        <p:grpSpPr>
          <a:xfrm>
            <a:off x="569517" y="709168"/>
            <a:ext cx="1522171" cy="733189"/>
            <a:chOff x="569517" y="709168"/>
            <a:chExt cx="1522171" cy="733189"/>
          </a:xfrm>
        </p:grpSpPr>
        <p:sp>
          <p:nvSpPr>
            <p:cNvPr id="291" name="Oval 290">
              <a:extLst>
                <a:ext uri="{FF2B5EF4-FFF2-40B4-BE49-F238E27FC236}">
                  <a16:creationId xmlns:a16="http://schemas.microsoft.com/office/drawing/2014/main" id="{26FA07FD-7025-E848-90CF-59EC8627C9AF}"/>
                </a:ext>
              </a:extLst>
            </p:cNvPr>
            <p:cNvSpPr/>
            <p:nvPr/>
          </p:nvSpPr>
          <p:spPr>
            <a:xfrm>
              <a:off x="1652009" y="100267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92" name="Rectangle 291">
              <a:extLst>
                <a:ext uri="{FF2B5EF4-FFF2-40B4-BE49-F238E27FC236}">
                  <a16:creationId xmlns:a16="http://schemas.microsoft.com/office/drawing/2014/main" id="{44469818-A8DD-5D46-B26B-774A55B1818C}"/>
                </a:ext>
              </a:extLst>
            </p:cNvPr>
            <p:cNvSpPr/>
            <p:nvPr/>
          </p:nvSpPr>
          <p:spPr>
            <a:xfrm>
              <a:off x="569517" y="709168"/>
              <a:ext cx="1252266"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Coruscant</a:t>
              </a:r>
              <a:endParaRPr lang="en-US" dirty="0">
                <a:solidFill>
                  <a:schemeClr val="accent2"/>
                </a:solidFill>
                <a:effectLst/>
                <a:latin typeface="Helvetica Neue" panose="02000503000000020004" pitchFamily="2" charset="0"/>
              </a:endParaRPr>
            </a:p>
          </p:txBody>
        </p:sp>
      </p:grpSp>
      <p:grpSp>
        <p:nvGrpSpPr>
          <p:cNvPr id="293" name="Group 292">
            <a:extLst>
              <a:ext uri="{FF2B5EF4-FFF2-40B4-BE49-F238E27FC236}">
                <a16:creationId xmlns:a16="http://schemas.microsoft.com/office/drawing/2014/main" id="{162A4404-9652-BC43-B4F0-F83252CA7E05}"/>
              </a:ext>
            </a:extLst>
          </p:cNvPr>
          <p:cNvGrpSpPr/>
          <p:nvPr/>
        </p:nvGrpSpPr>
        <p:grpSpPr>
          <a:xfrm>
            <a:off x="319177" y="1797206"/>
            <a:ext cx="1484535" cy="499679"/>
            <a:chOff x="319177" y="1797206"/>
            <a:chExt cx="1484535" cy="499679"/>
          </a:xfrm>
        </p:grpSpPr>
        <p:sp>
          <p:nvSpPr>
            <p:cNvPr id="294" name="Oval 293">
              <a:extLst>
                <a:ext uri="{FF2B5EF4-FFF2-40B4-BE49-F238E27FC236}">
                  <a16:creationId xmlns:a16="http://schemas.microsoft.com/office/drawing/2014/main" id="{653AB248-8022-B543-9F78-1AC9DDACE3E2}"/>
                </a:ext>
              </a:extLst>
            </p:cNvPr>
            <p:cNvSpPr/>
            <p:nvPr/>
          </p:nvSpPr>
          <p:spPr>
            <a:xfrm>
              <a:off x="1364033" y="1857206"/>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95" name="Rectangle 294">
              <a:extLst>
                <a:ext uri="{FF2B5EF4-FFF2-40B4-BE49-F238E27FC236}">
                  <a16:creationId xmlns:a16="http://schemas.microsoft.com/office/drawing/2014/main" id="{91BC8C2A-533E-5046-952B-00B7CC2A24FC}"/>
                </a:ext>
              </a:extLst>
            </p:cNvPr>
            <p:cNvSpPr/>
            <p:nvPr/>
          </p:nvSpPr>
          <p:spPr>
            <a:xfrm>
              <a:off x="319177" y="1797206"/>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grpSp>
      <p:grpSp>
        <p:nvGrpSpPr>
          <p:cNvPr id="296" name="Group 295">
            <a:extLst>
              <a:ext uri="{FF2B5EF4-FFF2-40B4-BE49-F238E27FC236}">
                <a16:creationId xmlns:a16="http://schemas.microsoft.com/office/drawing/2014/main" id="{DAEE7BCA-2609-614E-99B2-D3EE5A2A282A}"/>
              </a:ext>
            </a:extLst>
          </p:cNvPr>
          <p:cNvGrpSpPr/>
          <p:nvPr/>
        </p:nvGrpSpPr>
        <p:grpSpPr>
          <a:xfrm>
            <a:off x="360669" y="3434398"/>
            <a:ext cx="1443043" cy="670082"/>
            <a:chOff x="360669" y="3434398"/>
            <a:chExt cx="1443043" cy="670082"/>
          </a:xfrm>
        </p:grpSpPr>
        <p:sp>
          <p:nvSpPr>
            <p:cNvPr id="297" name="Oval 296">
              <a:extLst>
                <a:ext uri="{FF2B5EF4-FFF2-40B4-BE49-F238E27FC236}">
                  <a16:creationId xmlns:a16="http://schemas.microsoft.com/office/drawing/2014/main" id="{05957CA4-7967-4D43-8F67-7A52C4F81086}"/>
                </a:ext>
              </a:extLst>
            </p:cNvPr>
            <p:cNvSpPr/>
            <p:nvPr/>
          </p:nvSpPr>
          <p:spPr>
            <a:xfrm>
              <a:off x="1364033" y="343439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98" name="Rectangle 297">
              <a:extLst>
                <a:ext uri="{FF2B5EF4-FFF2-40B4-BE49-F238E27FC236}">
                  <a16:creationId xmlns:a16="http://schemas.microsoft.com/office/drawing/2014/main" id="{C10A4014-26A5-064B-8AFD-DCD9AB1137C8}"/>
                </a:ext>
              </a:extLst>
            </p:cNvPr>
            <p:cNvSpPr/>
            <p:nvPr/>
          </p:nvSpPr>
          <p:spPr>
            <a:xfrm>
              <a:off x="360669" y="3735148"/>
              <a:ext cx="1056700"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Tatooine</a:t>
              </a:r>
              <a:endParaRPr lang="en-US" dirty="0">
                <a:solidFill>
                  <a:schemeClr val="accent2"/>
                </a:solidFill>
                <a:effectLst/>
                <a:latin typeface="Helvetica Neue" panose="02000503000000020004" pitchFamily="2" charset="0"/>
              </a:endParaRPr>
            </a:p>
          </p:txBody>
        </p:sp>
      </p:grpSp>
      <p:grpSp>
        <p:nvGrpSpPr>
          <p:cNvPr id="299" name="Group 298">
            <a:extLst>
              <a:ext uri="{FF2B5EF4-FFF2-40B4-BE49-F238E27FC236}">
                <a16:creationId xmlns:a16="http://schemas.microsoft.com/office/drawing/2014/main" id="{C76F8B1C-9C66-6F43-9FF2-2ED997A43A24}"/>
              </a:ext>
            </a:extLst>
          </p:cNvPr>
          <p:cNvGrpSpPr/>
          <p:nvPr/>
        </p:nvGrpSpPr>
        <p:grpSpPr>
          <a:xfrm>
            <a:off x="1604962" y="4174467"/>
            <a:ext cx="2053796" cy="536695"/>
            <a:chOff x="2874818" y="4003638"/>
            <a:chExt cx="1837404" cy="536695"/>
          </a:xfrm>
        </p:grpSpPr>
        <p:sp>
          <p:nvSpPr>
            <p:cNvPr id="300" name="Oval 299">
              <a:extLst>
                <a:ext uri="{FF2B5EF4-FFF2-40B4-BE49-F238E27FC236}">
                  <a16:creationId xmlns:a16="http://schemas.microsoft.com/office/drawing/2014/main" id="{5F51121B-9137-8547-82A4-62DAB6A498CC}"/>
                </a:ext>
              </a:extLst>
            </p:cNvPr>
            <p:cNvSpPr/>
            <p:nvPr/>
          </p:nvSpPr>
          <p:spPr>
            <a:xfrm>
              <a:off x="2874818" y="4100654"/>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01" name="Rectangle 300">
              <a:extLst>
                <a:ext uri="{FF2B5EF4-FFF2-40B4-BE49-F238E27FC236}">
                  <a16:creationId xmlns:a16="http://schemas.microsoft.com/office/drawing/2014/main" id="{8471FCB2-C77A-9243-8522-82842FF33436}"/>
                </a:ext>
              </a:extLst>
            </p:cNvPr>
            <p:cNvSpPr/>
            <p:nvPr/>
          </p:nvSpPr>
          <p:spPr>
            <a:xfrm>
              <a:off x="3278816" y="4003638"/>
              <a:ext cx="1433406"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Lotho</a:t>
              </a:r>
              <a:r>
                <a:rPr lang="en-US" dirty="0">
                  <a:solidFill>
                    <a:schemeClr val="accent2"/>
                  </a:solidFill>
                  <a:latin typeface="Helvetica Neue" panose="02000503000000020004" pitchFamily="2" charset="0"/>
                </a:rPr>
                <a:t> Minor</a:t>
              </a:r>
              <a:endParaRPr lang="en-US" dirty="0">
                <a:solidFill>
                  <a:schemeClr val="accent2"/>
                </a:solidFill>
                <a:effectLst/>
                <a:latin typeface="Helvetica Neue" panose="02000503000000020004" pitchFamily="2" charset="0"/>
              </a:endParaRPr>
            </a:p>
          </p:txBody>
        </p:sp>
      </p:grpSp>
      <p:grpSp>
        <p:nvGrpSpPr>
          <p:cNvPr id="302" name="Group 301">
            <a:extLst>
              <a:ext uri="{FF2B5EF4-FFF2-40B4-BE49-F238E27FC236}">
                <a16:creationId xmlns:a16="http://schemas.microsoft.com/office/drawing/2014/main" id="{266B5BA7-D521-184B-877F-EE188AC921D5}"/>
              </a:ext>
            </a:extLst>
          </p:cNvPr>
          <p:cNvGrpSpPr/>
          <p:nvPr/>
        </p:nvGrpSpPr>
        <p:grpSpPr>
          <a:xfrm>
            <a:off x="608251" y="4906313"/>
            <a:ext cx="1684443" cy="500529"/>
            <a:chOff x="1671618" y="4805763"/>
            <a:chExt cx="1684443" cy="500529"/>
          </a:xfrm>
        </p:grpSpPr>
        <p:sp>
          <p:nvSpPr>
            <p:cNvPr id="303" name="Oval 302">
              <a:extLst>
                <a:ext uri="{FF2B5EF4-FFF2-40B4-BE49-F238E27FC236}">
                  <a16:creationId xmlns:a16="http://schemas.microsoft.com/office/drawing/2014/main" id="{66F9B155-883A-D946-AC06-31BEC3BA4A48}"/>
                </a:ext>
              </a:extLst>
            </p:cNvPr>
            <p:cNvSpPr/>
            <p:nvPr/>
          </p:nvSpPr>
          <p:spPr>
            <a:xfrm>
              <a:off x="2916382" y="4866613"/>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04" name="Rectangle 303">
              <a:extLst>
                <a:ext uri="{FF2B5EF4-FFF2-40B4-BE49-F238E27FC236}">
                  <a16:creationId xmlns:a16="http://schemas.microsoft.com/office/drawing/2014/main" id="{360EDA99-E448-B843-A176-73EA350431EB}"/>
                </a:ext>
              </a:extLst>
            </p:cNvPr>
            <p:cNvSpPr/>
            <p:nvPr/>
          </p:nvSpPr>
          <p:spPr>
            <a:xfrm>
              <a:off x="1671618" y="4805763"/>
              <a:ext cx="1276953"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Mandalore</a:t>
              </a:r>
              <a:endParaRPr lang="en-US" dirty="0">
                <a:solidFill>
                  <a:schemeClr val="accent2"/>
                </a:solidFill>
                <a:effectLst/>
                <a:latin typeface="Helvetica Neue" panose="02000503000000020004" pitchFamily="2" charset="0"/>
              </a:endParaRPr>
            </a:p>
          </p:txBody>
        </p:sp>
      </p:grpSp>
      <p:grpSp>
        <p:nvGrpSpPr>
          <p:cNvPr id="305" name="Group 304">
            <a:extLst>
              <a:ext uri="{FF2B5EF4-FFF2-40B4-BE49-F238E27FC236}">
                <a16:creationId xmlns:a16="http://schemas.microsoft.com/office/drawing/2014/main" id="{2058B079-5C34-2845-A7BF-EF1212723DC4}"/>
              </a:ext>
            </a:extLst>
          </p:cNvPr>
          <p:cNvGrpSpPr/>
          <p:nvPr/>
        </p:nvGrpSpPr>
        <p:grpSpPr>
          <a:xfrm>
            <a:off x="1626416" y="5875310"/>
            <a:ext cx="1532234" cy="439679"/>
            <a:chOff x="1782262" y="5739448"/>
            <a:chExt cx="1532234" cy="439679"/>
          </a:xfrm>
        </p:grpSpPr>
        <p:sp>
          <p:nvSpPr>
            <p:cNvPr id="306" name="Oval 305">
              <a:extLst>
                <a:ext uri="{FF2B5EF4-FFF2-40B4-BE49-F238E27FC236}">
                  <a16:creationId xmlns:a16="http://schemas.microsoft.com/office/drawing/2014/main" id="{FB98D6E3-AAF3-BD44-BB57-61C8A791F6C0}"/>
                </a:ext>
              </a:extLst>
            </p:cNvPr>
            <p:cNvSpPr/>
            <p:nvPr/>
          </p:nvSpPr>
          <p:spPr>
            <a:xfrm>
              <a:off x="2874817" y="573944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07" name="Rectangle 306">
              <a:extLst>
                <a:ext uri="{FF2B5EF4-FFF2-40B4-BE49-F238E27FC236}">
                  <a16:creationId xmlns:a16="http://schemas.microsoft.com/office/drawing/2014/main" id="{7DFCF374-46AF-6C4C-A266-F7C2D228E220}"/>
                </a:ext>
              </a:extLst>
            </p:cNvPr>
            <p:cNvSpPr/>
            <p:nvPr/>
          </p:nvSpPr>
          <p:spPr>
            <a:xfrm>
              <a:off x="1782262" y="5769357"/>
              <a:ext cx="1124026"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Dagobah</a:t>
              </a:r>
              <a:endParaRPr lang="en-US" dirty="0">
                <a:solidFill>
                  <a:schemeClr val="accent2"/>
                </a:solidFill>
                <a:effectLst/>
                <a:latin typeface="Helvetica Neue" panose="02000503000000020004" pitchFamily="2" charset="0"/>
              </a:endParaRPr>
            </a:p>
          </p:txBody>
        </p:sp>
      </p:grpSp>
      <p:grpSp>
        <p:nvGrpSpPr>
          <p:cNvPr id="308" name="Group 307">
            <a:extLst>
              <a:ext uri="{FF2B5EF4-FFF2-40B4-BE49-F238E27FC236}">
                <a16:creationId xmlns:a16="http://schemas.microsoft.com/office/drawing/2014/main" id="{E9D88764-D088-8548-8E45-F450A69A2892}"/>
              </a:ext>
            </a:extLst>
          </p:cNvPr>
          <p:cNvGrpSpPr/>
          <p:nvPr/>
        </p:nvGrpSpPr>
        <p:grpSpPr>
          <a:xfrm>
            <a:off x="3735780" y="2040963"/>
            <a:ext cx="1705996" cy="902139"/>
            <a:chOff x="3735780" y="2040963"/>
            <a:chExt cx="1705996" cy="902139"/>
          </a:xfrm>
        </p:grpSpPr>
        <p:sp>
          <p:nvSpPr>
            <p:cNvPr id="309" name="Oval 308">
              <a:extLst>
                <a:ext uri="{FF2B5EF4-FFF2-40B4-BE49-F238E27FC236}">
                  <a16:creationId xmlns:a16="http://schemas.microsoft.com/office/drawing/2014/main" id="{58DF6943-5F16-AC44-B561-C0849B97BA95}"/>
                </a:ext>
              </a:extLst>
            </p:cNvPr>
            <p:cNvSpPr/>
            <p:nvPr/>
          </p:nvSpPr>
          <p:spPr>
            <a:xfrm>
              <a:off x="3735780" y="2503423"/>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10" name="Rectangle 309">
              <a:extLst>
                <a:ext uri="{FF2B5EF4-FFF2-40B4-BE49-F238E27FC236}">
                  <a16:creationId xmlns:a16="http://schemas.microsoft.com/office/drawing/2014/main" id="{7C358411-FDB2-364F-BE8A-146C75E2B969}"/>
                </a:ext>
              </a:extLst>
            </p:cNvPr>
            <p:cNvSpPr/>
            <p:nvPr/>
          </p:nvSpPr>
          <p:spPr>
            <a:xfrm>
              <a:off x="3775935" y="2040963"/>
              <a:ext cx="1665841"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Base</a:t>
              </a:r>
              <a:endParaRPr lang="en-US" dirty="0">
                <a:solidFill>
                  <a:schemeClr val="accent2"/>
                </a:solidFill>
                <a:effectLst/>
                <a:latin typeface="Helvetica Neue" panose="02000503000000020004" pitchFamily="2" charset="0"/>
              </a:endParaRPr>
            </a:p>
          </p:txBody>
        </p:sp>
      </p:grpSp>
      <p:grpSp>
        <p:nvGrpSpPr>
          <p:cNvPr id="311" name="Group 310">
            <a:extLst>
              <a:ext uri="{FF2B5EF4-FFF2-40B4-BE49-F238E27FC236}">
                <a16:creationId xmlns:a16="http://schemas.microsoft.com/office/drawing/2014/main" id="{050EDC6A-9FE5-D74F-85FA-05AC8BBFFFC4}"/>
              </a:ext>
            </a:extLst>
          </p:cNvPr>
          <p:cNvGrpSpPr/>
          <p:nvPr/>
        </p:nvGrpSpPr>
        <p:grpSpPr>
          <a:xfrm>
            <a:off x="4240482" y="3402582"/>
            <a:ext cx="1236719" cy="466097"/>
            <a:chOff x="4240482" y="3402582"/>
            <a:chExt cx="1236719" cy="466097"/>
          </a:xfrm>
        </p:grpSpPr>
        <p:sp>
          <p:nvSpPr>
            <p:cNvPr id="312" name="Oval 311">
              <a:extLst>
                <a:ext uri="{FF2B5EF4-FFF2-40B4-BE49-F238E27FC236}">
                  <a16:creationId xmlns:a16="http://schemas.microsoft.com/office/drawing/2014/main" id="{AE761F8D-45FF-F849-ABDA-54FE2CF88306}"/>
                </a:ext>
              </a:extLst>
            </p:cNvPr>
            <p:cNvSpPr/>
            <p:nvPr/>
          </p:nvSpPr>
          <p:spPr>
            <a:xfrm>
              <a:off x="4240482" y="342900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13" name="Rectangle 312">
              <a:extLst>
                <a:ext uri="{FF2B5EF4-FFF2-40B4-BE49-F238E27FC236}">
                  <a16:creationId xmlns:a16="http://schemas.microsoft.com/office/drawing/2014/main" id="{A0A03FF9-B0E9-724E-A3C3-55CCD5E501A6}"/>
                </a:ext>
              </a:extLst>
            </p:cNvPr>
            <p:cNvSpPr/>
            <p:nvPr/>
          </p:nvSpPr>
          <p:spPr>
            <a:xfrm>
              <a:off x="4633700" y="3402582"/>
              <a:ext cx="843501"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Ryloth</a:t>
              </a:r>
              <a:endParaRPr lang="en-US" dirty="0">
                <a:solidFill>
                  <a:schemeClr val="accent2"/>
                </a:solidFill>
                <a:effectLst/>
                <a:latin typeface="Helvetica Neue" panose="02000503000000020004" pitchFamily="2" charset="0"/>
              </a:endParaRPr>
            </a:p>
          </p:txBody>
        </p:sp>
      </p:grpSp>
      <p:grpSp>
        <p:nvGrpSpPr>
          <p:cNvPr id="317" name="Group 316">
            <a:extLst>
              <a:ext uri="{FF2B5EF4-FFF2-40B4-BE49-F238E27FC236}">
                <a16:creationId xmlns:a16="http://schemas.microsoft.com/office/drawing/2014/main" id="{027ECACE-9C72-1746-949F-DB1E2D9C08A2}"/>
              </a:ext>
            </a:extLst>
          </p:cNvPr>
          <p:cNvGrpSpPr/>
          <p:nvPr/>
        </p:nvGrpSpPr>
        <p:grpSpPr>
          <a:xfrm>
            <a:off x="7666512" y="5139745"/>
            <a:ext cx="1113579" cy="738014"/>
            <a:chOff x="7666512" y="5139745"/>
            <a:chExt cx="1113579" cy="738014"/>
          </a:xfrm>
        </p:grpSpPr>
        <p:sp>
          <p:nvSpPr>
            <p:cNvPr id="318" name="Oval 317">
              <a:extLst>
                <a:ext uri="{FF2B5EF4-FFF2-40B4-BE49-F238E27FC236}">
                  <a16:creationId xmlns:a16="http://schemas.microsoft.com/office/drawing/2014/main" id="{307E6270-BF93-0848-9C02-7662587E0A5B}"/>
                </a:ext>
              </a:extLst>
            </p:cNvPr>
            <p:cNvSpPr/>
            <p:nvPr/>
          </p:nvSpPr>
          <p:spPr>
            <a:xfrm>
              <a:off x="7666512" y="5139745"/>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19" name="Rectangle 318">
              <a:extLst>
                <a:ext uri="{FF2B5EF4-FFF2-40B4-BE49-F238E27FC236}">
                  <a16:creationId xmlns:a16="http://schemas.microsoft.com/office/drawing/2014/main" id="{B703276D-0C48-9448-901A-35DFA1A51FA2}"/>
                </a:ext>
              </a:extLst>
            </p:cNvPr>
            <p:cNvSpPr/>
            <p:nvPr/>
          </p:nvSpPr>
          <p:spPr>
            <a:xfrm>
              <a:off x="7912546" y="5508427"/>
              <a:ext cx="867545"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Kessel</a:t>
              </a:r>
              <a:endParaRPr lang="en-US" dirty="0">
                <a:solidFill>
                  <a:schemeClr val="accent2"/>
                </a:solidFill>
                <a:effectLst/>
                <a:latin typeface="Helvetica Neue" panose="02000503000000020004" pitchFamily="2" charset="0"/>
              </a:endParaRPr>
            </a:p>
          </p:txBody>
        </p:sp>
      </p:grpSp>
      <p:grpSp>
        <p:nvGrpSpPr>
          <p:cNvPr id="323" name="Group 322">
            <a:extLst>
              <a:ext uri="{FF2B5EF4-FFF2-40B4-BE49-F238E27FC236}">
                <a16:creationId xmlns:a16="http://schemas.microsoft.com/office/drawing/2014/main" id="{4BD8F44D-5069-4F41-94D6-52C2FA841F3C}"/>
              </a:ext>
            </a:extLst>
          </p:cNvPr>
          <p:cNvGrpSpPr/>
          <p:nvPr/>
        </p:nvGrpSpPr>
        <p:grpSpPr>
          <a:xfrm>
            <a:off x="4360366" y="6109727"/>
            <a:ext cx="1026243" cy="816339"/>
            <a:chOff x="4360366" y="6109727"/>
            <a:chExt cx="1026243" cy="816339"/>
          </a:xfrm>
        </p:grpSpPr>
        <p:sp>
          <p:nvSpPr>
            <p:cNvPr id="324" name="Oval 323">
              <a:extLst>
                <a:ext uri="{FF2B5EF4-FFF2-40B4-BE49-F238E27FC236}">
                  <a16:creationId xmlns:a16="http://schemas.microsoft.com/office/drawing/2014/main" id="{E2E0A671-07E7-1449-8AD3-CA839078F15D}"/>
                </a:ext>
              </a:extLst>
            </p:cNvPr>
            <p:cNvSpPr/>
            <p:nvPr/>
          </p:nvSpPr>
          <p:spPr>
            <a:xfrm>
              <a:off x="4591907" y="6109727"/>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25" name="Rectangle 324">
              <a:extLst>
                <a:ext uri="{FF2B5EF4-FFF2-40B4-BE49-F238E27FC236}">
                  <a16:creationId xmlns:a16="http://schemas.microsoft.com/office/drawing/2014/main" id="{453D12F6-FBA8-2645-A5D0-F9AA24EEC67B}"/>
                </a:ext>
              </a:extLst>
            </p:cNvPr>
            <p:cNvSpPr/>
            <p:nvPr/>
          </p:nvSpPr>
          <p:spPr>
            <a:xfrm>
              <a:off x="4360366" y="6556734"/>
              <a:ext cx="1026243"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Zygerria</a:t>
              </a:r>
              <a:endParaRPr lang="en-US" dirty="0">
                <a:solidFill>
                  <a:schemeClr val="accent2"/>
                </a:solidFill>
                <a:effectLst/>
                <a:latin typeface="Helvetica Neue" panose="02000503000000020004" pitchFamily="2" charset="0"/>
              </a:endParaRPr>
            </a:p>
          </p:txBody>
        </p:sp>
      </p:grpSp>
      <p:grpSp>
        <p:nvGrpSpPr>
          <p:cNvPr id="329" name="Group 328">
            <a:extLst>
              <a:ext uri="{FF2B5EF4-FFF2-40B4-BE49-F238E27FC236}">
                <a16:creationId xmlns:a16="http://schemas.microsoft.com/office/drawing/2014/main" id="{B6CB5EA2-40A2-9D4A-9917-B2ABACAA8D2B}"/>
              </a:ext>
            </a:extLst>
          </p:cNvPr>
          <p:cNvGrpSpPr/>
          <p:nvPr/>
        </p:nvGrpSpPr>
        <p:grpSpPr>
          <a:xfrm>
            <a:off x="7666512" y="687046"/>
            <a:ext cx="1426994" cy="825421"/>
            <a:chOff x="7696737" y="524407"/>
            <a:chExt cx="1426994" cy="825421"/>
          </a:xfrm>
        </p:grpSpPr>
        <p:sp>
          <p:nvSpPr>
            <p:cNvPr id="330" name="Oval 329">
              <a:extLst>
                <a:ext uri="{FF2B5EF4-FFF2-40B4-BE49-F238E27FC236}">
                  <a16:creationId xmlns:a16="http://schemas.microsoft.com/office/drawing/2014/main" id="{FCF33009-F2A0-CA4F-B0E7-692DDBCF2D87}"/>
                </a:ext>
              </a:extLst>
            </p:cNvPr>
            <p:cNvSpPr/>
            <p:nvPr/>
          </p:nvSpPr>
          <p:spPr>
            <a:xfrm>
              <a:off x="7743703" y="91014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31" name="Rectangle 330">
              <a:extLst>
                <a:ext uri="{FF2B5EF4-FFF2-40B4-BE49-F238E27FC236}">
                  <a16:creationId xmlns:a16="http://schemas.microsoft.com/office/drawing/2014/main" id="{1B2BB14F-D07C-D841-90BE-F93C6DE83DA9}"/>
                </a:ext>
              </a:extLst>
            </p:cNvPr>
            <p:cNvSpPr/>
            <p:nvPr/>
          </p:nvSpPr>
          <p:spPr>
            <a:xfrm>
              <a:off x="7696737" y="524407"/>
              <a:ext cx="1426994"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Polis Massa</a:t>
              </a:r>
              <a:endParaRPr lang="en-US" dirty="0">
                <a:solidFill>
                  <a:schemeClr val="accent2"/>
                </a:solidFill>
                <a:effectLst/>
                <a:latin typeface="Helvetica Neue" panose="02000503000000020004" pitchFamily="2" charset="0"/>
              </a:endParaRPr>
            </a:p>
          </p:txBody>
        </p:sp>
      </p:grpSp>
      <p:grpSp>
        <p:nvGrpSpPr>
          <p:cNvPr id="332" name="Group 331">
            <a:extLst>
              <a:ext uri="{FF2B5EF4-FFF2-40B4-BE49-F238E27FC236}">
                <a16:creationId xmlns:a16="http://schemas.microsoft.com/office/drawing/2014/main" id="{814FFBD5-0EF4-8E4C-A6E4-74CF2FE3F8B7}"/>
              </a:ext>
            </a:extLst>
          </p:cNvPr>
          <p:cNvGrpSpPr/>
          <p:nvPr/>
        </p:nvGrpSpPr>
        <p:grpSpPr>
          <a:xfrm>
            <a:off x="9091552" y="1205130"/>
            <a:ext cx="1269000" cy="722632"/>
            <a:chOff x="9091552" y="1205130"/>
            <a:chExt cx="1269000" cy="722632"/>
          </a:xfrm>
        </p:grpSpPr>
        <p:sp>
          <p:nvSpPr>
            <p:cNvPr id="333" name="Oval 332">
              <a:extLst>
                <a:ext uri="{FF2B5EF4-FFF2-40B4-BE49-F238E27FC236}">
                  <a16:creationId xmlns:a16="http://schemas.microsoft.com/office/drawing/2014/main" id="{20B2BC97-9DFB-B045-9D81-228AD846A868}"/>
                </a:ext>
              </a:extLst>
            </p:cNvPr>
            <p:cNvSpPr/>
            <p:nvPr/>
          </p:nvSpPr>
          <p:spPr>
            <a:xfrm>
              <a:off x="9091552" y="1488083"/>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34" name="Rectangle 333">
              <a:extLst>
                <a:ext uri="{FF2B5EF4-FFF2-40B4-BE49-F238E27FC236}">
                  <a16:creationId xmlns:a16="http://schemas.microsoft.com/office/drawing/2014/main" id="{D25CC34C-533E-4648-A236-7540BD2F4B9B}"/>
                </a:ext>
              </a:extLst>
            </p:cNvPr>
            <p:cNvSpPr/>
            <p:nvPr/>
          </p:nvSpPr>
          <p:spPr>
            <a:xfrm>
              <a:off x="9416063" y="1205130"/>
              <a:ext cx="944489"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Iridonia</a:t>
              </a:r>
              <a:endParaRPr lang="en-US" dirty="0">
                <a:solidFill>
                  <a:schemeClr val="accent2"/>
                </a:solidFill>
                <a:effectLst/>
                <a:latin typeface="Helvetica Neue" panose="02000503000000020004" pitchFamily="2" charset="0"/>
              </a:endParaRPr>
            </a:p>
          </p:txBody>
        </p:sp>
      </p:grpSp>
      <p:grpSp>
        <p:nvGrpSpPr>
          <p:cNvPr id="335" name="Group 334">
            <a:extLst>
              <a:ext uri="{FF2B5EF4-FFF2-40B4-BE49-F238E27FC236}">
                <a16:creationId xmlns:a16="http://schemas.microsoft.com/office/drawing/2014/main" id="{991B58B6-D8BD-F84E-9087-EC02AFCB34BC}"/>
              </a:ext>
            </a:extLst>
          </p:cNvPr>
          <p:cNvGrpSpPr/>
          <p:nvPr/>
        </p:nvGrpSpPr>
        <p:grpSpPr>
          <a:xfrm>
            <a:off x="11221456" y="6091620"/>
            <a:ext cx="925253" cy="834446"/>
            <a:chOff x="11070090" y="6020378"/>
            <a:chExt cx="925253" cy="834446"/>
          </a:xfrm>
          <a:solidFill>
            <a:schemeClr val="bg1"/>
          </a:solidFill>
        </p:grpSpPr>
        <p:sp>
          <p:nvSpPr>
            <p:cNvPr id="336" name="Oval 335">
              <a:extLst>
                <a:ext uri="{FF2B5EF4-FFF2-40B4-BE49-F238E27FC236}">
                  <a16:creationId xmlns:a16="http://schemas.microsoft.com/office/drawing/2014/main" id="{63A9E3F7-4E20-A14B-8C05-4BA0486527EC}"/>
                </a:ext>
              </a:extLst>
            </p:cNvPr>
            <p:cNvSpPr/>
            <p:nvPr/>
          </p:nvSpPr>
          <p:spPr>
            <a:xfrm>
              <a:off x="11215026" y="6020378"/>
              <a:ext cx="439679" cy="439679"/>
            </a:xfrm>
            <a:prstGeom prst="ellipse">
              <a:avLst/>
            </a:prstGeom>
            <a:grp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37" name="Rectangle 336">
              <a:extLst>
                <a:ext uri="{FF2B5EF4-FFF2-40B4-BE49-F238E27FC236}">
                  <a16:creationId xmlns:a16="http://schemas.microsoft.com/office/drawing/2014/main" id="{9F76B5C2-686A-F74B-B2AF-F78A7D5693AE}"/>
                </a:ext>
              </a:extLst>
            </p:cNvPr>
            <p:cNvSpPr/>
            <p:nvPr/>
          </p:nvSpPr>
          <p:spPr>
            <a:xfrm>
              <a:off x="11070090" y="6485492"/>
              <a:ext cx="925253"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Fondor</a:t>
              </a:r>
              <a:endParaRPr lang="en-US" dirty="0">
                <a:solidFill>
                  <a:schemeClr val="accent2"/>
                </a:solidFill>
                <a:effectLst/>
                <a:latin typeface="Helvetica Neue" panose="02000503000000020004" pitchFamily="2" charset="0"/>
              </a:endParaRPr>
            </a:p>
          </p:txBody>
        </p:sp>
      </p:grpSp>
      <p:grpSp>
        <p:nvGrpSpPr>
          <p:cNvPr id="338" name="Group 337">
            <a:extLst>
              <a:ext uri="{FF2B5EF4-FFF2-40B4-BE49-F238E27FC236}">
                <a16:creationId xmlns:a16="http://schemas.microsoft.com/office/drawing/2014/main" id="{021A748E-BA0A-A04E-B67A-B75EFC4B6F6C}"/>
              </a:ext>
            </a:extLst>
          </p:cNvPr>
          <p:cNvGrpSpPr/>
          <p:nvPr/>
        </p:nvGrpSpPr>
        <p:grpSpPr>
          <a:xfrm>
            <a:off x="10332815" y="4615251"/>
            <a:ext cx="1085281" cy="439679"/>
            <a:chOff x="10332815" y="4615251"/>
            <a:chExt cx="1085281" cy="439679"/>
          </a:xfrm>
        </p:grpSpPr>
        <p:sp>
          <p:nvSpPr>
            <p:cNvPr id="339" name="Oval 338">
              <a:extLst>
                <a:ext uri="{FF2B5EF4-FFF2-40B4-BE49-F238E27FC236}">
                  <a16:creationId xmlns:a16="http://schemas.microsoft.com/office/drawing/2014/main" id="{7D36C150-7A52-324B-A4C5-20DACF29555C}"/>
                </a:ext>
              </a:extLst>
            </p:cNvPr>
            <p:cNvSpPr/>
            <p:nvPr/>
          </p:nvSpPr>
          <p:spPr>
            <a:xfrm>
              <a:off x="10332815" y="4615251"/>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40" name="Rectangle 339">
              <a:extLst>
                <a:ext uri="{FF2B5EF4-FFF2-40B4-BE49-F238E27FC236}">
                  <a16:creationId xmlns:a16="http://schemas.microsoft.com/office/drawing/2014/main" id="{12571217-8F53-3A43-96F2-F696AD9CED45}"/>
                </a:ext>
              </a:extLst>
            </p:cNvPr>
            <p:cNvSpPr/>
            <p:nvPr/>
          </p:nvSpPr>
          <p:spPr>
            <a:xfrm>
              <a:off x="10733293" y="4685579"/>
              <a:ext cx="684803"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Hoth</a:t>
              </a:r>
              <a:endParaRPr lang="en-US" dirty="0">
                <a:solidFill>
                  <a:schemeClr val="accent2"/>
                </a:solidFill>
                <a:effectLst/>
                <a:latin typeface="Helvetica Neue" panose="02000503000000020004" pitchFamily="2" charset="0"/>
              </a:endParaRPr>
            </a:p>
          </p:txBody>
        </p:sp>
      </p:grpSp>
      <p:grpSp>
        <p:nvGrpSpPr>
          <p:cNvPr id="344" name="Group 343">
            <a:extLst>
              <a:ext uri="{FF2B5EF4-FFF2-40B4-BE49-F238E27FC236}">
                <a16:creationId xmlns:a16="http://schemas.microsoft.com/office/drawing/2014/main" id="{2638ADFE-6C97-7D42-9870-96E80B001727}"/>
              </a:ext>
            </a:extLst>
          </p:cNvPr>
          <p:cNvGrpSpPr/>
          <p:nvPr/>
        </p:nvGrpSpPr>
        <p:grpSpPr>
          <a:xfrm>
            <a:off x="9893136" y="2723262"/>
            <a:ext cx="1618492" cy="518845"/>
            <a:chOff x="9893136" y="2723262"/>
            <a:chExt cx="1618492" cy="518845"/>
          </a:xfrm>
        </p:grpSpPr>
        <p:sp>
          <p:nvSpPr>
            <p:cNvPr id="345" name="Oval 344">
              <a:extLst>
                <a:ext uri="{FF2B5EF4-FFF2-40B4-BE49-F238E27FC236}">
                  <a16:creationId xmlns:a16="http://schemas.microsoft.com/office/drawing/2014/main" id="{2CB1E3E3-CA2B-AD4D-8884-9570B11B513D}"/>
                </a:ext>
              </a:extLst>
            </p:cNvPr>
            <p:cNvSpPr/>
            <p:nvPr/>
          </p:nvSpPr>
          <p:spPr>
            <a:xfrm>
              <a:off x="9893136" y="2723262"/>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46" name="Rectangle 345">
              <a:extLst>
                <a:ext uri="{FF2B5EF4-FFF2-40B4-BE49-F238E27FC236}">
                  <a16:creationId xmlns:a16="http://schemas.microsoft.com/office/drawing/2014/main" id="{2B2CC7D6-B6EF-3E44-AC83-57362D6894BF}"/>
                </a:ext>
              </a:extLst>
            </p:cNvPr>
            <p:cNvSpPr/>
            <p:nvPr/>
          </p:nvSpPr>
          <p:spPr>
            <a:xfrm>
              <a:off x="10395360" y="2872775"/>
              <a:ext cx="1116268"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Vandor-1</a:t>
              </a:r>
              <a:endParaRPr lang="en-US" dirty="0">
                <a:solidFill>
                  <a:schemeClr val="accent2"/>
                </a:solidFill>
                <a:effectLst/>
                <a:latin typeface="Helvetica Neue" panose="02000503000000020004" pitchFamily="2" charset="0"/>
              </a:endParaRPr>
            </a:p>
          </p:txBody>
        </p:sp>
      </p:grpSp>
      <p:sp>
        <p:nvSpPr>
          <p:cNvPr id="348" name="Oval 347">
            <a:extLst>
              <a:ext uri="{FF2B5EF4-FFF2-40B4-BE49-F238E27FC236}">
                <a16:creationId xmlns:a16="http://schemas.microsoft.com/office/drawing/2014/main" id="{2DC4749F-673E-A24B-94D9-31C87EA15023}"/>
              </a:ext>
            </a:extLst>
          </p:cNvPr>
          <p:cNvSpPr/>
          <p:nvPr/>
        </p:nvSpPr>
        <p:spPr>
          <a:xfrm>
            <a:off x="8801777" y="4590879"/>
            <a:ext cx="503048" cy="503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49" name="Oval 348">
            <a:extLst>
              <a:ext uri="{FF2B5EF4-FFF2-40B4-BE49-F238E27FC236}">
                <a16:creationId xmlns:a16="http://schemas.microsoft.com/office/drawing/2014/main" id="{347A2968-420B-A246-A897-CD37270A3D0C}"/>
              </a:ext>
            </a:extLst>
          </p:cNvPr>
          <p:cNvSpPr/>
          <p:nvPr/>
        </p:nvSpPr>
        <p:spPr>
          <a:xfrm>
            <a:off x="7105789" y="6241351"/>
            <a:ext cx="503048" cy="503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50" name="Oval 349">
            <a:extLst>
              <a:ext uri="{FF2B5EF4-FFF2-40B4-BE49-F238E27FC236}">
                <a16:creationId xmlns:a16="http://schemas.microsoft.com/office/drawing/2014/main" id="{16732739-344F-2E4F-B814-024876AF0586}"/>
              </a:ext>
            </a:extLst>
          </p:cNvPr>
          <p:cNvSpPr/>
          <p:nvPr/>
        </p:nvSpPr>
        <p:spPr>
          <a:xfrm>
            <a:off x="5988683" y="4329856"/>
            <a:ext cx="503048" cy="503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51" name="Oval 350">
            <a:extLst>
              <a:ext uri="{FF2B5EF4-FFF2-40B4-BE49-F238E27FC236}">
                <a16:creationId xmlns:a16="http://schemas.microsoft.com/office/drawing/2014/main" id="{35B181C6-B8EF-6643-9E2B-EF5209877FB2}"/>
              </a:ext>
            </a:extLst>
          </p:cNvPr>
          <p:cNvSpPr/>
          <p:nvPr/>
        </p:nvSpPr>
        <p:spPr>
          <a:xfrm>
            <a:off x="10301130" y="4590879"/>
            <a:ext cx="503048" cy="503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52" name="Oval 351">
            <a:extLst>
              <a:ext uri="{FF2B5EF4-FFF2-40B4-BE49-F238E27FC236}">
                <a16:creationId xmlns:a16="http://schemas.microsoft.com/office/drawing/2014/main" id="{2980AD8C-3116-D54A-AD10-7284248EE0B6}"/>
              </a:ext>
            </a:extLst>
          </p:cNvPr>
          <p:cNvSpPr/>
          <p:nvPr/>
        </p:nvSpPr>
        <p:spPr>
          <a:xfrm>
            <a:off x="4208798" y="3396067"/>
            <a:ext cx="503048" cy="503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53" name="Oval 352">
            <a:extLst>
              <a:ext uri="{FF2B5EF4-FFF2-40B4-BE49-F238E27FC236}">
                <a16:creationId xmlns:a16="http://schemas.microsoft.com/office/drawing/2014/main" id="{CB84C71E-0EC6-AE45-89A2-716C3EB30537}"/>
              </a:ext>
            </a:extLst>
          </p:cNvPr>
          <p:cNvSpPr/>
          <p:nvPr/>
        </p:nvSpPr>
        <p:spPr>
          <a:xfrm>
            <a:off x="9855648" y="2676267"/>
            <a:ext cx="503048" cy="503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54" name="Oval 353">
            <a:extLst>
              <a:ext uri="{FF2B5EF4-FFF2-40B4-BE49-F238E27FC236}">
                <a16:creationId xmlns:a16="http://schemas.microsoft.com/office/drawing/2014/main" id="{FA68AF6B-9225-DB44-BC0A-A45036175138}"/>
              </a:ext>
            </a:extLst>
          </p:cNvPr>
          <p:cNvSpPr/>
          <p:nvPr/>
        </p:nvSpPr>
        <p:spPr>
          <a:xfrm>
            <a:off x="5844476" y="2400648"/>
            <a:ext cx="503048" cy="503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55" name="Oval 354">
            <a:extLst>
              <a:ext uri="{FF2B5EF4-FFF2-40B4-BE49-F238E27FC236}">
                <a16:creationId xmlns:a16="http://schemas.microsoft.com/office/drawing/2014/main" id="{863B75C9-87C5-2B44-9EA1-5DDC570007BE}"/>
              </a:ext>
            </a:extLst>
          </p:cNvPr>
          <p:cNvSpPr/>
          <p:nvPr/>
        </p:nvSpPr>
        <p:spPr>
          <a:xfrm>
            <a:off x="3706657" y="2462898"/>
            <a:ext cx="503048" cy="503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56" name="Oval 355">
            <a:extLst>
              <a:ext uri="{FF2B5EF4-FFF2-40B4-BE49-F238E27FC236}">
                <a16:creationId xmlns:a16="http://schemas.microsoft.com/office/drawing/2014/main" id="{E81EC429-75B7-E841-A4C0-D57C07D4AA02}"/>
              </a:ext>
            </a:extLst>
          </p:cNvPr>
          <p:cNvSpPr/>
          <p:nvPr/>
        </p:nvSpPr>
        <p:spPr>
          <a:xfrm>
            <a:off x="4574532" y="6085370"/>
            <a:ext cx="503048" cy="503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57" name="Oval 356">
            <a:extLst>
              <a:ext uri="{FF2B5EF4-FFF2-40B4-BE49-F238E27FC236}">
                <a16:creationId xmlns:a16="http://schemas.microsoft.com/office/drawing/2014/main" id="{3E0DA22B-3C23-FA4B-BD78-37E67A42487A}"/>
              </a:ext>
            </a:extLst>
          </p:cNvPr>
          <p:cNvSpPr/>
          <p:nvPr/>
        </p:nvSpPr>
        <p:spPr>
          <a:xfrm>
            <a:off x="11342780" y="6076748"/>
            <a:ext cx="503048" cy="503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58" name="Title 2">
            <a:extLst>
              <a:ext uri="{FF2B5EF4-FFF2-40B4-BE49-F238E27FC236}">
                <a16:creationId xmlns:a16="http://schemas.microsoft.com/office/drawing/2014/main" id="{5D58BA44-72ED-114C-A401-BF46AA91E4BE}"/>
              </a:ext>
            </a:extLst>
          </p:cNvPr>
          <p:cNvSpPr txBox="1">
            <a:spLocks/>
          </p:cNvSpPr>
          <p:nvPr/>
        </p:nvSpPr>
        <p:spPr>
          <a:xfrm>
            <a:off x="399673" y="365125"/>
            <a:ext cx="10954127" cy="772052"/>
          </a:xfrm>
          <a:prstGeom prst="rect">
            <a:avLst/>
          </a:prstGeom>
        </p:spPr>
        <p:txBody>
          <a:bodyPr/>
          <a:lst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a:lstStyle>
          <a:p>
            <a:pPr algn="ctr"/>
            <a:r>
              <a:rPr lang="en-US" dirty="0">
                <a:ea typeface="Open Sans"/>
                <a:cs typeface="Open Sans"/>
                <a:sym typeface="Open Sans"/>
              </a:rPr>
              <a:t>Uniform Cost Search</a:t>
            </a:r>
            <a:endParaRPr lang="en-US" dirty="0"/>
          </a:p>
        </p:txBody>
      </p:sp>
      <p:sp>
        <p:nvSpPr>
          <p:cNvPr id="359" name="Line 27">
            <a:extLst>
              <a:ext uri="{FF2B5EF4-FFF2-40B4-BE49-F238E27FC236}">
                <a16:creationId xmlns:a16="http://schemas.microsoft.com/office/drawing/2014/main" id="{718F2CA3-D221-2D41-ABE2-B6F2511E7B46}"/>
              </a:ext>
            </a:extLst>
          </p:cNvPr>
          <p:cNvSpPr>
            <a:spLocks noChangeShapeType="1"/>
          </p:cNvSpPr>
          <p:nvPr/>
        </p:nvSpPr>
        <p:spPr bwMode="auto">
          <a:xfrm>
            <a:off x="8509052" y="5354458"/>
            <a:ext cx="2695037" cy="1065307"/>
          </a:xfrm>
          <a:prstGeom prst="line">
            <a:avLst/>
          </a:prstGeom>
          <a:noFill/>
          <a:ln w="187325">
            <a:solidFill>
              <a:srgbClr val="CC00CC">
                <a:alpha val="93000"/>
              </a:srgbClr>
            </a:solidFill>
            <a:round/>
            <a:headEnd/>
            <a:tailEnd type="triangle" w="med" len="med"/>
          </a:ln>
        </p:spPr>
        <p:txBody>
          <a:bodyPr lIns="92075" tIns="46038" rIns="92075" bIns="46038"/>
          <a:lstStyle/>
          <a:p>
            <a:r>
              <a:rPr lang="en-US" sz="2500" b="1" dirty="0"/>
              <a:t> WRONG</a:t>
            </a:r>
          </a:p>
          <a:p>
            <a:r>
              <a:rPr lang="en-US" sz="2500" b="1" dirty="0"/>
              <a:t>  WAY!!!!</a:t>
            </a:r>
          </a:p>
        </p:txBody>
      </p:sp>
      <p:grpSp>
        <p:nvGrpSpPr>
          <p:cNvPr id="360" name="Group 359">
            <a:extLst>
              <a:ext uri="{FF2B5EF4-FFF2-40B4-BE49-F238E27FC236}">
                <a16:creationId xmlns:a16="http://schemas.microsoft.com/office/drawing/2014/main" id="{9CD1FD10-092C-2642-A2F9-450667132E3A}"/>
              </a:ext>
            </a:extLst>
          </p:cNvPr>
          <p:cNvGrpSpPr/>
          <p:nvPr/>
        </p:nvGrpSpPr>
        <p:grpSpPr>
          <a:xfrm>
            <a:off x="5778043" y="2099989"/>
            <a:ext cx="3981647" cy="4661770"/>
            <a:chOff x="5778043" y="2099989"/>
            <a:chExt cx="3981647" cy="4661770"/>
          </a:xfrm>
        </p:grpSpPr>
        <p:grpSp>
          <p:nvGrpSpPr>
            <p:cNvPr id="361" name="Group 360">
              <a:extLst>
                <a:ext uri="{FF2B5EF4-FFF2-40B4-BE49-F238E27FC236}">
                  <a16:creationId xmlns:a16="http://schemas.microsoft.com/office/drawing/2014/main" id="{CE585A8C-B7D3-4245-8805-3013201E6C5A}"/>
                </a:ext>
              </a:extLst>
            </p:cNvPr>
            <p:cNvGrpSpPr/>
            <p:nvPr/>
          </p:nvGrpSpPr>
          <p:grpSpPr>
            <a:xfrm>
              <a:off x="7131832" y="6264234"/>
              <a:ext cx="1582944" cy="497525"/>
              <a:chOff x="7131832" y="6264234"/>
              <a:chExt cx="1582944" cy="497525"/>
            </a:xfrm>
          </p:grpSpPr>
          <p:sp>
            <p:nvSpPr>
              <p:cNvPr id="389" name="Oval 388">
                <a:extLst>
                  <a:ext uri="{FF2B5EF4-FFF2-40B4-BE49-F238E27FC236}">
                    <a16:creationId xmlns:a16="http://schemas.microsoft.com/office/drawing/2014/main" id="{DF2F7FE4-A430-2241-B376-B40E797CFA93}"/>
                  </a:ext>
                </a:extLst>
              </p:cNvPr>
              <p:cNvSpPr/>
              <p:nvPr/>
            </p:nvSpPr>
            <p:spPr>
              <a:xfrm>
                <a:off x="7131832" y="6264234"/>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90" name="Rectangle 389">
                <a:extLst>
                  <a:ext uri="{FF2B5EF4-FFF2-40B4-BE49-F238E27FC236}">
                    <a16:creationId xmlns:a16="http://schemas.microsoft.com/office/drawing/2014/main" id="{40C03999-50BF-094E-A655-CAD065457070}"/>
                  </a:ext>
                </a:extLst>
              </p:cNvPr>
              <p:cNvSpPr/>
              <p:nvPr/>
            </p:nvSpPr>
            <p:spPr>
              <a:xfrm>
                <a:off x="7555484" y="6392427"/>
                <a:ext cx="1159292"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Geonosis</a:t>
                </a:r>
                <a:endParaRPr lang="en-US" dirty="0">
                  <a:solidFill>
                    <a:schemeClr val="accent2"/>
                  </a:solidFill>
                  <a:effectLst/>
                  <a:latin typeface="Helvetica Neue" panose="02000503000000020004" pitchFamily="2" charset="0"/>
                </a:endParaRPr>
              </a:p>
            </p:txBody>
          </p:sp>
        </p:grpSp>
        <p:grpSp>
          <p:nvGrpSpPr>
            <p:cNvPr id="362" name="Group 361">
              <a:extLst>
                <a:ext uri="{FF2B5EF4-FFF2-40B4-BE49-F238E27FC236}">
                  <a16:creationId xmlns:a16="http://schemas.microsoft.com/office/drawing/2014/main" id="{48A70818-7765-C749-9D5A-0C53ED0E12B8}"/>
                </a:ext>
              </a:extLst>
            </p:cNvPr>
            <p:cNvGrpSpPr/>
            <p:nvPr/>
          </p:nvGrpSpPr>
          <p:grpSpPr>
            <a:xfrm>
              <a:off x="5778043" y="2099989"/>
              <a:ext cx="3981647" cy="4250919"/>
              <a:chOff x="5778043" y="2099989"/>
              <a:chExt cx="3981647" cy="4250919"/>
            </a:xfrm>
          </p:grpSpPr>
          <p:grpSp>
            <p:nvGrpSpPr>
              <p:cNvPr id="363" name="Group 362">
                <a:extLst>
                  <a:ext uri="{FF2B5EF4-FFF2-40B4-BE49-F238E27FC236}">
                    <a16:creationId xmlns:a16="http://schemas.microsoft.com/office/drawing/2014/main" id="{52247EA8-2D51-7A4D-A5C8-006827A3C974}"/>
                  </a:ext>
                </a:extLst>
              </p:cNvPr>
              <p:cNvGrpSpPr/>
              <p:nvPr/>
            </p:nvGrpSpPr>
            <p:grpSpPr>
              <a:xfrm>
                <a:off x="8824761" y="4615251"/>
                <a:ext cx="934929" cy="761921"/>
                <a:chOff x="8824761" y="4615251"/>
                <a:chExt cx="934929" cy="761921"/>
              </a:xfrm>
            </p:grpSpPr>
            <p:sp>
              <p:nvSpPr>
                <p:cNvPr id="387" name="Oval 386">
                  <a:extLst>
                    <a:ext uri="{FF2B5EF4-FFF2-40B4-BE49-F238E27FC236}">
                      <a16:creationId xmlns:a16="http://schemas.microsoft.com/office/drawing/2014/main" id="{4D1295C2-22CE-AD46-A4FB-7BA42ABD7C5A}"/>
                    </a:ext>
                  </a:extLst>
                </p:cNvPr>
                <p:cNvSpPr/>
                <p:nvPr/>
              </p:nvSpPr>
              <p:spPr>
                <a:xfrm>
                  <a:off x="8824761" y="4615251"/>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88" name="Rectangle 387">
                  <a:extLst>
                    <a:ext uri="{FF2B5EF4-FFF2-40B4-BE49-F238E27FC236}">
                      <a16:creationId xmlns:a16="http://schemas.microsoft.com/office/drawing/2014/main" id="{65FAE0B3-CB5B-AE4B-B64A-5D18D5860371}"/>
                    </a:ext>
                  </a:extLst>
                </p:cNvPr>
                <p:cNvSpPr/>
                <p:nvPr/>
              </p:nvSpPr>
              <p:spPr>
                <a:xfrm>
                  <a:off x="8861687" y="5007840"/>
                  <a:ext cx="898003"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Bespin</a:t>
                  </a:r>
                  <a:endParaRPr lang="en-US" dirty="0">
                    <a:solidFill>
                      <a:schemeClr val="accent2"/>
                    </a:solidFill>
                    <a:effectLst/>
                    <a:latin typeface="Helvetica Neue" panose="02000503000000020004" pitchFamily="2" charset="0"/>
                  </a:endParaRPr>
                </a:p>
              </p:txBody>
            </p:sp>
          </p:grpSp>
          <p:grpSp>
            <p:nvGrpSpPr>
              <p:cNvPr id="364" name="Group 363">
                <a:extLst>
                  <a:ext uri="{FF2B5EF4-FFF2-40B4-BE49-F238E27FC236}">
                    <a16:creationId xmlns:a16="http://schemas.microsoft.com/office/drawing/2014/main" id="{0EB1BE70-F01C-2641-921F-5CD559A6B197}"/>
                  </a:ext>
                </a:extLst>
              </p:cNvPr>
              <p:cNvGrpSpPr/>
              <p:nvPr/>
            </p:nvGrpSpPr>
            <p:grpSpPr>
              <a:xfrm>
                <a:off x="5778043" y="2099989"/>
                <a:ext cx="3111107" cy="4250919"/>
                <a:chOff x="5778043" y="2099989"/>
                <a:chExt cx="3111107" cy="4250919"/>
              </a:xfrm>
            </p:grpSpPr>
            <p:grpSp>
              <p:nvGrpSpPr>
                <p:cNvPr id="365" name="Group 364">
                  <a:extLst>
                    <a:ext uri="{FF2B5EF4-FFF2-40B4-BE49-F238E27FC236}">
                      <a16:creationId xmlns:a16="http://schemas.microsoft.com/office/drawing/2014/main" id="{A54CC139-1BF1-B34C-B8C6-492F1CD4106E}"/>
                    </a:ext>
                  </a:extLst>
                </p:cNvPr>
                <p:cNvGrpSpPr/>
                <p:nvPr/>
              </p:nvGrpSpPr>
              <p:grpSpPr>
                <a:xfrm>
                  <a:off x="5778043" y="3945256"/>
                  <a:ext cx="877163" cy="814916"/>
                  <a:chOff x="5778043" y="3945256"/>
                  <a:chExt cx="877163" cy="814916"/>
                </a:xfrm>
              </p:grpSpPr>
              <p:sp>
                <p:nvSpPr>
                  <p:cNvPr id="385" name="Oval 384">
                    <a:extLst>
                      <a:ext uri="{FF2B5EF4-FFF2-40B4-BE49-F238E27FC236}">
                        <a16:creationId xmlns:a16="http://schemas.microsoft.com/office/drawing/2014/main" id="{7FF73DA4-05DB-744A-9771-1D8375AE8465}"/>
                      </a:ext>
                    </a:extLst>
                  </p:cNvPr>
                  <p:cNvSpPr/>
                  <p:nvPr/>
                </p:nvSpPr>
                <p:spPr>
                  <a:xfrm>
                    <a:off x="6021596" y="4320493"/>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86" name="Rectangle 385">
                    <a:extLst>
                      <a:ext uri="{FF2B5EF4-FFF2-40B4-BE49-F238E27FC236}">
                        <a16:creationId xmlns:a16="http://schemas.microsoft.com/office/drawing/2014/main" id="{60263428-07C2-C645-9E10-CB8D16CAD008}"/>
                      </a:ext>
                    </a:extLst>
                  </p:cNvPr>
                  <p:cNvSpPr/>
                  <p:nvPr/>
                </p:nvSpPr>
                <p:spPr>
                  <a:xfrm>
                    <a:off x="5778043" y="3945256"/>
                    <a:ext cx="877163"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Naboo</a:t>
                    </a:r>
                    <a:endParaRPr lang="en-US" dirty="0">
                      <a:solidFill>
                        <a:schemeClr val="accent2"/>
                      </a:solidFill>
                      <a:effectLst/>
                      <a:latin typeface="Helvetica Neue" panose="02000503000000020004" pitchFamily="2" charset="0"/>
                    </a:endParaRPr>
                  </a:p>
                </p:txBody>
              </p:sp>
            </p:grpSp>
            <p:grpSp>
              <p:nvGrpSpPr>
                <p:cNvPr id="366" name="Group 365">
                  <a:extLst>
                    <a:ext uri="{FF2B5EF4-FFF2-40B4-BE49-F238E27FC236}">
                      <a16:creationId xmlns:a16="http://schemas.microsoft.com/office/drawing/2014/main" id="{1D42974F-C786-6341-AE72-397C551565B8}"/>
                    </a:ext>
                  </a:extLst>
                </p:cNvPr>
                <p:cNvGrpSpPr/>
                <p:nvPr/>
              </p:nvGrpSpPr>
              <p:grpSpPr>
                <a:xfrm>
                  <a:off x="5843420" y="2099989"/>
                  <a:ext cx="3045730" cy="4250919"/>
                  <a:chOff x="5843420" y="2099989"/>
                  <a:chExt cx="3045730" cy="4250919"/>
                </a:xfrm>
              </p:grpSpPr>
              <p:grpSp>
                <p:nvGrpSpPr>
                  <p:cNvPr id="367" name="Group 366">
                    <a:extLst>
                      <a:ext uri="{FF2B5EF4-FFF2-40B4-BE49-F238E27FC236}">
                        <a16:creationId xmlns:a16="http://schemas.microsoft.com/office/drawing/2014/main" id="{A908E43C-2EE9-9349-803A-92C1CE5E41FE}"/>
                      </a:ext>
                    </a:extLst>
                  </p:cNvPr>
                  <p:cNvGrpSpPr/>
                  <p:nvPr/>
                </p:nvGrpSpPr>
                <p:grpSpPr>
                  <a:xfrm>
                    <a:off x="5843420" y="2099989"/>
                    <a:ext cx="921038" cy="772786"/>
                    <a:chOff x="5801757" y="2318757"/>
                    <a:chExt cx="921038" cy="772786"/>
                  </a:xfrm>
                </p:grpSpPr>
                <p:sp>
                  <p:nvSpPr>
                    <p:cNvPr id="383" name="Oval 382">
                      <a:extLst>
                        <a:ext uri="{FF2B5EF4-FFF2-40B4-BE49-F238E27FC236}">
                          <a16:creationId xmlns:a16="http://schemas.microsoft.com/office/drawing/2014/main" id="{C5D18D61-7CEA-B049-8600-8125B777AE70}"/>
                        </a:ext>
                      </a:extLst>
                    </p:cNvPr>
                    <p:cNvSpPr/>
                    <p:nvPr/>
                  </p:nvSpPr>
                  <p:spPr>
                    <a:xfrm>
                      <a:off x="5801757" y="2651864"/>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84" name="Rectangle 383">
                      <a:extLst>
                        <a:ext uri="{FF2B5EF4-FFF2-40B4-BE49-F238E27FC236}">
                          <a16:creationId xmlns:a16="http://schemas.microsoft.com/office/drawing/2014/main" id="{961D06C8-40FF-4C43-B98A-61CBCA0A66A3}"/>
                        </a:ext>
                      </a:extLst>
                    </p:cNvPr>
                    <p:cNvSpPr/>
                    <p:nvPr/>
                  </p:nvSpPr>
                  <p:spPr>
                    <a:xfrm>
                      <a:off x="5922576" y="2318757"/>
                      <a:ext cx="800219"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Endor</a:t>
                      </a:r>
                      <a:endParaRPr lang="en-US" dirty="0">
                        <a:solidFill>
                          <a:schemeClr val="accent2"/>
                        </a:solidFill>
                        <a:effectLst/>
                        <a:latin typeface="Helvetica Neue" panose="02000503000000020004" pitchFamily="2" charset="0"/>
                      </a:endParaRPr>
                    </a:p>
                  </p:txBody>
                </p:sp>
              </p:grpSp>
              <p:grpSp>
                <p:nvGrpSpPr>
                  <p:cNvPr id="368" name="Group 367">
                    <a:extLst>
                      <a:ext uri="{FF2B5EF4-FFF2-40B4-BE49-F238E27FC236}">
                        <a16:creationId xmlns:a16="http://schemas.microsoft.com/office/drawing/2014/main" id="{CE0C71B4-2C23-8E4F-9E86-2F387369A720}"/>
                      </a:ext>
                    </a:extLst>
                  </p:cNvPr>
                  <p:cNvGrpSpPr/>
                  <p:nvPr/>
                </p:nvGrpSpPr>
                <p:grpSpPr>
                  <a:xfrm>
                    <a:off x="6218710" y="2808386"/>
                    <a:ext cx="2670440" cy="3542522"/>
                    <a:chOff x="6218710" y="2808386"/>
                    <a:chExt cx="2670440" cy="3542522"/>
                  </a:xfrm>
                </p:grpSpPr>
                <p:grpSp>
                  <p:nvGrpSpPr>
                    <p:cNvPr id="369" name="Group 368">
                      <a:extLst>
                        <a:ext uri="{FF2B5EF4-FFF2-40B4-BE49-F238E27FC236}">
                          <a16:creationId xmlns:a16="http://schemas.microsoft.com/office/drawing/2014/main" id="{1EA5BC29-638A-9D48-835D-9DF8ED27FE9A}"/>
                        </a:ext>
                      </a:extLst>
                    </p:cNvPr>
                    <p:cNvGrpSpPr/>
                    <p:nvPr/>
                  </p:nvGrpSpPr>
                  <p:grpSpPr>
                    <a:xfrm>
                      <a:off x="6218710" y="2808386"/>
                      <a:ext cx="2670440" cy="3542522"/>
                      <a:chOff x="6218710" y="2808386"/>
                      <a:chExt cx="2670440" cy="3542522"/>
                    </a:xfrm>
                  </p:grpSpPr>
                  <p:grpSp>
                    <p:nvGrpSpPr>
                      <p:cNvPr id="371" name="Group 370">
                        <a:extLst>
                          <a:ext uri="{FF2B5EF4-FFF2-40B4-BE49-F238E27FC236}">
                            <a16:creationId xmlns:a16="http://schemas.microsoft.com/office/drawing/2014/main" id="{94D83E28-D4FF-C147-8899-E70A6EDA4959}"/>
                          </a:ext>
                        </a:extLst>
                      </p:cNvPr>
                      <p:cNvGrpSpPr/>
                      <p:nvPr/>
                    </p:nvGrpSpPr>
                    <p:grpSpPr>
                      <a:xfrm>
                        <a:off x="6461275" y="4540333"/>
                        <a:ext cx="1269626" cy="663801"/>
                        <a:chOff x="6461275" y="4540333"/>
                        <a:chExt cx="1269626" cy="663801"/>
                      </a:xfrm>
                    </p:grpSpPr>
                    <p:cxnSp>
                      <p:nvCxnSpPr>
                        <p:cNvPr id="381" name="Straight Connector 380">
                          <a:extLst>
                            <a:ext uri="{FF2B5EF4-FFF2-40B4-BE49-F238E27FC236}">
                              <a16:creationId xmlns:a16="http://schemas.microsoft.com/office/drawing/2014/main" id="{C9B0D071-E602-D34E-A3DF-E5949E49512E}"/>
                            </a:ext>
                          </a:extLst>
                        </p:cNvPr>
                        <p:cNvCxnSpPr>
                          <a:cxnSpLocks/>
                          <a:stCxn id="385" idx="6"/>
                        </p:cNvCxnSpPr>
                        <p:nvPr/>
                      </p:nvCxnSpPr>
                      <p:spPr>
                        <a:xfrm>
                          <a:off x="6461275" y="4540333"/>
                          <a:ext cx="1269626" cy="66380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2" name="TextBox 381">
                          <a:extLst>
                            <a:ext uri="{FF2B5EF4-FFF2-40B4-BE49-F238E27FC236}">
                              <a16:creationId xmlns:a16="http://schemas.microsoft.com/office/drawing/2014/main" id="{BD5C0AF6-80ED-054A-B31D-57B49AEAB35D}"/>
                            </a:ext>
                          </a:extLst>
                        </p:cNvPr>
                        <p:cNvSpPr txBox="1"/>
                        <p:nvPr/>
                      </p:nvSpPr>
                      <p:spPr>
                        <a:xfrm>
                          <a:off x="6470872" y="4821504"/>
                          <a:ext cx="579005" cy="369332"/>
                        </a:xfrm>
                        <a:prstGeom prst="rect">
                          <a:avLst/>
                        </a:prstGeom>
                        <a:noFill/>
                        <a:ln>
                          <a:noFill/>
                        </a:ln>
                      </p:spPr>
                      <p:txBody>
                        <a:bodyPr wrap="none" rtlCol="0">
                          <a:spAutoFit/>
                        </a:bodyPr>
                        <a:lstStyle/>
                        <a:p>
                          <a:r>
                            <a:rPr lang="en-US" dirty="0">
                              <a:solidFill>
                                <a:schemeClr val="accent2"/>
                              </a:solidFill>
                            </a:rPr>
                            <a:t>101</a:t>
                          </a:r>
                        </a:p>
                      </p:txBody>
                    </p:sp>
                  </p:grpSp>
                  <p:grpSp>
                    <p:nvGrpSpPr>
                      <p:cNvPr id="372" name="Group 371">
                        <a:extLst>
                          <a:ext uri="{FF2B5EF4-FFF2-40B4-BE49-F238E27FC236}">
                            <a16:creationId xmlns:a16="http://schemas.microsoft.com/office/drawing/2014/main" id="{210C69B9-B315-E74B-9410-890CF3F905F7}"/>
                          </a:ext>
                        </a:extLst>
                      </p:cNvPr>
                      <p:cNvGrpSpPr/>
                      <p:nvPr/>
                    </p:nvGrpSpPr>
                    <p:grpSpPr>
                      <a:xfrm>
                        <a:off x="6218710" y="2808386"/>
                        <a:ext cx="1512191" cy="2395748"/>
                        <a:chOff x="6218710" y="2808386"/>
                        <a:chExt cx="1512191" cy="2395748"/>
                      </a:xfrm>
                    </p:grpSpPr>
                    <p:cxnSp>
                      <p:nvCxnSpPr>
                        <p:cNvPr id="379" name="Straight Connector 378">
                          <a:extLst>
                            <a:ext uri="{FF2B5EF4-FFF2-40B4-BE49-F238E27FC236}">
                              <a16:creationId xmlns:a16="http://schemas.microsoft.com/office/drawing/2014/main" id="{2A747667-4F61-F743-AB65-9D1044FEBD03}"/>
                            </a:ext>
                          </a:extLst>
                        </p:cNvPr>
                        <p:cNvCxnSpPr>
                          <a:cxnSpLocks/>
                          <a:stCxn id="383" idx="5"/>
                        </p:cNvCxnSpPr>
                        <p:nvPr/>
                      </p:nvCxnSpPr>
                      <p:spPr>
                        <a:xfrm>
                          <a:off x="6218710" y="2808386"/>
                          <a:ext cx="1512191" cy="239574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0" name="TextBox 379">
                          <a:extLst>
                            <a:ext uri="{FF2B5EF4-FFF2-40B4-BE49-F238E27FC236}">
                              <a16:creationId xmlns:a16="http://schemas.microsoft.com/office/drawing/2014/main" id="{8A2A40B9-D5A8-314D-B61F-7CF6532D1B91}"/>
                            </a:ext>
                          </a:extLst>
                        </p:cNvPr>
                        <p:cNvSpPr txBox="1"/>
                        <p:nvPr/>
                      </p:nvSpPr>
                      <p:spPr>
                        <a:xfrm>
                          <a:off x="7062168" y="3983356"/>
                          <a:ext cx="579005" cy="369332"/>
                        </a:xfrm>
                        <a:prstGeom prst="rect">
                          <a:avLst/>
                        </a:prstGeom>
                        <a:noFill/>
                        <a:ln>
                          <a:noFill/>
                        </a:ln>
                      </p:spPr>
                      <p:txBody>
                        <a:bodyPr wrap="none" rtlCol="0">
                          <a:spAutoFit/>
                        </a:bodyPr>
                        <a:lstStyle/>
                        <a:p>
                          <a:r>
                            <a:rPr lang="en-US" dirty="0">
                              <a:solidFill>
                                <a:schemeClr val="accent2"/>
                              </a:solidFill>
                            </a:rPr>
                            <a:t>211</a:t>
                          </a:r>
                        </a:p>
                      </p:txBody>
                    </p:sp>
                  </p:grpSp>
                  <p:grpSp>
                    <p:nvGrpSpPr>
                      <p:cNvPr id="373" name="Group 372">
                        <a:extLst>
                          <a:ext uri="{FF2B5EF4-FFF2-40B4-BE49-F238E27FC236}">
                            <a16:creationId xmlns:a16="http://schemas.microsoft.com/office/drawing/2014/main" id="{09217557-B026-D944-BD9A-DEE1380EAE7A}"/>
                          </a:ext>
                        </a:extLst>
                      </p:cNvPr>
                      <p:cNvGrpSpPr/>
                      <p:nvPr/>
                    </p:nvGrpSpPr>
                    <p:grpSpPr>
                      <a:xfrm>
                        <a:off x="8106191" y="4793966"/>
                        <a:ext cx="782959" cy="565619"/>
                        <a:chOff x="8106191" y="4793966"/>
                        <a:chExt cx="782959" cy="565619"/>
                      </a:xfrm>
                    </p:grpSpPr>
                    <p:cxnSp>
                      <p:nvCxnSpPr>
                        <p:cNvPr id="377" name="Straight Connector 376">
                          <a:extLst>
                            <a:ext uri="{FF2B5EF4-FFF2-40B4-BE49-F238E27FC236}">
                              <a16:creationId xmlns:a16="http://schemas.microsoft.com/office/drawing/2014/main" id="{B00A02D5-8F49-B04D-8C43-FE7B3919710B}"/>
                            </a:ext>
                          </a:extLst>
                        </p:cNvPr>
                        <p:cNvCxnSpPr>
                          <a:cxnSpLocks/>
                          <a:stCxn id="387" idx="3"/>
                        </p:cNvCxnSpPr>
                        <p:nvPr/>
                      </p:nvCxnSpPr>
                      <p:spPr>
                        <a:xfrm flipH="1">
                          <a:off x="8106191" y="4990541"/>
                          <a:ext cx="782959" cy="36904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78" name="TextBox 377">
                          <a:extLst>
                            <a:ext uri="{FF2B5EF4-FFF2-40B4-BE49-F238E27FC236}">
                              <a16:creationId xmlns:a16="http://schemas.microsoft.com/office/drawing/2014/main" id="{BFA23131-FC86-9D42-85C1-B2EA55A2422F}"/>
                            </a:ext>
                          </a:extLst>
                        </p:cNvPr>
                        <p:cNvSpPr txBox="1"/>
                        <p:nvPr/>
                      </p:nvSpPr>
                      <p:spPr>
                        <a:xfrm>
                          <a:off x="8183382" y="4793966"/>
                          <a:ext cx="447558" cy="369332"/>
                        </a:xfrm>
                        <a:prstGeom prst="rect">
                          <a:avLst/>
                        </a:prstGeom>
                        <a:noFill/>
                        <a:ln>
                          <a:noFill/>
                        </a:ln>
                      </p:spPr>
                      <p:txBody>
                        <a:bodyPr wrap="none" rtlCol="0">
                          <a:spAutoFit/>
                        </a:bodyPr>
                        <a:lstStyle/>
                        <a:p>
                          <a:r>
                            <a:rPr lang="en-US" dirty="0">
                              <a:solidFill>
                                <a:schemeClr val="accent2"/>
                              </a:solidFill>
                            </a:rPr>
                            <a:t>85</a:t>
                          </a:r>
                        </a:p>
                      </p:txBody>
                    </p:sp>
                  </p:grpSp>
                  <p:grpSp>
                    <p:nvGrpSpPr>
                      <p:cNvPr id="374" name="Group 373">
                        <a:extLst>
                          <a:ext uri="{FF2B5EF4-FFF2-40B4-BE49-F238E27FC236}">
                            <a16:creationId xmlns:a16="http://schemas.microsoft.com/office/drawing/2014/main" id="{B2DE7A15-0A2D-8C4B-B771-B60140022942}"/>
                          </a:ext>
                        </a:extLst>
                      </p:cNvPr>
                      <p:cNvGrpSpPr/>
                      <p:nvPr/>
                    </p:nvGrpSpPr>
                    <p:grpSpPr>
                      <a:xfrm>
                        <a:off x="7507122" y="5579424"/>
                        <a:ext cx="581609" cy="771484"/>
                        <a:chOff x="7507122" y="5579424"/>
                        <a:chExt cx="581609" cy="771484"/>
                      </a:xfrm>
                    </p:grpSpPr>
                    <p:cxnSp>
                      <p:nvCxnSpPr>
                        <p:cNvPr id="375" name="Straight Connector 374">
                          <a:extLst>
                            <a:ext uri="{FF2B5EF4-FFF2-40B4-BE49-F238E27FC236}">
                              <a16:creationId xmlns:a16="http://schemas.microsoft.com/office/drawing/2014/main" id="{518E1172-8A01-C846-865A-91374A95C278}"/>
                            </a:ext>
                          </a:extLst>
                        </p:cNvPr>
                        <p:cNvCxnSpPr>
                          <a:cxnSpLocks/>
                          <a:endCxn id="389" idx="7"/>
                        </p:cNvCxnSpPr>
                        <p:nvPr/>
                      </p:nvCxnSpPr>
                      <p:spPr>
                        <a:xfrm flipH="1">
                          <a:off x="7507122" y="5579424"/>
                          <a:ext cx="379230" cy="74919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76" name="TextBox 375">
                          <a:extLst>
                            <a:ext uri="{FF2B5EF4-FFF2-40B4-BE49-F238E27FC236}">
                              <a16:creationId xmlns:a16="http://schemas.microsoft.com/office/drawing/2014/main" id="{9C0CD5A8-5332-DB4A-BB34-E3BDAAB8D8B0}"/>
                            </a:ext>
                          </a:extLst>
                        </p:cNvPr>
                        <p:cNvSpPr txBox="1"/>
                        <p:nvPr/>
                      </p:nvSpPr>
                      <p:spPr>
                        <a:xfrm>
                          <a:off x="7641173" y="5981576"/>
                          <a:ext cx="447558" cy="369332"/>
                        </a:xfrm>
                        <a:prstGeom prst="rect">
                          <a:avLst/>
                        </a:prstGeom>
                        <a:noFill/>
                        <a:ln>
                          <a:noFill/>
                        </a:ln>
                      </p:spPr>
                      <p:txBody>
                        <a:bodyPr wrap="none" rtlCol="0">
                          <a:spAutoFit/>
                        </a:bodyPr>
                        <a:lstStyle/>
                        <a:p>
                          <a:r>
                            <a:rPr lang="en-US" dirty="0">
                              <a:solidFill>
                                <a:schemeClr val="accent2"/>
                              </a:solidFill>
                            </a:rPr>
                            <a:t>90</a:t>
                          </a:r>
                        </a:p>
                      </p:txBody>
                    </p:sp>
                  </p:grpSp>
                </p:grpSp>
                <p:sp>
                  <p:nvSpPr>
                    <p:cNvPr id="370" name="Oval 369">
                      <a:extLst>
                        <a:ext uri="{FF2B5EF4-FFF2-40B4-BE49-F238E27FC236}">
                          <a16:creationId xmlns:a16="http://schemas.microsoft.com/office/drawing/2014/main" id="{01CDDA0F-2C61-EB45-A54E-73309C357463}"/>
                        </a:ext>
                      </a:extLst>
                    </p:cNvPr>
                    <p:cNvSpPr/>
                    <p:nvPr/>
                  </p:nvSpPr>
                  <p:spPr>
                    <a:xfrm>
                      <a:off x="7621836" y="5108061"/>
                      <a:ext cx="503048" cy="503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grpSp>
          </p:grpSp>
        </p:grpSp>
      </p:grpSp>
    </p:spTree>
    <p:extLst>
      <p:ext uri="{BB962C8B-B14F-4D97-AF65-F5344CB8AC3E}">
        <p14:creationId xmlns:p14="http://schemas.microsoft.com/office/powerpoint/2010/main" val="274513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3000"/>
                                        <p:tgtEl>
                                          <p:spTgt spid="360"/>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48"/>
                                        </p:tgtEl>
                                        <p:attrNameLst>
                                          <p:attrName>style.visibility</p:attrName>
                                        </p:attrNameLst>
                                      </p:cBhvr>
                                      <p:to>
                                        <p:strVal val="visible"/>
                                      </p:to>
                                    </p:set>
                                    <p:anim calcmode="lin" valueType="num">
                                      <p:cBhvr>
                                        <p:cTn id="12" dur="500" fill="hold"/>
                                        <p:tgtEl>
                                          <p:spTgt spid="348"/>
                                        </p:tgtEl>
                                        <p:attrNameLst>
                                          <p:attrName>ppt_w</p:attrName>
                                        </p:attrNameLst>
                                      </p:cBhvr>
                                      <p:tavLst>
                                        <p:tav tm="0">
                                          <p:val>
                                            <p:fltVal val="0"/>
                                          </p:val>
                                        </p:tav>
                                        <p:tav tm="100000">
                                          <p:val>
                                            <p:strVal val="#ppt_w"/>
                                          </p:val>
                                        </p:tav>
                                      </p:tavLst>
                                    </p:anim>
                                    <p:anim calcmode="lin" valueType="num">
                                      <p:cBhvr>
                                        <p:cTn id="13" dur="500" fill="hold"/>
                                        <p:tgtEl>
                                          <p:spTgt spid="348"/>
                                        </p:tgtEl>
                                        <p:attrNameLst>
                                          <p:attrName>ppt_h</p:attrName>
                                        </p:attrNameLst>
                                      </p:cBhvr>
                                      <p:tavLst>
                                        <p:tav tm="0">
                                          <p:val>
                                            <p:fltVal val="0"/>
                                          </p:val>
                                        </p:tav>
                                        <p:tav tm="100000">
                                          <p:val>
                                            <p:strVal val="#ppt_h"/>
                                          </p:val>
                                        </p:tav>
                                      </p:tavLst>
                                    </p:anim>
                                    <p:animEffect transition="in" filter="fade">
                                      <p:cBhvr>
                                        <p:cTn id="14" dur="500"/>
                                        <p:tgtEl>
                                          <p:spTgt spid="34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49"/>
                                        </p:tgtEl>
                                        <p:attrNameLst>
                                          <p:attrName>style.visibility</p:attrName>
                                        </p:attrNameLst>
                                      </p:cBhvr>
                                      <p:to>
                                        <p:strVal val="visible"/>
                                      </p:to>
                                    </p:set>
                                    <p:anim calcmode="lin" valueType="num">
                                      <p:cBhvr>
                                        <p:cTn id="19" dur="500" fill="hold"/>
                                        <p:tgtEl>
                                          <p:spTgt spid="349"/>
                                        </p:tgtEl>
                                        <p:attrNameLst>
                                          <p:attrName>ppt_w</p:attrName>
                                        </p:attrNameLst>
                                      </p:cBhvr>
                                      <p:tavLst>
                                        <p:tav tm="0">
                                          <p:val>
                                            <p:fltVal val="0"/>
                                          </p:val>
                                        </p:tav>
                                        <p:tav tm="100000">
                                          <p:val>
                                            <p:strVal val="#ppt_w"/>
                                          </p:val>
                                        </p:tav>
                                      </p:tavLst>
                                    </p:anim>
                                    <p:anim calcmode="lin" valueType="num">
                                      <p:cBhvr>
                                        <p:cTn id="20" dur="500" fill="hold"/>
                                        <p:tgtEl>
                                          <p:spTgt spid="349"/>
                                        </p:tgtEl>
                                        <p:attrNameLst>
                                          <p:attrName>ppt_h</p:attrName>
                                        </p:attrNameLst>
                                      </p:cBhvr>
                                      <p:tavLst>
                                        <p:tav tm="0">
                                          <p:val>
                                            <p:fltVal val="0"/>
                                          </p:val>
                                        </p:tav>
                                        <p:tav tm="100000">
                                          <p:val>
                                            <p:strVal val="#ppt_h"/>
                                          </p:val>
                                        </p:tav>
                                      </p:tavLst>
                                    </p:anim>
                                    <p:animEffect transition="in" filter="fade">
                                      <p:cBhvr>
                                        <p:cTn id="21" dur="500"/>
                                        <p:tgtEl>
                                          <p:spTgt spid="349"/>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15"/>
                                        </p:tgtEl>
                                        <p:attrNameLst>
                                          <p:attrName>style.visibility</p:attrName>
                                        </p:attrNameLst>
                                      </p:cBhvr>
                                      <p:to>
                                        <p:strVal val="visible"/>
                                      </p:to>
                                    </p:set>
                                    <p:animEffect transition="in" filter="dissolve">
                                      <p:cBhvr>
                                        <p:cTn id="26" dur="500"/>
                                        <p:tgtEl>
                                          <p:spTgt spid="215"/>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350"/>
                                        </p:tgtEl>
                                        <p:attrNameLst>
                                          <p:attrName>style.visibility</p:attrName>
                                        </p:attrNameLst>
                                      </p:cBhvr>
                                      <p:to>
                                        <p:strVal val="visible"/>
                                      </p:to>
                                    </p:set>
                                    <p:anim calcmode="lin" valueType="num">
                                      <p:cBhvr>
                                        <p:cTn id="31" dur="500" fill="hold"/>
                                        <p:tgtEl>
                                          <p:spTgt spid="350"/>
                                        </p:tgtEl>
                                        <p:attrNameLst>
                                          <p:attrName>ppt_w</p:attrName>
                                        </p:attrNameLst>
                                      </p:cBhvr>
                                      <p:tavLst>
                                        <p:tav tm="0">
                                          <p:val>
                                            <p:fltVal val="0"/>
                                          </p:val>
                                        </p:tav>
                                        <p:tav tm="100000">
                                          <p:val>
                                            <p:strVal val="#ppt_w"/>
                                          </p:val>
                                        </p:tav>
                                      </p:tavLst>
                                    </p:anim>
                                    <p:anim calcmode="lin" valueType="num">
                                      <p:cBhvr>
                                        <p:cTn id="32" dur="500" fill="hold"/>
                                        <p:tgtEl>
                                          <p:spTgt spid="350"/>
                                        </p:tgtEl>
                                        <p:attrNameLst>
                                          <p:attrName>ppt_h</p:attrName>
                                        </p:attrNameLst>
                                      </p:cBhvr>
                                      <p:tavLst>
                                        <p:tav tm="0">
                                          <p:val>
                                            <p:fltVal val="0"/>
                                          </p:val>
                                        </p:tav>
                                        <p:tav tm="100000">
                                          <p:val>
                                            <p:strVal val="#ppt_h"/>
                                          </p:val>
                                        </p:tav>
                                      </p:tavLst>
                                    </p:anim>
                                    <p:animEffect transition="in" filter="fade">
                                      <p:cBhvr>
                                        <p:cTn id="33" dur="500"/>
                                        <p:tgtEl>
                                          <p:spTgt spid="350"/>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351"/>
                                        </p:tgtEl>
                                        <p:attrNameLst>
                                          <p:attrName>style.visibility</p:attrName>
                                        </p:attrNameLst>
                                      </p:cBhvr>
                                      <p:to>
                                        <p:strVal val="visible"/>
                                      </p:to>
                                    </p:set>
                                    <p:anim calcmode="lin" valueType="num">
                                      <p:cBhvr>
                                        <p:cTn id="38" dur="500" fill="hold"/>
                                        <p:tgtEl>
                                          <p:spTgt spid="351"/>
                                        </p:tgtEl>
                                        <p:attrNameLst>
                                          <p:attrName>ppt_w</p:attrName>
                                        </p:attrNameLst>
                                      </p:cBhvr>
                                      <p:tavLst>
                                        <p:tav tm="0">
                                          <p:val>
                                            <p:fltVal val="0"/>
                                          </p:val>
                                        </p:tav>
                                        <p:tav tm="100000">
                                          <p:val>
                                            <p:strVal val="#ppt_w"/>
                                          </p:val>
                                        </p:tav>
                                      </p:tavLst>
                                    </p:anim>
                                    <p:anim calcmode="lin" valueType="num">
                                      <p:cBhvr>
                                        <p:cTn id="39" dur="500" fill="hold"/>
                                        <p:tgtEl>
                                          <p:spTgt spid="351"/>
                                        </p:tgtEl>
                                        <p:attrNameLst>
                                          <p:attrName>ppt_h</p:attrName>
                                        </p:attrNameLst>
                                      </p:cBhvr>
                                      <p:tavLst>
                                        <p:tav tm="0">
                                          <p:val>
                                            <p:fltVal val="0"/>
                                          </p:val>
                                        </p:tav>
                                        <p:tav tm="100000">
                                          <p:val>
                                            <p:strVal val="#ppt_h"/>
                                          </p:val>
                                        </p:tav>
                                      </p:tavLst>
                                    </p:anim>
                                    <p:animEffect transition="in" filter="fade">
                                      <p:cBhvr>
                                        <p:cTn id="40" dur="500"/>
                                        <p:tgtEl>
                                          <p:spTgt spid="35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352"/>
                                        </p:tgtEl>
                                        <p:attrNameLst>
                                          <p:attrName>style.visibility</p:attrName>
                                        </p:attrNameLst>
                                      </p:cBhvr>
                                      <p:to>
                                        <p:strVal val="visible"/>
                                      </p:to>
                                    </p:set>
                                    <p:anim calcmode="lin" valueType="num">
                                      <p:cBhvr>
                                        <p:cTn id="45" dur="500" fill="hold"/>
                                        <p:tgtEl>
                                          <p:spTgt spid="352"/>
                                        </p:tgtEl>
                                        <p:attrNameLst>
                                          <p:attrName>ppt_w</p:attrName>
                                        </p:attrNameLst>
                                      </p:cBhvr>
                                      <p:tavLst>
                                        <p:tav tm="0">
                                          <p:val>
                                            <p:fltVal val="0"/>
                                          </p:val>
                                        </p:tav>
                                        <p:tav tm="100000">
                                          <p:val>
                                            <p:strVal val="#ppt_w"/>
                                          </p:val>
                                        </p:tav>
                                      </p:tavLst>
                                    </p:anim>
                                    <p:anim calcmode="lin" valueType="num">
                                      <p:cBhvr>
                                        <p:cTn id="46" dur="500" fill="hold"/>
                                        <p:tgtEl>
                                          <p:spTgt spid="352"/>
                                        </p:tgtEl>
                                        <p:attrNameLst>
                                          <p:attrName>ppt_h</p:attrName>
                                        </p:attrNameLst>
                                      </p:cBhvr>
                                      <p:tavLst>
                                        <p:tav tm="0">
                                          <p:val>
                                            <p:fltVal val="0"/>
                                          </p:val>
                                        </p:tav>
                                        <p:tav tm="100000">
                                          <p:val>
                                            <p:strVal val="#ppt_h"/>
                                          </p:val>
                                        </p:tav>
                                      </p:tavLst>
                                    </p:anim>
                                    <p:animEffect transition="in" filter="fade">
                                      <p:cBhvr>
                                        <p:cTn id="47" dur="500"/>
                                        <p:tgtEl>
                                          <p:spTgt spid="352"/>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0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353"/>
                                        </p:tgtEl>
                                        <p:attrNameLst>
                                          <p:attrName>style.visibility</p:attrName>
                                        </p:attrNameLst>
                                      </p:cBhvr>
                                      <p:to>
                                        <p:strVal val="visible"/>
                                      </p:to>
                                    </p:set>
                                    <p:anim calcmode="lin" valueType="num">
                                      <p:cBhvr>
                                        <p:cTn id="56" dur="500" fill="hold"/>
                                        <p:tgtEl>
                                          <p:spTgt spid="353"/>
                                        </p:tgtEl>
                                        <p:attrNameLst>
                                          <p:attrName>ppt_w</p:attrName>
                                        </p:attrNameLst>
                                      </p:cBhvr>
                                      <p:tavLst>
                                        <p:tav tm="0">
                                          <p:val>
                                            <p:fltVal val="0"/>
                                          </p:val>
                                        </p:tav>
                                        <p:tav tm="100000">
                                          <p:val>
                                            <p:strVal val="#ppt_w"/>
                                          </p:val>
                                        </p:tav>
                                      </p:tavLst>
                                    </p:anim>
                                    <p:anim calcmode="lin" valueType="num">
                                      <p:cBhvr>
                                        <p:cTn id="57" dur="500" fill="hold"/>
                                        <p:tgtEl>
                                          <p:spTgt spid="353"/>
                                        </p:tgtEl>
                                        <p:attrNameLst>
                                          <p:attrName>ppt_h</p:attrName>
                                        </p:attrNameLst>
                                      </p:cBhvr>
                                      <p:tavLst>
                                        <p:tav tm="0">
                                          <p:val>
                                            <p:fltVal val="0"/>
                                          </p:val>
                                        </p:tav>
                                        <p:tav tm="100000">
                                          <p:val>
                                            <p:strVal val="#ppt_h"/>
                                          </p:val>
                                        </p:tav>
                                      </p:tavLst>
                                    </p:anim>
                                    <p:animEffect transition="in" filter="fade">
                                      <p:cBhvr>
                                        <p:cTn id="58" dur="500"/>
                                        <p:tgtEl>
                                          <p:spTgt spid="353"/>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354"/>
                                        </p:tgtEl>
                                        <p:attrNameLst>
                                          <p:attrName>style.visibility</p:attrName>
                                        </p:attrNameLst>
                                      </p:cBhvr>
                                      <p:to>
                                        <p:strVal val="visible"/>
                                      </p:to>
                                    </p:set>
                                    <p:anim calcmode="lin" valueType="num">
                                      <p:cBhvr>
                                        <p:cTn id="63" dur="500" fill="hold"/>
                                        <p:tgtEl>
                                          <p:spTgt spid="354"/>
                                        </p:tgtEl>
                                        <p:attrNameLst>
                                          <p:attrName>ppt_w</p:attrName>
                                        </p:attrNameLst>
                                      </p:cBhvr>
                                      <p:tavLst>
                                        <p:tav tm="0">
                                          <p:val>
                                            <p:fltVal val="0"/>
                                          </p:val>
                                        </p:tav>
                                        <p:tav tm="100000">
                                          <p:val>
                                            <p:strVal val="#ppt_w"/>
                                          </p:val>
                                        </p:tav>
                                      </p:tavLst>
                                    </p:anim>
                                    <p:anim calcmode="lin" valueType="num">
                                      <p:cBhvr>
                                        <p:cTn id="64" dur="500" fill="hold"/>
                                        <p:tgtEl>
                                          <p:spTgt spid="354"/>
                                        </p:tgtEl>
                                        <p:attrNameLst>
                                          <p:attrName>ppt_h</p:attrName>
                                        </p:attrNameLst>
                                      </p:cBhvr>
                                      <p:tavLst>
                                        <p:tav tm="0">
                                          <p:val>
                                            <p:fltVal val="0"/>
                                          </p:val>
                                        </p:tav>
                                        <p:tav tm="100000">
                                          <p:val>
                                            <p:strVal val="#ppt_h"/>
                                          </p:val>
                                        </p:tav>
                                      </p:tavLst>
                                    </p:anim>
                                    <p:animEffect transition="in" filter="fade">
                                      <p:cBhvr>
                                        <p:cTn id="65" dur="500"/>
                                        <p:tgtEl>
                                          <p:spTgt spid="354"/>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355"/>
                                        </p:tgtEl>
                                        <p:attrNameLst>
                                          <p:attrName>style.visibility</p:attrName>
                                        </p:attrNameLst>
                                      </p:cBhvr>
                                      <p:to>
                                        <p:strVal val="visible"/>
                                      </p:to>
                                    </p:set>
                                    <p:anim calcmode="lin" valueType="num">
                                      <p:cBhvr>
                                        <p:cTn id="70" dur="500" fill="hold"/>
                                        <p:tgtEl>
                                          <p:spTgt spid="355"/>
                                        </p:tgtEl>
                                        <p:attrNameLst>
                                          <p:attrName>ppt_w</p:attrName>
                                        </p:attrNameLst>
                                      </p:cBhvr>
                                      <p:tavLst>
                                        <p:tav tm="0">
                                          <p:val>
                                            <p:fltVal val="0"/>
                                          </p:val>
                                        </p:tav>
                                        <p:tav tm="100000">
                                          <p:val>
                                            <p:strVal val="#ppt_w"/>
                                          </p:val>
                                        </p:tav>
                                      </p:tavLst>
                                    </p:anim>
                                    <p:anim calcmode="lin" valueType="num">
                                      <p:cBhvr>
                                        <p:cTn id="71" dur="500" fill="hold"/>
                                        <p:tgtEl>
                                          <p:spTgt spid="355"/>
                                        </p:tgtEl>
                                        <p:attrNameLst>
                                          <p:attrName>ppt_h</p:attrName>
                                        </p:attrNameLst>
                                      </p:cBhvr>
                                      <p:tavLst>
                                        <p:tav tm="0">
                                          <p:val>
                                            <p:fltVal val="0"/>
                                          </p:val>
                                        </p:tav>
                                        <p:tav tm="100000">
                                          <p:val>
                                            <p:strVal val="#ppt_h"/>
                                          </p:val>
                                        </p:tav>
                                      </p:tavLst>
                                    </p:anim>
                                    <p:animEffect transition="in" filter="fade">
                                      <p:cBhvr>
                                        <p:cTn id="72" dur="500"/>
                                        <p:tgtEl>
                                          <p:spTgt spid="355"/>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356"/>
                                        </p:tgtEl>
                                        <p:attrNameLst>
                                          <p:attrName>style.visibility</p:attrName>
                                        </p:attrNameLst>
                                      </p:cBhvr>
                                      <p:to>
                                        <p:strVal val="visible"/>
                                      </p:to>
                                    </p:set>
                                    <p:anim calcmode="lin" valueType="num">
                                      <p:cBhvr>
                                        <p:cTn id="77" dur="500" fill="hold"/>
                                        <p:tgtEl>
                                          <p:spTgt spid="356"/>
                                        </p:tgtEl>
                                        <p:attrNameLst>
                                          <p:attrName>ppt_w</p:attrName>
                                        </p:attrNameLst>
                                      </p:cBhvr>
                                      <p:tavLst>
                                        <p:tav tm="0">
                                          <p:val>
                                            <p:fltVal val="0"/>
                                          </p:val>
                                        </p:tav>
                                        <p:tav tm="100000">
                                          <p:val>
                                            <p:strVal val="#ppt_w"/>
                                          </p:val>
                                        </p:tav>
                                      </p:tavLst>
                                    </p:anim>
                                    <p:anim calcmode="lin" valueType="num">
                                      <p:cBhvr>
                                        <p:cTn id="78" dur="500" fill="hold"/>
                                        <p:tgtEl>
                                          <p:spTgt spid="356"/>
                                        </p:tgtEl>
                                        <p:attrNameLst>
                                          <p:attrName>ppt_h</p:attrName>
                                        </p:attrNameLst>
                                      </p:cBhvr>
                                      <p:tavLst>
                                        <p:tav tm="0">
                                          <p:val>
                                            <p:fltVal val="0"/>
                                          </p:val>
                                        </p:tav>
                                        <p:tav tm="100000">
                                          <p:val>
                                            <p:strVal val="#ppt_h"/>
                                          </p:val>
                                        </p:tav>
                                      </p:tavLst>
                                    </p:anim>
                                    <p:animEffect transition="in" filter="fade">
                                      <p:cBhvr>
                                        <p:cTn id="79" dur="500"/>
                                        <p:tgtEl>
                                          <p:spTgt spid="356"/>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357"/>
                                        </p:tgtEl>
                                        <p:attrNameLst>
                                          <p:attrName>style.visibility</p:attrName>
                                        </p:attrNameLst>
                                      </p:cBhvr>
                                      <p:to>
                                        <p:strVal val="visible"/>
                                      </p:to>
                                    </p:set>
                                    <p:anim calcmode="lin" valueType="num">
                                      <p:cBhvr>
                                        <p:cTn id="84" dur="500" fill="hold"/>
                                        <p:tgtEl>
                                          <p:spTgt spid="357"/>
                                        </p:tgtEl>
                                        <p:attrNameLst>
                                          <p:attrName>ppt_w</p:attrName>
                                        </p:attrNameLst>
                                      </p:cBhvr>
                                      <p:tavLst>
                                        <p:tav tm="0">
                                          <p:val>
                                            <p:fltVal val="0"/>
                                          </p:val>
                                        </p:tav>
                                        <p:tav tm="100000">
                                          <p:val>
                                            <p:strVal val="#ppt_w"/>
                                          </p:val>
                                        </p:tav>
                                      </p:tavLst>
                                    </p:anim>
                                    <p:anim calcmode="lin" valueType="num">
                                      <p:cBhvr>
                                        <p:cTn id="85" dur="500" fill="hold"/>
                                        <p:tgtEl>
                                          <p:spTgt spid="357"/>
                                        </p:tgtEl>
                                        <p:attrNameLst>
                                          <p:attrName>ppt_h</p:attrName>
                                        </p:attrNameLst>
                                      </p:cBhvr>
                                      <p:tavLst>
                                        <p:tav tm="0">
                                          <p:val>
                                            <p:fltVal val="0"/>
                                          </p:val>
                                        </p:tav>
                                        <p:tav tm="100000">
                                          <p:val>
                                            <p:strVal val="#ppt_h"/>
                                          </p:val>
                                        </p:tav>
                                      </p:tavLst>
                                    </p:anim>
                                    <p:animEffect transition="in" filter="fade">
                                      <p:cBhvr>
                                        <p:cTn id="86" dur="500"/>
                                        <p:tgtEl>
                                          <p:spTgt spid="357"/>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5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359"/>
                                        </p:tgtEl>
                                        <p:attrNameLst>
                                          <p:attrName>style.visibility</p:attrName>
                                        </p:attrNameLst>
                                      </p:cBhvr>
                                      <p:to>
                                        <p:strVal val="visible"/>
                                      </p:to>
                                    </p:set>
                                    <p:anim calcmode="lin" valueType="num">
                                      <p:cBhvr additive="base">
                                        <p:cTn id="95" dur="500" fill="hold"/>
                                        <p:tgtEl>
                                          <p:spTgt spid="359"/>
                                        </p:tgtEl>
                                        <p:attrNameLst>
                                          <p:attrName>ppt_x</p:attrName>
                                        </p:attrNameLst>
                                      </p:cBhvr>
                                      <p:tavLst>
                                        <p:tav tm="0">
                                          <p:val>
                                            <p:strVal val="#ppt_x"/>
                                          </p:val>
                                        </p:tav>
                                        <p:tav tm="100000">
                                          <p:val>
                                            <p:strVal val="#ppt_x"/>
                                          </p:val>
                                        </p:tav>
                                      </p:tavLst>
                                    </p:anim>
                                    <p:anim calcmode="lin" valueType="num">
                                      <p:cBhvr additive="base">
                                        <p:cTn id="96" dur="500" fill="hold"/>
                                        <p:tgtEl>
                                          <p:spTgt spid="3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9"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0" name="TextBox 219">
            <a:extLst>
              <a:ext uri="{FF2B5EF4-FFF2-40B4-BE49-F238E27FC236}">
                <a16:creationId xmlns:a16="http://schemas.microsoft.com/office/drawing/2014/main" id="{73020F6E-79BF-5B44-BC57-0E822298F0C5}"/>
              </a:ext>
            </a:extLst>
          </p:cNvPr>
          <p:cNvSpPr txBox="1"/>
          <p:nvPr/>
        </p:nvSpPr>
        <p:spPr>
          <a:xfrm>
            <a:off x="1665038" y="511538"/>
            <a:ext cx="447558" cy="369332"/>
          </a:xfrm>
          <a:prstGeom prst="rect">
            <a:avLst/>
          </a:prstGeom>
          <a:noFill/>
          <a:ln>
            <a:noFill/>
          </a:ln>
        </p:spPr>
        <p:txBody>
          <a:bodyPr wrap="none" rtlCol="0">
            <a:spAutoFit/>
          </a:bodyPr>
          <a:lstStyle/>
          <a:p>
            <a:r>
              <a:rPr lang="en-US" dirty="0">
                <a:solidFill>
                  <a:schemeClr val="accent2"/>
                </a:solidFill>
              </a:rPr>
              <a:t>71</a:t>
            </a:r>
          </a:p>
        </p:txBody>
      </p:sp>
      <p:sp>
        <p:nvSpPr>
          <p:cNvPr id="223" name="TextBox 222">
            <a:extLst>
              <a:ext uri="{FF2B5EF4-FFF2-40B4-BE49-F238E27FC236}">
                <a16:creationId xmlns:a16="http://schemas.microsoft.com/office/drawing/2014/main" id="{B7C00824-C465-174E-AB9C-05432CC13A48}"/>
              </a:ext>
            </a:extLst>
          </p:cNvPr>
          <p:cNvSpPr txBox="1"/>
          <p:nvPr/>
        </p:nvSpPr>
        <p:spPr>
          <a:xfrm>
            <a:off x="1114683" y="1459224"/>
            <a:ext cx="551846" cy="369332"/>
          </a:xfrm>
          <a:prstGeom prst="rect">
            <a:avLst/>
          </a:prstGeom>
          <a:noFill/>
          <a:ln>
            <a:noFill/>
          </a:ln>
        </p:spPr>
        <p:txBody>
          <a:bodyPr wrap="square" rtlCol="0">
            <a:spAutoFit/>
          </a:bodyPr>
          <a:lstStyle/>
          <a:p>
            <a:r>
              <a:rPr lang="en-US" dirty="0">
                <a:solidFill>
                  <a:schemeClr val="accent2"/>
                </a:solidFill>
              </a:rPr>
              <a:t>75</a:t>
            </a:r>
          </a:p>
        </p:txBody>
      </p:sp>
      <p:sp>
        <p:nvSpPr>
          <p:cNvPr id="232" name="TextBox 231">
            <a:extLst>
              <a:ext uri="{FF2B5EF4-FFF2-40B4-BE49-F238E27FC236}">
                <a16:creationId xmlns:a16="http://schemas.microsoft.com/office/drawing/2014/main" id="{DDFDBD99-338F-A94C-919E-D8F5B4775B4B}"/>
              </a:ext>
            </a:extLst>
          </p:cNvPr>
          <p:cNvSpPr txBox="1"/>
          <p:nvPr/>
        </p:nvSpPr>
        <p:spPr>
          <a:xfrm>
            <a:off x="987762" y="2758435"/>
            <a:ext cx="579005" cy="369332"/>
          </a:xfrm>
          <a:prstGeom prst="rect">
            <a:avLst/>
          </a:prstGeom>
          <a:noFill/>
          <a:ln>
            <a:noFill/>
          </a:ln>
        </p:spPr>
        <p:txBody>
          <a:bodyPr wrap="none" rtlCol="0">
            <a:spAutoFit/>
          </a:bodyPr>
          <a:lstStyle/>
          <a:p>
            <a:r>
              <a:rPr lang="en-US" dirty="0">
                <a:solidFill>
                  <a:schemeClr val="accent2"/>
                </a:solidFill>
              </a:rPr>
              <a:t>118</a:t>
            </a:r>
          </a:p>
        </p:txBody>
      </p:sp>
      <p:sp>
        <p:nvSpPr>
          <p:cNvPr id="235" name="TextBox 234">
            <a:extLst>
              <a:ext uri="{FF2B5EF4-FFF2-40B4-BE49-F238E27FC236}">
                <a16:creationId xmlns:a16="http://schemas.microsoft.com/office/drawing/2014/main" id="{E0B08AED-0B60-244E-AF32-44990280E3E9}"/>
              </a:ext>
            </a:extLst>
          </p:cNvPr>
          <p:cNvSpPr txBox="1"/>
          <p:nvPr/>
        </p:nvSpPr>
        <p:spPr>
          <a:xfrm>
            <a:off x="1591795" y="3860776"/>
            <a:ext cx="579005" cy="369332"/>
          </a:xfrm>
          <a:prstGeom prst="rect">
            <a:avLst/>
          </a:prstGeom>
          <a:noFill/>
          <a:ln>
            <a:noFill/>
          </a:ln>
        </p:spPr>
        <p:txBody>
          <a:bodyPr wrap="square" rtlCol="0">
            <a:spAutoFit/>
          </a:bodyPr>
          <a:lstStyle/>
          <a:p>
            <a:r>
              <a:rPr lang="en-US" dirty="0">
                <a:solidFill>
                  <a:schemeClr val="accent2"/>
                </a:solidFill>
              </a:rPr>
              <a:t>111</a:t>
            </a:r>
          </a:p>
        </p:txBody>
      </p:sp>
      <p:sp>
        <p:nvSpPr>
          <p:cNvPr id="238" name="TextBox 237">
            <a:extLst>
              <a:ext uri="{FF2B5EF4-FFF2-40B4-BE49-F238E27FC236}">
                <a16:creationId xmlns:a16="http://schemas.microsoft.com/office/drawing/2014/main" id="{3EC9E2B5-7600-954A-A007-7C9F8EBEB500}"/>
              </a:ext>
            </a:extLst>
          </p:cNvPr>
          <p:cNvSpPr txBox="1"/>
          <p:nvPr/>
        </p:nvSpPr>
        <p:spPr>
          <a:xfrm>
            <a:off x="1952988" y="4644211"/>
            <a:ext cx="447558" cy="369332"/>
          </a:xfrm>
          <a:prstGeom prst="rect">
            <a:avLst/>
          </a:prstGeom>
          <a:noFill/>
          <a:ln>
            <a:noFill/>
          </a:ln>
        </p:spPr>
        <p:txBody>
          <a:bodyPr wrap="none" rtlCol="0">
            <a:spAutoFit/>
          </a:bodyPr>
          <a:lstStyle/>
          <a:p>
            <a:r>
              <a:rPr lang="en-US" dirty="0">
                <a:solidFill>
                  <a:schemeClr val="accent2"/>
                </a:solidFill>
              </a:rPr>
              <a:t>70</a:t>
            </a:r>
          </a:p>
        </p:txBody>
      </p:sp>
      <p:sp>
        <p:nvSpPr>
          <p:cNvPr id="241" name="TextBox 240">
            <a:extLst>
              <a:ext uri="{FF2B5EF4-FFF2-40B4-BE49-F238E27FC236}">
                <a16:creationId xmlns:a16="http://schemas.microsoft.com/office/drawing/2014/main" id="{8D8A3F20-F072-824B-8FB9-C1BED073FE91}"/>
              </a:ext>
            </a:extLst>
          </p:cNvPr>
          <p:cNvSpPr txBox="1"/>
          <p:nvPr/>
        </p:nvSpPr>
        <p:spPr>
          <a:xfrm>
            <a:off x="1999541" y="5575738"/>
            <a:ext cx="447558" cy="369332"/>
          </a:xfrm>
          <a:prstGeom prst="rect">
            <a:avLst/>
          </a:prstGeom>
          <a:noFill/>
          <a:ln>
            <a:noFill/>
          </a:ln>
        </p:spPr>
        <p:txBody>
          <a:bodyPr wrap="none" rtlCol="0">
            <a:spAutoFit/>
          </a:bodyPr>
          <a:lstStyle/>
          <a:p>
            <a:r>
              <a:rPr lang="en-US" dirty="0">
                <a:solidFill>
                  <a:schemeClr val="accent2"/>
                </a:solidFill>
              </a:rPr>
              <a:t>75</a:t>
            </a:r>
          </a:p>
        </p:txBody>
      </p:sp>
      <p:sp>
        <p:nvSpPr>
          <p:cNvPr id="277" name="TextBox 276">
            <a:extLst>
              <a:ext uri="{FF2B5EF4-FFF2-40B4-BE49-F238E27FC236}">
                <a16:creationId xmlns:a16="http://schemas.microsoft.com/office/drawing/2014/main" id="{BB09F4C8-CF50-8343-8783-C284EAC8D956}"/>
              </a:ext>
            </a:extLst>
          </p:cNvPr>
          <p:cNvSpPr txBox="1"/>
          <p:nvPr/>
        </p:nvSpPr>
        <p:spPr>
          <a:xfrm>
            <a:off x="8630940" y="1020464"/>
            <a:ext cx="447558" cy="369332"/>
          </a:xfrm>
          <a:prstGeom prst="rect">
            <a:avLst/>
          </a:prstGeom>
          <a:noFill/>
          <a:ln>
            <a:noFill/>
          </a:ln>
        </p:spPr>
        <p:txBody>
          <a:bodyPr wrap="none" rtlCol="0">
            <a:spAutoFit/>
          </a:bodyPr>
          <a:lstStyle/>
          <a:p>
            <a:r>
              <a:rPr lang="en-US" dirty="0">
                <a:solidFill>
                  <a:schemeClr val="accent2"/>
                </a:solidFill>
              </a:rPr>
              <a:t>87</a:t>
            </a:r>
          </a:p>
        </p:txBody>
      </p:sp>
      <p:sp>
        <p:nvSpPr>
          <p:cNvPr id="292" name="Rectangle 291">
            <a:extLst>
              <a:ext uri="{FF2B5EF4-FFF2-40B4-BE49-F238E27FC236}">
                <a16:creationId xmlns:a16="http://schemas.microsoft.com/office/drawing/2014/main" id="{44469818-A8DD-5D46-B26B-774A55B1818C}"/>
              </a:ext>
            </a:extLst>
          </p:cNvPr>
          <p:cNvSpPr/>
          <p:nvPr/>
        </p:nvSpPr>
        <p:spPr>
          <a:xfrm>
            <a:off x="569517" y="709168"/>
            <a:ext cx="1252266" cy="369332"/>
          </a:xfrm>
          <a:prstGeom prst="rect">
            <a:avLst/>
          </a:prstGeom>
          <a:noFill/>
          <a:ln>
            <a:noFill/>
          </a:ln>
        </p:spPr>
        <p:txBody>
          <a:bodyPr wrap="none">
            <a:spAutoFit/>
          </a:bodyPr>
          <a:lstStyle/>
          <a:p>
            <a:r>
              <a:rPr lang="en-US" dirty="0">
                <a:solidFill>
                  <a:schemeClr val="accent2"/>
                </a:solidFill>
                <a:latin typeface="Helvetica Neue" panose="02000503000000020004" pitchFamily="2" charset="0"/>
              </a:rPr>
              <a:t>Coruscant</a:t>
            </a:r>
            <a:endParaRPr lang="en-US" dirty="0">
              <a:solidFill>
                <a:schemeClr val="accent2"/>
              </a:solidFill>
              <a:effectLst/>
              <a:latin typeface="Helvetica Neue" panose="02000503000000020004" pitchFamily="2" charset="0"/>
            </a:endParaRPr>
          </a:p>
        </p:txBody>
      </p:sp>
      <p:sp>
        <p:nvSpPr>
          <p:cNvPr id="298" name="Rectangle 297">
            <a:extLst>
              <a:ext uri="{FF2B5EF4-FFF2-40B4-BE49-F238E27FC236}">
                <a16:creationId xmlns:a16="http://schemas.microsoft.com/office/drawing/2014/main" id="{C10A4014-26A5-064B-8AFD-DCD9AB1137C8}"/>
              </a:ext>
            </a:extLst>
          </p:cNvPr>
          <p:cNvSpPr/>
          <p:nvPr/>
        </p:nvSpPr>
        <p:spPr>
          <a:xfrm>
            <a:off x="360669" y="3735148"/>
            <a:ext cx="1056700" cy="369332"/>
          </a:xfrm>
          <a:prstGeom prst="rect">
            <a:avLst/>
          </a:prstGeom>
          <a:noFill/>
          <a:ln>
            <a:noFill/>
          </a:ln>
        </p:spPr>
        <p:txBody>
          <a:bodyPr wrap="none">
            <a:spAutoFit/>
          </a:bodyPr>
          <a:lstStyle/>
          <a:p>
            <a:r>
              <a:rPr lang="en-US" dirty="0">
                <a:solidFill>
                  <a:schemeClr val="accent2"/>
                </a:solidFill>
                <a:latin typeface="Helvetica Neue" panose="02000503000000020004" pitchFamily="2" charset="0"/>
              </a:rPr>
              <a:t>Tatooine</a:t>
            </a:r>
            <a:endParaRPr lang="en-US" dirty="0">
              <a:solidFill>
                <a:schemeClr val="accent2"/>
              </a:solidFill>
              <a:effectLst/>
              <a:latin typeface="Helvetica Neue" panose="02000503000000020004" pitchFamily="2" charset="0"/>
            </a:endParaRPr>
          </a:p>
        </p:txBody>
      </p:sp>
      <p:sp>
        <p:nvSpPr>
          <p:cNvPr id="301" name="Rectangle 300">
            <a:extLst>
              <a:ext uri="{FF2B5EF4-FFF2-40B4-BE49-F238E27FC236}">
                <a16:creationId xmlns:a16="http://schemas.microsoft.com/office/drawing/2014/main" id="{8471FCB2-C77A-9243-8522-82842FF33436}"/>
              </a:ext>
            </a:extLst>
          </p:cNvPr>
          <p:cNvSpPr/>
          <p:nvPr/>
        </p:nvSpPr>
        <p:spPr>
          <a:xfrm>
            <a:off x="2056539" y="4174467"/>
            <a:ext cx="1602219"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Lotho</a:t>
            </a:r>
            <a:r>
              <a:rPr lang="en-US" dirty="0">
                <a:solidFill>
                  <a:schemeClr val="accent2"/>
                </a:solidFill>
                <a:latin typeface="Helvetica Neue" panose="02000503000000020004" pitchFamily="2" charset="0"/>
              </a:rPr>
              <a:t> Minor</a:t>
            </a:r>
            <a:endParaRPr lang="en-US" dirty="0">
              <a:solidFill>
                <a:schemeClr val="accent2"/>
              </a:solidFill>
              <a:effectLst/>
              <a:latin typeface="Helvetica Neue" panose="02000503000000020004" pitchFamily="2" charset="0"/>
            </a:endParaRPr>
          </a:p>
        </p:txBody>
      </p:sp>
      <p:sp>
        <p:nvSpPr>
          <p:cNvPr id="304" name="Rectangle 303">
            <a:extLst>
              <a:ext uri="{FF2B5EF4-FFF2-40B4-BE49-F238E27FC236}">
                <a16:creationId xmlns:a16="http://schemas.microsoft.com/office/drawing/2014/main" id="{360EDA99-E448-B843-A176-73EA350431EB}"/>
              </a:ext>
            </a:extLst>
          </p:cNvPr>
          <p:cNvSpPr/>
          <p:nvPr/>
        </p:nvSpPr>
        <p:spPr>
          <a:xfrm>
            <a:off x="608251" y="4906313"/>
            <a:ext cx="1276953"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Mandalore</a:t>
            </a:r>
            <a:endParaRPr lang="en-US" dirty="0">
              <a:solidFill>
                <a:schemeClr val="accent2"/>
              </a:solidFill>
              <a:effectLst/>
              <a:latin typeface="Helvetica Neue" panose="02000503000000020004" pitchFamily="2" charset="0"/>
            </a:endParaRPr>
          </a:p>
        </p:txBody>
      </p:sp>
      <p:sp>
        <p:nvSpPr>
          <p:cNvPr id="331" name="Rectangle 330">
            <a:extLst>
              <a:ext uri="{FF2B5EF4-FFF2-40B4-BE49-F238E27FC236}">
                <a16:creationId xmlns:a16="http://schemas.microsoft.com/office/drawing/2014/main" id="{1B2BB14F-D07C-D841-90BE-F93C6DE83DA9}"/>
              </a:ext>
            </a:extLst>
          </p:cNvPr>
          <p:cNvSpPr/>
          <p:nvPr/>
        </p:nvSpPr>
        <p:spPr>
          <a:xfrm>
            <a:off x="7666512" y="687046"/>
            <a:ext cx="1426994" cy="369332"/>
          </a:xfrm>
          <a:prstGeom prst="rect">
            <a:avLst/>
          </a:prstGeom>
          <a:noFill/>
          <a:ln>
            <a:noFill/>
          </a:ln>
        </p:spPr>
        <p:txBody>
          <a:bodyPr wrap="none">
            <a:spAutoFit/>
          </a:bodyPr>
          <a:lstStyle/>
          <a:p>
            <a:r>
              <a:rPr lang="en-US" dirty="0">
                <a:solidFill>
                  <a:schemeClr val="accent2"/>
                </a:solidFill>
                <a:latin typeface="Helvetica Neue" panose="02000503000000020004" pitchFamily="2" charset="0"/>
              </a:rPr>
              <a:t>Polis Massa</a:t>
            </a:r>
            <a:endParaRPr lang="en-US" dirty="0">
              <a:solidFill>
                <a:schemeClr val="accent2"/>
              </a:solidFill>
              <a:effectLst/>
              <a:latin typeface="Helvetica Neue" panose="02000503000000020004" pitchFamily="2" charset="0"/>
            </a:endParaRPr>
          </a:p>
        </p:txBody>
      </p:sp>
      <p:cxnSp>
        <p:nvCxnSpPr>
          <p:cNvPr id="29" name="Straight Connector 28">
            <a:extLst>
              <a:ext uri="{FF2B5EF4-FFF2-40B4-BE49-F238E27FC236}">
                <a16:creationId xmlns:a16="http://schemas.microsoft.com/office/drawing/2014/main" id="{61E9C98B-0A0C-0C43-B1E4-F55E657F152C}"/>
              </a:ext>
            </a:extLst>
          </p:cNvPr>
          <p:cNvCxnSpPr>
            <a:cxnSpLocks/>
            <a:stCxn id="23" idx="3"/>
            <a:endCxn id="7" idx="0"/>
          </p:cNvCxnSpPr>
          <p:nvPr/>
        </p:nvCxnSpPr>
        <p:spPr>
          <a:xfrm flipH="1">
            <a:off x="1871849" y="562878"/>
            <a:ext cx="355480" cy="439800"/>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D5972C0-37EA-2649-9794-8229D4562291}"/>
              </a:ext>
            </a:extLst>
          </p:cNvPr>
          <p:cNvCxnSpPr>
            <a:cxnSpLocks/>
            <a:stCxn id="7" idx="3"/>
            <a:endCxn id="8" idx="0"/>
          </p:cNvCxnSpPr>
          <p:nvPr/>
        </p:nvCxnSpPr>
        <p:spPr>
          <a:xfrm flipH="1">
            <a:off x="1583873" y="1377968"/>
            <a:ext cx="132525" cy="47923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3BF294-74D4-8641-8955-37880A41866B}"/>
              </a:ext>
            </a:extLst>
          </p:cNvPr>
          <p:cNvCxnSpPr>
            <a:cxnSpLocks/>
            <a:stCxn id="23" idx="5"/>
            <a:endCxn id="9" idx="1"/>
          </p:cNvCxnSpPr>
          <p:nvPr/>
        </p:nvCxnSpPr>
        <p:spPr>
          <a:xfrm>
            <a:off x="2538230" y="562878"/>
            <a:ext cx="1261939" cy="2004934"/>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3218A35-7981-6046-92E9-7790A3226B56}"/>
              </a:ext>
            </a:extLst>
          </p:cNvPr>
          <p:cNvCxnSpPr>
            <a:cxnSpLocks/>
            <a:stCxn id="8" idx="6"/>
            <a:endCxn id="9" idx="2"/>
          </p:cNvCxnSpPr>
          <p:nvPr/>
        </p:nvCxnSpPr>
        <p:spPr>
          <a:xfrm>
            <a:off x="1803712" y="2077046"/>
            <a:ext cx="1932068" cy="646217"/>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00223E-CE83-0240-8F8C-782550AA1AE1}"/>
              </a:ext>
            </a:extLst>
          </p:cNvPr>
          <p:cNvCxnSpPr>
            <a:cxnSpLocks/>
            <a:stCxn id="8" idx="4"/>
            <a:endCxn id="12" idx="0"/>
          </p:cNvCxnSpPr>
          <p:nvPr/>
        </p:nvCxnSpPr>
        <p:spPr>
          <a:xfrm>
            <a:off x="1583873" y="2296885"/>
            <a:ext cx="0" cy="1137513"/>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490E8C0-F456-EA48-A6D5-A342BAF923D4}"/>
              </a:ext>
            </a:extLst>
          </p:cNvPr>
          <p:cNvCxnSpPr>
            <a:cxnSpLocks/>
            <a:stCxn id="13" idx="1"/>
            <a:endCxn id="12" idx="4"/>
          </p:cNvCxnSpPr>
          <p:nvPr/>
        </p:nvCxnSpPr>
        <p:spPr>
          <a:xfrm flipH="1" flipV="1">
            <a:off x="1583873" y="3874077"/>
            <a:ext cx="93062" cy="461795"/>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E87B06B-FDCA-0B48-B90F-9107C0A95F44}"/>
              </a:ext>
            </a:extLst>
          </p:cNvPr>
          <p:cNvCxnSpPr>
            <a:cxnSpLocks/>
            <a:stCxn id="13" idx="4"/>
            <a:endCxn id="14" idx="1"/>
          </p:cNvCxnSpPr>
          <p:nvPr/>
        </p:nvCxnSpPr>
        <p:spPr>
          <a:xfrm>
            <a:off x="1850692" y="4711162"/>
            <a:ext cx="66712" cy="320390"/>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4688BAD-979F-9243-B353-C5ABB5DA66E5}"/>
              </a:ext>
            </a:extLst>
          </p:cNvPr>
          <p:cNvCxnSpPr>
            <a:cxnSpLocks/>
            <a:stCxn id="14" idx="5"/>
            <a:endCxn id="15" idx="1"/>
          </p:cNvCxnSpPr>
          <p:nvPr/>
        </p:nvCxnSpPr>
        <p:spPr>
          <a:xfrm>
            <a:off x="2228305" y="5342453"/>
            <a:ext cx="555055" cy="597246"/>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6010AFA-FEE9-5D48-8076-F57278F08CF8}"/>
              </a:ext>
            </a:extLst>
          </p:cNvPr>
          <p:cNvCxnSpPr>
            <a:cxnSpLocks/>
            <a:stCxn id="16" idx="2"/>
            <a:endCxn id="15" idx="6"/>
          </p:cNvCxnSpPr>
          <p:nvPr/>
        </p:nvCxnSpPr>
        <p:spPr>
          <a:xfrm flipH="1" flipV="1">
            <a:off x="3158650" y="6095150"/>
            <a:ext cx="1433257" cy="234417"/>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E02C66E-BAC4-104C-B9EE-FDA58F10C0BD}"/>
              </a:ext>
            </a:extLst>
          </p:cNvPr>
          <p:cNvCxnSpPr>
            <a:cxnSpLocks/>
            <a:stCxn id="10" idx="2"/>
            <a:endCxn id="9" idx="6"/>
          </p:cNvCxnSpPr>
          <p:nvPr/>
        </p:nvCxnSpPr>
        <p:spPr>
          <a:xfrm flipH="1">
            <a:off x="4175459" y="2652936"/>
            <a:ext cx="1667961" cy="70327"/>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FD7EFD7-A5B5-EA4A-A65A-FF277BB56C5C}"/>
              </a:ext>
            </a:extLst>
          </p:cNvPr>
          <p:cNvCxnSpPr>
            <a:cxnSpLocks/>
            <a:stCxn id="200" idx="1"/>
            <a:endCxn id="9" idx="4"/>
          </p:cNvCxnSpPr>
          <p:nvPr/>
        </p:nvCxnSpPr>
        <p:spPr>
          <a:xfrm flipH="1" flipV="1">
            <a:off x="3955620" y="2943102"/>
            <a:ext cx="326848" cy="526635"/>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0BE4B39-7A69-B646-AF3D-CA5C8EA13027}"/>
              </a:ext>
            </a:extLst>
          </p:cNvPr>
          <p:cNvCxnSpPr>
            <a:cxnSpLocks/>
            <a:stCxn id="11" idx="5"/>
            <a:endCxn id="17" idx="1"/>
          </p:cNvCxnSpPr>
          <p:nvPr/>
        </p:nvCxnSpPr>
        <p:spPr>
          <a:xfrm>
            <a:off x="4615772" y="3804290"/>
            <a:ext cx="1470213" cy="580592"/>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F81BB91-FD0D-B249-9A0E-EEF1009B947E}"/>
              </a:ext>
            </a:extLst>
          </p:cNvPr>
          <p:cNvCxnSpPr>
            <a:cxnSpLocks/>
            <a:stCxn id="16" idx="0"/>
            <a:endCxn id="11" idx="4"/>
          </p:cNvCxnSpPr>
          <p:nvPr/>
        </p:nvCxnSpPr>
        <p:spPr>
          <a:xfrm flipH="1" flipV="1">
            <a:off x="4460322" y="3868679"/>
            <a:ext cx="351425" cy="224104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917A935-A481-3E4D-A34E-B5516855567B}"/>
              </a:ext>
            </a:extLst>
          </p:cNvPr>
          <p:cNvCxnSpPr>
            <a:cxnSpLocks/>
            <a:stCxn id="16" idx="7"/>
            <a:endCxn id="17" idx="3"/>
          </p:cNvCxnSpPr>
          <p:nvPr/>
        </p:nvCxnSpPr>
        <p:spPr>
          <a:xfrm flipV="1">
            <a:off x="4967197" y="4695783"/>
            <a:ext cx="1118788" cy="1478333"/>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FA65C3B-8D67-0845-8C9E-5C379F610763}"/>
              </a:ext>
            </a:extLst>
          </p:cNvPr>
          <p:cNvCxnSpPr>
            <a:cxnSpLocks/>
            <a:stCxn id="17" idx="6"/>
            <a:endCxn id="18" idx="1"/>
          </p:cNvCxnSpPr>
          <p:nvPr/>
        </p:nvCxnSpPr>
        <p:spPr>
          <a:xfrm>
            <a:off x="6461275" y="4540333"/>
            <a:ext cx="1269626" cy="663801"/>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FB7203-DE69-B344-BF95-EA65B68C1817}"/>
              </a:ext>
            </a:extLst>
          </p:cNvPr>
          <p:cNvCxnSpPr>
            <a:cxnSpLocks/>
            <a:stCxn id="10" idx="5"/>
            <a:endCxn id="18" idx="1"/>
          </p:cNvCxnSpPr>
          <p:nvPr/>
        </p:nvCxnSpPr>
        <p:spPr>
          <a:xfrm>
            <a:off x="6218710" y="2808386"/>
            <a:ext cx="1512191" cy="239574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997B0A9-C475-864C-BB66-C48CDFC391D6}"/>
              </a:ext>
            </a:extLst>
          </p:cNvPr>
          <p:cNvCxnSpPr>
            <a:cxnSpLocks/>
            <a:stCxn id="6" idx="3"/>
            <a:endCxn id="18" idx="6"/>
          </p:cNvCxnSpPr>
          <p:nvPr/>
        </p:nvCxnSpPr>
        <p:spPr>
          <a:xfrm flipH="1">
            <a:off x="8106191" y="4990541"/>
            <a:ext cx="782959" cy="369044"/>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1EC5B6-E0E8-1A43-8665-F95E3ACDF6E2}"/>
              </a:ext>
            </a:extLst>
          </p:cNvPr>
          <p:cNvCxnSpPr>
            <a:cxnSpLocks/>
            <a:stCxn id="18" idx="4"/>
            <a:endCxn id="19" idx="7"/>
          </p:cNvCxnSpPr>
          <p:nvPr/>
        </p:nvCxnSpPr>
        <p:spPr>
          <a:xfrm flipH="1">
            <a:off x="7507122" y="5579424"/>
            <a:ext cx="379230" cy="749199"/>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4B3F772-00D0-2B41-B715-B653B96EF21D}"/>
              </a:ext>
            </a:extLst>
          </p:cNvPr>
          <p:cNvCxnSpPr>
            <a:cxnSpLocks/>
            <a:stCxn id="24" idx="2"/>
            <a:endCxn id="6" idx="6"/>
          </p:cNvCxnSpPr>
          <p:nvPr/>
        </p:nvCxnSpPr>
        <p:spPr>
          <a:xfrm flipH="1">
            <a:off x="9264440" y="4835091"/>
            <a:ext cx="1068375" cy="0"/>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5631AA-5A66-FB46-9B63-633E7B9E4C50}"/>
              </a:ext>
            </a:extLst>
          </p:cNvPr>
          <p:cNvCxnSpPr>
            <a:cxnSpLocks/>
            <a:stCxn id="20" idx="6"/>
            <a:endCxn id="21" idx="1"/>
          </p:cNvCxnSpPr>
          <p:nvPr/>
        </p:nvCxnSpPr>
        <p:spPr>
          <a:xfrm>
            <a:off x="8153157" y="1292628"/>
            <a:ext cx="1002784" cy="259844"/>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211B618-C73F-7F4E-AFC7-0D2B8310D1C6}"/>
              </a:ext>
            </a:extLst>
          </p:cNvPr>
          <p:cNvCxnSpPr>
            <a:cxnSpLocks/>
            <a:stCxn id="21" idx="5"/>
            <a:endCxn id="22" idx="1"/>
          </p:cNvCxnSpPr>
          <p:nvPr/>
        </p:nvCxnSpPr>
        <p:spPr>
          <a:xfrm>
            <a:off x="9466842" y="1863373"/>
            <a:ext cx="490683" cy="92427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B02B7C0-9CAC-5E46-B90E-0BD3873A039E}"/>
              </a:ext>
            </a:extLst>
          </p:cNvPr>
          <p:cNvCxnSpPr>
            <a:cxnSpLocks/>
            <a:stCxn id="22" idx="4"/>
            <a:endCxn id="6" idx="7"/>
          </p:cNvCxnSpPr>
          <p:nvPr/>
        </p:nvCxnSpPr>
        <p:spPr>
          <a:xfrm flipH="1">
            <a:off x="9200051" y="3162941"/>
            <a:ext cx="912925" cy="1516699"/>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3365A6F-EA42-8B4E-8A78-66213E5E714B}"/>
              </a:ext>
            </a:extLst>
          </p:cNvPr>
          <p:cNvCxnSpPr>
            <a:cxnSpLocks/>
            <a:stCxn id="24" idx="5"/>
            <a:endCxn id="25" idx="0"/>
          </p:cNvCxnSpPr>
          <p:nvPr/>
        </p:nvCxnSpPr>
        <p:spPr>
          <a:xfrm>
            <a:off x="10708105" y="4990541"/>
            <a:ext cx="878127" cy="1101079"/>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1F11B64-5287-3644-82C9-35C5B8686938}"/>
              </a:ext>
            </a:extLst>
          </p:cNvPr>
          <p:cNvSpPr/>
          <p:nvPr/>
        </p:nvSpPr>
        <p:spPr>
          <a:xfrm>
            <a:off x="2162940" y="187588"/>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7" name="Oval 6">
            <a:extLst>
              <a:ext uri="{FF2B5EF4-FFF2-40B4-BE49-F238E27FC236}">
                <a16:creationId xmlns:a16="http://schemas.microsoft.com/office/drawing/2014/main" id="{8314A98F-B44B-0C40-B635-481D365F8ECD}"/>
              </a:ext>
            </a:extLst>
          </p:cNvPr>
          <p:cNvSpPr/>
          <p:nvPr/>
        </p:nvSpPr>
        <p:spPr>
          <a:xfrm>
            <a:off x="1652009" y="1002678"/>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8" name="Oval 7">
            <a:extLst>
              <a:ext uri="{FF2B5EF4-FFF2-40B4-BE49-F238E27FC236}">
                <a16:creationId xmlns:a16="http://schemas.microsoft.com/office/drawing/2014/main" id="{32EB5876-7992-5F4E-975B-F94D51AF9340}"/>
              </a:ext>
            </a:extLst>
          </p:cNvPr>
          <p:cNvSpPr/>
          <p:nvPr/>
        </p:nvSpPr>
        <p:spPr>
          <a:xfrm>
            <a:off x="1364033" y="1857206"/>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Oval 11">
            <a:extLst>
              <a:ext uri="{FF2B5EF4-FFF2-40B4-BE49-F238E27FC236}">
                <a16:creationId xmlns:a16="http://schemas.microsoft.com/office/drawing/2014/main" id="{09D6DC3F-8383-1746-A9CB-54F77A1F606B}"/>
              </a:ext>
            </a:extLst>
          </p:cNvPr>
          <p:cNvSpPr/>
          <p:nvPr/>
        </p:nvSpPr>
        <p:spPr>
          <a:xfrm>
            <a:off x="1364033" y="3434398"/>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 name="Oval 12">
            <a:extLst>
              <a:ext uri="{FF2B5EF4-FFF2-40B4-BE49-F238E27FC236}">
                <a16:creationId xmlns:a16="http://schemas.microsoft.com/office/drawing/2014/main" id="{959781E7-4F9C-8A47-A65A-EC98580E09E9}"/>
              </a:ext>
            </a:extLst>
          </p:cNvPr>
          <p:cNvSpPr/>
          <p:nvPr/>
        </p:nvSpPr>
        <p:spPr>
          <a:xfrm>
            <a:off x="1604962" y="4271483"/>
            <a:ext cx="491460"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Oval 13">
            <a:extLst>
              <a:ext uri="{FF2B5EF4-FFF2-40B4-BE49-F238E27FC236}">
                <a16:creationId xmlns:a16="http://schemas.microsoft.com/office/drawing/2014/main" id="{95A1C621-2C70-EE41-900A-00CEA972088F}"/>
              </a:ext>
            </a:extLst>
          </p:cNvPr>
          <p:cNvSpPr/>
          <p:nvPr/>
        </p:nvSpPr>
        <p:spPr>
          <a:xfrm>
            <a:off x="1853015" y="4967163"/>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Oval 14">
            <a:extLst>
              <a:ext uri="{FF2B5EF4-FFF2-40B4-BE49-F238E27FC236}">
                <a16:creationId xmlns:a16="http://schemas.microsoft.com/office/drawing/2014/main" id="{362102D5-B41C-4540-846D-277CABB86113}"/>
              </a:ext>
            </a:extLst>
          </p:cNvPr>
          <p:cNvSpPr/>
          <p:nvPr/>
        </p:nvSpPr>
        <p:spPr>
          <a:xfrm>
            <a:off x="2718971" y="5875310"/>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9" name="Oval 8">
            <a:extLst>
              <a:ext uri="{FF2B5EF4-FFF2-40B4-BE49-F238E27FC236}">
                <a16:creationId xmlns:a16="http://schemas.microsoft.com/office/drawing/2014/main" id="{DCFE3D8A-70BB-A747-ADCD-EB6C143A8A80}"/>
              </a:ext>
            </a:extLst>
          </p:cNvPr>
          <p:cNvSpPr/>
          <p:nvPr/>
        </p:nvSpPr>
        <p:spPr>
          <a:xfrm>
            <a:off x="3735780" y="2503423"/>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Oval 10">
            <a:extLst>
              <a:ext uri="{FF2B5EF4-FFF2-40B4-BE49-F238E27FC236}">
                <a16:creationId xmlns:a16="http://schemas.microsoft.com/office/drawing/2014/main" id="{BBF5312B-1944-3A42-80BA-49AF497BF9E5}"/>
              </a:ext>
            </a:extLst>
          </p:cNvPr>
          <p:cNvSpPr/>
          <p:nvPr/>
        </p:nvSpPr>
        <p:spPr>
          <a:xfrm>
            <a:off x="4240482" y="3429000"/>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Oval 9">
            <a:extLst>
              <a:ext uri="{FF2B5EF4-FFF2-40B4-BE49-F238E27FC236}">
                <a16:creationId xmlns:a16="http://schemas.microsoft.com/office/drawing/2014/main" id="{4B1B3979-8827-CE45-8EBF-AD691B0346BC}"/>
              </a:ext>
            </a:extLst>
          </p:cNvPr>
          <p:cNvSpPr/>
          <p:nvPr/>
        </p:nvSpPr>
        <p:spPr>
          <a:xfrm>
            <a:off x="5843420" y="2433096"/>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8" name="Oval 17">
            <a:extLst>
              <a:ext uri="{FF2B5EF4-FFF2-40B4-BE49-F238E27FC236}">
                <a16:creationId xmlns:a16="http://schemas.microsoft.com/office/drawing/2014/main" id="{9DFC363E-4857-B540-9D38-68F36FC414BC}"/>
              </a:ext>
            </a:extLst>
          </p:cNvPr>
          <p:cNvSpPr/>
          <p:nvPr/>
        </p:nvSpPr>
        <p:spPr>
          <a:xfrm>
            <a:off x="7666512" y="5139745"/>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7" name="Oval 16">
            <a:extLst>
              <a:ext uri="{FF2B5EF4-FFF2-40B4-BE49-F238E27FC236}">
                <a16:creationId xmlns:a16="http://schemas.microsoft.com/office/drawing/2014/main" id="{3F0DC465-2003-4E47-AC7C-63056F3BD2BB}"/>
              </a:ext>
            </a:extLst>
          </p:cNvPr>
          <p:cNvSpPr/>
          <p:nvPr/>
        </p:nvSpPr>
        <p:spPr>
          <a:xfrm>
            <a:off x="6021596" y="4320493"/>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 name="Oval 15">
            <a:extLst>
              <a:ext uri="{FF2B5EF4-FFF2-40B4-BE49-F238E27FC236}">
                <a16:creationId xmlns:a16="http://schemas.microsoft.com/office/drawing/2014/main" id="{5FE0EE52-C6F2-7645-95C2-58ED8DA7B56C}"/>
              </a:ext>
            </a:extLst>
          </p:cNvPr>
          <p:cNvSpPr/>
          <p:nvPr/>
        </p:nvSpPr>
        <p:spPr>
          <a:xfrm>
            <a:off x="4591907" y="6109727"/>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9" name="Oval 18">
            <a:extLst>
              <a:ext uri="{FF2B5EF4-FFF2-40B4-BE49-F238E27FC236}">
                <a16:creationId xmlns:a16="http://schemas.microsoft.com/office/drawing/2014/main" id="{C23BAE74-4659-5E46-88D2-27E65F76926B}"/>
              </a:ext>
            </a:extLst>
          </p:cNvPr>
          <p:cNvSpPr/>
          <p:nvPr/>
        </p:nvSpPr>
        <p:spPr>
          <a:xfrm>
            <a:off x="7131832" y="6264234"/>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0" name="Oval 19">
            <a:extLst>
              <a:ext uri="{FF2B5EF4-FFF2-40B4-BE49-F238E27FC236}">
                <a16:creationId xmlns:a16="http://schemas.microsoft.com/office/drawing/2014/main" id="{E337A2B8-46F8-7048-A9AA-E9589FFF0269}"/>
              </a:ext>
            </a:extLst>
          </p:cNvPr>
          <p:cNvSpPr/>
          <p:nvPr/>
        </p:nvSpPr>
        <p:spPr>
          <a:xfrm>
            <a:off x="7713478" y="1072788"/>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1" name="Oval 20">
            <a:extLst>
              <a:ext uri="{FF2B5EF4-FFF2-40B4-BE49-F238E27FC236}">
                <a16:creationId xmlns:a16="http://schemas.microsoft.com/office/drawing/2014/main" id="{91170830-11C1-B443-A3B6-4950F001250C}"/>
              </a:ext>
            </a:extLst>
          </p:cNvPr>
          <p:cNvSpPr/>
          <p:nvPr/>
        </p:nvSpPr>
        <p:spPr>
          <a:xfrm>
            <a:off x="9091552" y="1488083"/>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5" name="Oval 24">
            <a:extLst>
              <a:ext uri="{FF2B5EF4-FFF2-40B4-BE49-F238E27FC236}">
                <a16:creationId xmlns:a16="http://schemas.microsoft.com/office/drawing/2014/main" id="{3AEBF33D-0C8F-954F-9310-26B9E0D68D2F}"/>
              </a:ext>
            </a:extLst>
          </p:cNvPr>
          <p:cNvSpPr/>
          <p:nvPr/>
        </p:nvSpPr>
        <p:spPr>
          <a:xfrm>
            <a:off x="11366392" y="6091620"/>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4" name="Oval 23">
            <a:extLst>
              <a:ext uri="{FF2B5EF4-FFF2-40B4-BE49-F238E27FC236}">
                <a16:creationId xmlns:a16="http://schemas.microsoft.com/office/drawing/2014/main" id="{6EF686FB-2371-6144-9599-700A90FF4F7F}"/>
              </a:ext>
            </a:extLst>
          </p:cNvPr>
          <p:cNvSpPr/>
          <p:nvPr/>
        </p:nvSpPr>
        <p:spPr>
          <a:xfrm>
            <a:off x="10332815" y="4615251"/>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 name="Oval 5">
            <a:extLst>
              <a:ext uri="{FF2B5EF4-FFF2-40B4-BE49-F238E27FC236}">
                <a16:creationId xmlns:a16="http://schemas.microsoft.com/office/drawing/2014/main" id="{3948E0B5-E55D-7B4E-88BE-BDFC56F8661C}"/>
              </a:ext>
            </a:extLst>
          </p:cNvPr>
          <p:cNvSpPr/>
          <p:nvPr/>
        </p:nvSpPr>
        <p:spPr>
          <a:xfrm>
            <a:off x="8824761" y="4615251"/>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2" name="Oval 21">
            <a:extLst>
              <a:ext uri="{FF2B5EF4-FFF2-40B4-BE49-F238E27FC236}">
                <a16:creationId xmlns:a16="http://schemas.microsoft.com/office/drawing/2014/main" id="{2A980154-2691-2741-83E9-6257A06DEF58}"/>
              </a:ext>
            </a:extLst>
          </p:cNvPr>
          <p:cNvSpPr/>
          <p:nvPr/>
        </p:nvSpPr>
        <p:spPr>
          <a:xfrm>
            <a:off x="9893136" y="2723262"/>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Oval 1">
            <a:extLst>
              <a:ext uri="{FF2B5EF4-FFF2-40B4-BE49-F238E27FC236}">
                <a16:creationId xmlns:a16="http://schemas.microsoft.com/office/drawing/2014/main" id="{C6FCDE50-E24C-6E4F-BBA9-0BCD55730983}"/>
              </a:ext>
            </a:extLst>
          </p:cNvPr>
          <p:cNvSpPr/>
          <p:nvPr/>
        </p:nvSpPr>
        <p:spPr>
          <a:xfrm>
            <a:off x="7621836" y="5108061"/>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95" name="Oval 194">
            <a:extLst>
              <a:ext uri="{FF2B5EF4-FFF2-40B4-BE49-F238E27FC236}">
                <a16:creationId xmlns:a16="http://schemas.microsoft.com/office/drawing/2014/main" id="{11335CFD-3490-8C4A-9ED2-F2AC1205D018}"/>
              </a:ext>
            </a:extLst>
          </p:cNvPr>
          <p:cNvSpPr/>
          <p:nvPr/>
        </p:nvSpPr>
        <p:spPr>
          <a:xfrm>
            <a:off x="8793686" y="4584782"/>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97" name="Oval 196">
            <a:extLst>
              <a:ext uri="{FF2B5EF4-FFF2-40B4-BE49-F238E27FC236}">
                <a16:creationId xmlns:a16="http://schemas.microsoft.com/office/drawing/2014/main" id="{1D73B0DF-91A3-7546-9BEF-5B220E0A8DF0}"/>
              </a:ext>
            </a:extLst>
          </p:cNvPr>
          <p:cNvSpPr/>
          <p:nvPr/>
        </p:nvSpPr>
        <p:spPr>
          <a:xfrm>
            <a:off x="7108319" y="6232549"/>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98" name="Oval 197">
            <a:extLst>
              <a:ext uri="{FF2B5EF4-FFF2-40B4-BE49-F238E27FC236}">
                <a16:creationId xmlns:a16="http://schemas.microsoft.com/office/drawing/2014/main" id="{627A3F87-ADBE-BF41-8C90-9BDE8FDD09CB}"/>
              </a:ext>
            </a:extLst>
          </p:cNvPr>
          <p:cNvSpPr/>
          <p:nvPr/>
        </p:nvSpPr>
        <p:spPr>
          <a:xfrm>
            <a:off x="5987832" y="4280432"/>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99" name="Oval 198">
            <a:extLst>
              <a:ext uri="{FF2B5EF4-FFF2-40B4-BE49-F238E27FC236}">
                <a16:creationId xmlns:a16="http://schemas.microsoft.com/office/drawing/2014/main" id="{42AA6A62-DE00-664F-A4D9-63A611478D91}"/>
              </a:ext>
            </a:extLst>
          </p:cNvPr>
          <p:cNvSpPr/>
          <p:nvPr/>
        </p:nvSpPr>
        <p:spPr>
          <a:xfrm>
            <a:off x="10301130" y="4590879"/>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5" name="Oval 204">
            <a:extLst>
              <a:ext uri="{FF2B5EF4-FFF2-40B4-BE49-F238E27FC236}">
                <a16:creationId xmlns:a16="http://schemas.microsoft.com/office/drawing/2014/main" id="{B24F0F79-7F24-5441-8C23-88E985A28FC0}"/>
              </a:ext>
            </a:extLst>
          </p:cNvPr>
          <p:cNvSpPr/>
          <p:nvPr/>
        </p:nvSpPr>
        <p:spPr>
          <a:xfrm>
            <a:off x="9855648" y="2676267"/>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6" name="Oval 205">
            <a:extLst>
              <a:ext uri="{FF2B5EF4-FFF2-40B4-BE49-F238E27FC236}">
                <a16:creationId xmlns:a16="http://schemas.microsoft.com/office/drawing/2014/main" id="{3B1C567B-7067-A54C-B956-5592B57A6424}"/>
              </a:ext>
            </a:extLst>
          </p:cNvPr>
          <p:cNvSpPr/>
          <p:nvPr/>
        </p:nvSpPr>
        <p:spPr>
          <a:xfrm>
            <a:off x="5800891" y="2401786"/>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7" name="Oval 206">
            <a:extLst>
              <a:ext uri="{FF2B5EF4-FFF2-40B4-BE49-F238E27FC236}">
                <a16:creationId xmlns:a16="http://schemas.microsoft.com/office/drawing/2014/main" id="{97910962-E1BB-894D-8466-8B7EDAAC4547}"/>
              </a:ext>
            </a:extLst>
          </p:cNvPr>
          <p:cNvSpPr/>
          <p:nvPr/>
        </p:nvSpPr>
        <p:spPr>
          <a:xfrm>
            <a:off x="3706657" y="2462898"/>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8" name="Oval 207">
            <a:extLst>
              <a:ext uri="{FF2B5EF4-FFF2-40B4-BE49-F238E27FC236}">
                <a16:creationId xmlns:a16="http://schemas.microsoft.com/office/drawing/2014/main" id="{B1C7118E-A3F4-EB4B-8193-7BA246B48809}"/>
              </a:ext>
            </a:extLst>
          </p:cNvPr>
          <p:cNvSpPr/>
          <p:nvPr/>
        </p:nvSpPr>
        <p:spPr>
          <a:xfrm>
            <a:off x="4574532" y="6085370"/>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9" name="Oval 208">
            <a:extLst>
              <a:ext uri="{FF2B5EF4-FFF2-40B4-BE49-F238E27FC236}">
                <a16:creationId xmlns:a16="http://schemas.microsoft.com/office/drawing/2014/main" id="{5DB42D25-E96C-2D44-94F2-870565D25D27}"/>
              </a:ext>
            </a:extLst>
          </p:cNvPr>
          <p:cNvSpPr/>
          <p:nvPr/>
        </p:nvSpPr>
        <p:spPr>
          <a:xfrm>
            <a:off x="11342780" y="6076748"/>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219" name="Straight Connector 218">
            <a:extLst>
              <a:ext uri="{FF2B5EF4-FFF2-40B4-BE49-F238E27FC236}">
                <a16:creationId xmlns:a16="http://schemas.microsoft.com/office/drawing/2014/main" id="{F3C35212-785A-7045-8B54-3F940B03DBEF}"/>
              </a:ext>
            </a:extLst>
          </p:cNvPr>
          <p:cNvCxnSpPr>
            <a:cxnSpLocks/>
            <a:stCxn id="288" idx="3"/>
            <a:endCxn id="291" idx="0"/>
          </p:cNvCxnSpPr>
          <p:nvPr/>
        </p:nvCxnSpPr>
        <p:spPr>
          <a:xfrm flipH="1">
            <a:off x="1871849" y="562878"/>
            <a:ext cx="355480" cy="43980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9A328CB1-0F6B-0E4A-AE93-13F068848252}"/>
              </a:ext>
            </a:extLst>
          </p:cNvPr>
          <p:cNvCxnSpPr>
            <a:cxnSpLocks/>
            <a:stCxn id="291" idx="3"/>
            <a:endCxn id="294" idx="0"/>
          </p:cNvCxnSpPr>
          <p:nvPr/>
        </p:nvCxnSpPr>
        <p:spPr>
          <a:xfrm flipH="1">
            <a:off x="1583873" y="1377968"/>
            <a:ext cx="132525" cy="47923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8D435DC-4A12-7F4C-84AF-3F66868FD375}"/>
              </a:ext>
            </a:extLst>
          </p:cNvPr>
          <p:cNvCxnSpPr>
            <a:cxnSpLocks/>
            <a:stCxn id="294" idx="4"/>
            <a:endCxn id="297" idx="0"/>
          </p:cNvCxnSpPr>
          <p:nvPr/>
        </p:nvCxnSpPr>
        <p:spPr>
          <a:xfrm>
            <a:off x="1583873" y="2296885"/>
            <a:ext cx="0" cy="113751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B89115B3-1656-FD4F-BB4F-E8E4CC265983}"/>
              </a:ext>
            </a:extLst>
          </p:cNvPr>
          <p:cNvCxnSpPr>
            <a:cxnSpLocks/>
            <a:stCxn id="300" idx="1"/>
            <a:endCxn id="297" idx="4"/>
          </p:cNvCxnSpPr>
          <p:nvPr/>
        </p:nvCxnSpPr>
        <p:spPr>
          <a:xfrm flipH="1" flipV="1">
            <a:off x="1583873" y="3874077"/>
            <a:ext cx="93062" cy="46179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E50EB253-D836-FC4F-99F5-EA9A4155A973}"/>
              </a:ext>
            </a:extLst>
          </p:cNvPr>
          <p:cNvCxnSpPr>
            <a:cxnSpLocks/>
            <a:stCxn id="300" idx="4"/>
            <a:endCxn id="303" idx="1"/>
          </p:cNvCxnSpPr>
          <p:nvPr/>
        </p:nvCxnSpPr>
        <p:spPr>
          <a:xfrm>
            <a:off x="1850692" y="4711162"/>
            <a:ext cx="66712" cy="32039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D9BEBD42-D329-8C49-913A-7C8408DAC3A7}"/>
              </a:ext>
            </a:extLst>
          </p:cNvPr>
          <p:cNvCxnSpPr>
            <a:cxnSpLocks/>
            <a:stCxn id="303" idx="5"/>
            <a:endCxn id="306" idx="1"/>
          </p:cNvCxnSpPr>
          <p:nvPr/>
        </p:nvCxnSpPr>
        <p:spPr>
          <a:xfrm>
            <a:off x="2228305" y="5342453"/>
            <a:ext cx="555055" cy="59724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30F6B0FD-CF0E-5641-BC16-59D2DDD7F8BF}"/>
              </a:ext>
            </a:extLst>
          </p:cNvPr>
          <p:cNvCxnSpPr>
            <a:cxnSpLocks/>
            <a:stCxn id="330" idx="6"/>
            <a:endCxn id="333" idx="1"/>
          </p:cNvCxnSpPr>
          <p:nvPr/>
        </p:nvCxnSpPr>
        <p:spPr>
          <a:xfrm>
            <a:off x="8153157" y="1292628"/>
            <a:ext cx="1002784" cy="25984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1" name="Oval 290">
            <a:extLst>
              <a:ext uri="{FF2B5EF4-FFF2-40B4-BE49-F238E27FC236}">
                <a16:creationId xmlns:a16="http://schemas.microsoft.com/office/drawing/2014/main" id="{26FA07FD-7025-E848-90CF-59EC8627C9AF}"/>
              </a:ext>
            </a:extLst>
          </p:cNvPr>
          <p:cNvSpPr/>
          <p:nvPr/>
        </p:nvSpPr>
        <p:spPr>
          <a:xfrm>
            <a:off x="1652009" y="1002678"/>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97" name="Oval 296">
            <a:extLst>
              <a:ext uri="{FF2B5EF4-FFF2-40B4-BE49-F238E27FC236}">
                <a16:creationId xmlns:a16="http://schemas.microsoft.com/office/drawing/2014/main" id="{05957CA4-7967-4D43-8F67-7A52C4F81086}"/>
              </a:ext>
            </a:extLst>
          </p:cNvPr>
          <p:cNvSpPr/>
          <p:nvPr/>
        </p:nvSpPr>
        <p:spPr>
          <a:xfrm>
            <a:off x="1364033" y="3434398"/>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00" name="Oval 299">
            <a:extLst>
              <a:ext uri="{FF2B5EF4-FFF2-40B4-BE49-F238E27FC236}">
                <a16:creationId xmlns:a16="http://schemas.microsoft.com/office/drawing/2014/main" id="{5F51121B-9137-8547-82A4-62DAB6A498CC}"/>
              </a:ext>
            </a:extLst>
          </p:cNvPr>
          <p:cNvSpPr/>
          <p:nvPr/>
        </p:nvSpPr>
        <p:spPr>
          <a:xfrm>
            <a:off x="1604962" y="4271483"/>
            <a:ext cx="491460"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03" name="Oval 302">
            <a:extLst>
              <a:ext uri="{FF2B5EF4-FFF2-40B4-BE49-F238E27FC236}">
                <a16:creationId xmlns:a16="http://schemas.microsoft.com/office/drawing/2014/main" id="{66F9B155-883A-D946-AC06-31BEC3BA4A48}"/>
              </a:ext>
            </a:extLst>
          </p:cNvPr>
          <p:cNvSpPr/>
          <p:nvPr/>
        </p:nvSpPr>
        <p:spPr>
          <a:xfrm>
            <a:off x="1853015" y="4967163"/>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30" name="Oval 329">
            <a:extLst>
              <a:ext uri="{FF2B5EF4-FFF2-40B4-BE49-F238E27FC236}">
                <a16:creationId xmlns:a16="http://schemas.microsoft.com/office/drawing/2014/main" id="{FCF33009-F2A0-CA4F-B0E7-692DDBCF2D87}"/>
              </a:ext>
            </a:extLst>
          </p:cNvPr>
          <p:cNvSpPr/>
          <p:nvPr/>
        </p:nvSpPr>
        <p:spPr>
          <a:xfrm>
            <a:off x="7713478" y="1072788"/>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34" name="TextBox 433">
            <a:extLst>
              <a:ext uri="{FF2B5EF4-FFF2-40B4-BE49-F238E27FC236}">
                <a16:creationId xmlns:a16="http://schemas.microsoft.com/office/drawing/2014/main" id="{269EA3E1-5921-9540-8B99-521618386A37}"/>
              </a:ext>
            </a:extLst>
          </p:cNvPr>
          <p:cNvSpPr txBox="1"/>
          <p:nvPr/>
        </p:nvSpPr>
        <p:spPr>
          <a:xfrm>
            <a:off x="7062168" y="3983356"/>
            <a:ext cx="579005" cy="369332"/>
          </a:xfrm>
          <a:prstGeom prst="rect">
            <a:avLst/>
          </a:prstGeom>
          <a:noFill/>
          <a:ln>
            <a:noFill/>
          </a:ln>
        </p:spPr>
        <p:txBody>
          <a:bodyPr wrap="none" rtlCol="0">
            <a:spAutoFit/>
          </a:bodyPr>
          <a:lstStyle/>
          <a:p>
            <a:r>
              <a:rPr lang="en-US" dirty="0">
                <a:solidFill>
                  <a:schemeClr val="accent2"/>
                </a:solidFill>
              </a:rPr>
              <a:t>211</a:t>
            </a:r>
          </a:p>
        </p:txBody>
      </p:sp>
      <p:sp>
        <p:nvSpPr>
          <p:cNvPr id="437" name="Rectangle 436">
            <a:extLst>
              <a:ext uri="{FF2B5EF4-FFF2-40B4-BE49-F238E27FC236}">
                <a16:creationId xmlns:a16="http://schemas.microsoft.com/office/drawing/2014/main" id="{AA9588DA-4835-5149-A5D7-A2DCDB4D49A8}"/>
              </a:ext>
            </a:extLst>
          </p:cNvPr>
          <p:cNvSpPr/>
          <p:nvPr/>
        </p:nvSpPr>
        <p:spPr>
          <a:xfrm>
            <a:off x="7912546" y="5508427"/>
            <a:ext cx="867545" cy="369332"/>
          </a:xfrm>
          <a:prstGeom prst="rect">
            <a:avLst/>
          </a:prstGeom>
          <a:noFill/>
          <a:ln>
            <a:noFill/>
          </a:ln>
        </p:spPr>
        <p:txBody>
          <a:bodyPr wrap="none">
            <a:spAutoFit/>
          </a:bodyPr>
          <a:lstStyle/>
          <a:p>
            <a:r>
              <a:rPr lang="en-US" dirty="0">
                <a:solidFill>
                  <a:schemeClr val="accent2"/>
                </a:solidFill>
                <a:latin typeface="Helvetica Neue" panose="02000503000000020004" pitchFamily="2" charset="0"/>
              </a:rPr>
              <a:t>Kessel</a:t>
            </a:r>
            <a:endParaRPr lang="en-US" dirty="0">
              <a:solidFill>
                <a:schemeClr val="accent2"/>
              </a:solidFill>
              <a:effectLst/>
              <a:latin typeface="Helvetica Neue" panose="02000503000000020004" pitchFamily="2" charset="0"/>
            </a:endParaRPr>
          </a:p>
        </p:txBody>
      </p:sp>
      <p:sp>
        <p:nvSpPr>
          <p:cNvPr id="438" name="Rectangle 437">
            <a:extLst>
              <a:ext uri="{FF2B5EF4-FFF2-40B4-BE49-F238E27FC236}">
                <a16:creationId xmlns:a16="http://schemas.microsoft.com/office/drawing/2014/main" id="{D3D6CC9A-7049-3441-B250-514594292F67}"/>
              </a:ext>
            </a:extLst>
          </p:cNvPr>
          <p:cNvSpPr/>
          <p:nvPr/>
        </p:nvSpPr>
        <p:spPr>
          <a:xfrm>
            <a:off x="7555484" y="6392427"/>
            <a:ext cx="1159292"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Geonosis</a:t>
            </a:r>
            <a:endParaRPr lang="en-US" dirty="0">
              <a:solidFill>
                <a:schemeClr val="accent2"/>
              </a:solidFill>
              <a:effectLst/>
              <a:latin typeface="Helvetica Neue" panose="02000503000000020004" pitchFamily="2" charset="0"/>
            </a:endParaRPr>
          </a:p>
        </p:txBody>
      </p:sp>
      <p:sp>
        <p:nvSpPr>
          <p:cNvPr id="440" name="Rectangle 439">
            <a:extLst>
              <a:ext uri="{FF2B5EF4-FFF2-40B4-BE49-F238E27FC236}">
                <a16:creationId xmlns:a16="http://schemas.microsoft.com/office/drawing/2014/main" id="{E5CC04A8-A4E3-5546-A6CB-5D077A968EE2}"/>
              </a:ext>
            </a:extLst>
          </p:cNvPr>
          <p:cNvSpPr/>
          <p:nvPr/>
        </p:nvSpPr>
        <p:spPr>
          <a:xfrm>
            <a:off x="8861687" y="5007840"/>
            <a:ext cx="898003"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Bespin</a:t>
            </a:r>
            <a:endParaRPr lang="en-US" dirty="0">
              <a:solidFill>
                <a:schemeClr val="accent2"/>
              </a:solidFill>
              <a:effectLst/>
              <a:latin typeface="Helvetica Neue" panose="02000503000000020004" pitchFamily="2" charset="0"/>
            </a:endParaRPr>
          </a:p>
        </p:txBody>
      </p:sp>
      <p:sp>
        <p:nvSpPr>
          <p:cNvPr id="441" name="Rectangle 440">
            <a:extLst>
              <a:ext uri="{FF2B5EF4-FFF2-40B4-BE49-F238E27FC236}">
                <a16:creationId xmlns:a16="http://schemas.microsoft.com/office/drawing/2014/main" id="{039850B7-DD2E-6344-9BCB-6A4DAA368113}"/>
              </a:ext>
            </a:extLst>
          </p:cNvPr>
          <p:cNvSpPr/>
          <p:nvPr/>
        </p:nvSpPr>
        <p:spPr>
          <a:xfrm>
            <a:off x="5964239" y="2099989"/>
            <a:ext cx="800219" cy="369332"/>
          </a:xfrm>
          <a:prstGeom prst="rect">
            <a:avLst/>
          </a:prstGeom>
          <a:noFill/>
          <a:ln>
            <a:noFill/>
          </a:ln>
        </p:spPr>
        <p:txBody>
          <a:bodyPr wrap="none">
            <a:spAutoFit/>
          </a:bodyPr>
          <a:lstStyle/>
          <a:p>
            <a:r>
              <a:rPr lang="en-US" dirty="0">
                <a:solidFill>
                  <a:schemeClr val="accent2"/>
                </a:solidFill>
                <a:latin typeface="Helvetica Neue" panose="02000503000000020004" pitchFamily="2" charset="0"/>
              </a:rPr>
              <a:t>Endor</a:t>
            </a:r>
            <a:endParaRPr lang="en-US" dirty="0">
              <a:solidFill>
                <a:schemeClr val="accent2"/>
              </a:solidFill>
              <a:effectLst/>
              <a:latin typeface="Helvetica Neue" panose="02000503000000020004" pitchFamily="2" charset="0"/>
            </a:endParaRPr>
          </a:p>
        </p:txBody>
      </p:sp>
      <p:sp>
        <p:nvSpPr>
          <p:cNvPr id="442" name="TextBox 441">
            <a:extLst>
              <a:ext uri="{FF2B5EF4-FFF2-40B4-BE49-F238E27FC236}">
                <a16:creationId xmlns:a16="http://schemas.microsoft.com/office/drawing/2014/main" id="{B0E85C6C-1C2C-6F4A-B316-006294E75FA9}"/>
              </a:ext>
            </a:extLst>
          </p:cNvPr>
          <p:cNvSpPr txBox="1"/>
          <p:nvPr/>
        </p:nvSpPr>
        <p:spPr>
          <a:xfrm>
            <a:off x="6470872" y="4821504"/>
            <a:ext cx="579005" cy="369332"/>
          </a:xfrm>
          <a:prstGeom prst="rect">
            <a:avLst/>
          </a:prstGeom>
          <a:noFill/>
          <a:ln>
            <a:noFill/>
          </a:ln>
        </p:spPr>
        <p:txBody>
          <a:bodyPr wrap="none" rtlCol="0">
            <a:spAutoFit/>
          </a:bodyPr>
          <a:lstStyle/>
          <a:p>
            <a:r>
              <a:rPr lang="en-US" dirty="0">
                <a:solidFill>
                  <a:schemeClr val="accent2"/>
                </a:solidFill>
              </a:rPr>
              <a:t>101</a:t>
            </a:r>
          </a:p>
        </p:txBody>
      </p:sp>
      <p:sp>
        <p:nvSpPr>
          <p:cNvPr id="443" name="TextBox 442">
            <a:extLst>
              <a:ext uri="{FF2B5EF4-FFF2-40B4-BE49-F238E27FC236}">
                <a16:creationId xmlns:a16="http://schemas.microsoft.com/office/drawing/2014/main" id="{3A3AD827-9FA2-8E48-BC06-054BE6A830F0}"/>
              </a:ext>
            </a:extLst>
          </p:cNvPr>
          <p:cNvSpPr txBox="1"/>
          <p:nvPr/>
        </p:nvSpPr>
        <p:spPr>
          <a:xfrm>
            <a:off x="8183382" y="4793966"/>
            <a:ext cx="447558" cy="369332"/>
          </a:xfrm>
          <a:prstGeom prst="rect">
            <a:avLst/>
          </a:prstGeom>
          <a:noFill/>
          <a:ln>
            <a:noFill/>
          </a:ln>
        </p:spPr>
        <p:txBody>
          <a:bodyPr wrap="none" rtlCol="0">
            <a:spAutoFit/>
          </a:bodyPr>
          <a:lstStyle/>
          <a:p>
            <a:r>
              <a:rPr lang="en-US" dirty="0">
                <a:solidFill>
                  <a:schemeClr val="accent2"/>
                </a:solidFill>
              </a:rPr>
              <a:t>85</a:t>
            </a:r>
          </a:p>
        </p:txBody>
      </p:sp>
      <p:sp>
        <p:nvSpPr>
          <p:cNvPr id="444" name="TextBox 443">
            <a:extLst>
              <a:ext uri="{FF2B5EF4-FFF2-40B4-BE49-F238E27FC236}">
                <a16:creationId xmlns:a16="http://schemas.microsoft.com/office/drawing/2014/main" id="{B6411F38-A740-494B-B115-98B626736517}"/>
              </a:ext>
            </a:extLst>
          </p:cNvPr>
          <p:cNvSpPr txBox="1"/>
          <p:nvPr/>
        </p:nvSpPr>
        <p:spPr>
          <a:xfrm>
            <a:off x="7641173" y="5981576"/>
            <a:ext cx="447558" cy="369332"/>
          </a:xfrm>
          <a:prstGeom prst="rect">
            <a:avLst/>
          </a:prstGeom>
          <a:noFill/>
          <a:ln>
            <a:noFill/>
          </a:ln>
        </p:spPr>
        <p:txBody>
          <a:bodyPr wrap="none" rtlCol="0">
            <a:spAutoFit/>
          </a:bodyPr>
          <a:lstStyle/>
          <a:p>
            <a:r>
              <a:rPr lang="en-US" dirty="0">
                <a:solidFill>
                  <a:schemeClr val="accent2"/>
                </a:solidFill>
              </a:rPr>
              <a:t>90</a:t>
            </a:r>
          </a:p>
        </p:txBody>
      </p:sp>
      <p:sp>
        <p:nvSpPr>
          <p:cNvPr id="445" name="Oval 444">
            <a:extLst>
              <a:ext uri="{FF2B5EF4-FFF2-40B4-BE49-F238E27FC236}">
                <a16:creationId xmlns:a16="http://schemas.microsoft.com/office/drawing/2014/main" id="{D6F7F0DA-6CCF-C945-8773-87DD64F21221}"/>
              </a:ext>
            </a:extLst>
          </p:cNvPr>
          <p:cNvSpPr/>
          <p:nvPr/>
        </p:nvSpPr>
        <p:spPr>
          <a:xfrm>
            <a:off x="7131832" y="6264234"/>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cxnSp>
        <p:nvCxnSpPr>
          <p:cNvPr id="446" name="Straight Connector 445">
            <a:extLst>
              <a:ext uri="{FF2B5EF4-FFF2-40B4-BE49-F238E27FC236}">
                <a16:creationId xmlns:a16="http://schemas.microsoft.com/office/drawing/2014/main" id="{D2E8D8E0-852A-894D-9D94-1BB8ECF91A9C}"/>
              </a:ext>
            </a:extLst>
          </p:cNvPr>
          <p:cNvCxnSpPr>
            <a:cxnSpLocks/>
          </p:cNvCxnSpPr>
          <p:nvPr/>
        </p:nvCxnSpPr>
        <p:spPr>
          <a:xfrm>
            <a:off x="6461275" y="4540333"/>
            <a:ext cx="1269626" cy="663801"/>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8324658A-8B15-C94D-A9B0-FF3BE99232D5}"/>
              </a:ext>
            </a:extLst>
          </p:cNvPr>
          <p:cNvCxnSpPr>
            <a:cxnSpLocks/>
          </p:cNvCxnSpPr>
          <p:nvPr/>
        </p:nvCxnSpPr>
        <p:spPr>
          <a:xfrm>
            <a:off x="6218710" y="2808386"/>
            <a:ext cx="1512191" cy="2395748"/>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88914F8E-F8B3-A043-8E76-E2535734A015}"/>
              </a:ext>
            </a:extLst>
          </p:cNvPr>
          <p:cNvCxnSpPr>
            <a:cxnSpLocks/>
          </p:cNvCxnSpPr>
          <p:nvPr/>
        </p:nvCxnSpPr>
        <p:spPr>
          <a:xfrm flipH="1">
            <a:off x="8106191" y="4990541"/>
            <a:ext cx="782959" cy="369044"/>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49" name="Oval 448">
            <a:extLst>
              <a:ext uri="{FF2B5EF4-FFF2-40B4-BE49-F238E27FC236}">
                <a16:creationId xmlns:a16="http://schemas.microsoft.com/office/drawing/2014/main" id="{6B93F8C1-6F05-8E4C-AF76-00F80E03F580}"/>
              </a:ext>
            </a:extLst>
          </p:cNvPr>
          <p:cNvSpPr/>
          <p:nvPr/>
        </p:nvSpPr>
        <p:spPr>
          <a:xfrm>
            <a:off x="8818022" y="4615232"/>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450" name="Oval 449">
            <a:extLst>
              <a:ext uri="{FF2B5EF4-FFF2-40B4-BE49-F238E27FC236}">
                <a16:creationId xmlns:a16="http://schemas.microsoft.com/office/drawing/2014/main" id="{1973CD33-7257-8345-8B41-9FF180533D9B}"/>
              </a:ext>
            </a:extLst>
          </p:cNvPr>
          <p:cNvSpPr/>
          <p:nvPr/>
        </p:nvSpPr>
        <p:spPr>
          <a:xfrm>
            <a:off x="7653681" y="5121507"/>
            <a:ext cx="452510" cy="45251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53" name="TextBox 252">
            <a:extLst>
              <a:ext uri="{FF2B5EF4-FFF2-40B4-BE49-F238E27FC236}">
                <a16:creationId xmlns:a16="http://schemas.microsoft.com/office/drawing/2014/main" id="{0C537247-820F-904A-9BA7-861C36D92031}"/>
              </a:ext>
            </a:extLst>
          </p:cNvPr>
          <p:cNvSpPr txBox="1"/>
          <p:nvPr/>
        </p:nvSpPr>
        <p:spPr>
          <a:xfrm>
            <a:off x="5039128" y="4135827"/>
            <a:ext cx="447558" cy="369332"/>
          </a:xfrm>
          <a:prstGeom prst="rect">
            <a:avLst/>
          </a:prstGeom>
          <a:noFill/>
          <a:ln>
            <a:noFill/>
          </a:ln>
        </p:spPr>
        <p:txBody>
          <a:bodyPr wrap="none" rtlCol="0">
            <a:spAutoFit/>
          </a:bodyPr>
          <a:lstStyle/>
          <a:p>
            <a:r>
              <a:rPr lang="en-US" dirty="0">
                <a:solidFill>
                  <a:schemeClr val="accent2"/>
                </a:solidFill>
              </a:rPr>
              <a:t>97</a:t>
            </a:r>
          </a:p>
        </p:txBody>
      </p:sp>
      <p:sp>
        <p:nvSpPr>
          <p:cNvPr id="259" name="TextBox 258">
            <a:extLst>
              <a:ext uri="{FF2B5EF4-FFF2-40B4-BE49-F238E27FC236}">
                <a16:creationId xmlns:a16="http://schemas.microsoft.com/office/drawing/2014/main" id="{86FC899E-CC9A-BA49-8BFB-D9DBC90C2256}"/>
              </a:ext>
            </a:extLst>
          </p:cNvPr>
          <p:cNvSpPr txBox="1"/>
          <p:nvPr/>
        </p:nvSpPr>
        <p:spPr>
          <a:xfrm>
            <a:off x="5504757" y="5389043"/>
            <a:ext cx="579005" cy="369332"/>
          </a:xfrm>
          <a:prstGeom prst="rect">
            <a:avLst/>
          </a:prstGeom>
          <a:noFill/>
          <a:ln>
            <a:noFill/>
          </a:ln>
        </p:spPr>
        <p:txBody>
          <a:bodyPr wrap="none" rtlCol="0">
            <a:spAutoFit/>
          </a:bodyPr>
          <a:lstStyle/>
          <a:p>
            <a:r>
              <a:rPr lang="en-US" dirty="0">
                <a:solidFill>
                  <a:schemeClr val="accent2"/>
                </a:solidFill>
              </a:rPr>
              <a:t>138</a:t>
            </a:r>
          </a:p>
        </p:txBody>
      </p:sp>
      <p:cxnSp>
        <p:nvCxnSpPr>
          <p:cNvPr id="252" name="Straight Connector 251">
            <a:extLst>
              <a:ext uri="{FF2B5EF4-FFF2-40B4-BE49-F238E27FC236}">
                <a16:creationId xmlns:a16="http://schemas.microsoft.com/office/drawing/2014/main" id="{6DB31B71-D501-164D-95B5-7C4055CB44AA}"/>
              </a:ext>
            </a:extLst>
          </p:cNvPr>
          <p:cNvCxnSpPr>
            <a:cxnSpLocks/>
            <a:stCxn id="312" idx="5"/>
          </p:cNvCxnSpPr>
          <p:nvPr/>
        </p:nvCxnSpPr>
        <p:spPr>
          <a:xfrm>
            <a:off x="4615772" y="3804290"/>
            <a:ext cx="1470213" cy="58059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6368C225-02FA-934C-BD15-1C43591D87E7}"/>
              </a:ext>
            </a:extLst>
          </p:cNvPr>
          <p:cNvCxnSpPr>
            <a:cxnSpLocks/>
            <a:stCxn id="324" idx="7"/>
          </p:cNvCxnSpPr>
          <p:nvPr/>
        </p:nvCxnSpPr>
        <p:spPr>
          <a:xfrm flipV="1">
            <a:off x="4967197" y="4695783"/>
            <a:ext cx="1118788" cy="147833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2" name="Oval 311">
            <a:extLst>
              <a:ext uri="{FF2B5EF4-FFF2-40B4-BE49-F238E27FC236}">
                <a16:creationId xmlns:a16="http://schemas.microsoft.com/office/drawing/2014/main" id="{AE761F8D-45FF-F849-ABDA-54FE2CF88306}"/>
              </a:ext>
            </a:extLst>
          </p:cNvPr>
          <p:cNvSpPr/>
          <p:nvPr/>
        </p:nvSpPr>
        <p:spPr>
          <a:xfrm>
            <a:off x="4240482" y="3429000"/>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50" name="TextBox 249">
            <a:extLst>
              <a:ext uri="{FF2B5EF4-FFF2-40B4-BE49-F238E27FC236}">
                <a16:creationId xmlns:a16="http://schemas.microsoft.com/office/drawing/2014/main" id="{F4049837-940A-7C41-BE36-146946BF9033}"/>
              </a:ext>
            </a:extLst>
          </p:cNvPr>
          <p:cNvSpPr txBox="1"/>
          <p:nvPr/>
        </p:nvSpPr>
        <p:spPr>
          <a:xfrm>
            <a:off x="4081947" y="2874848"/>
            <a:ext cx="447558" cy="369332"/>
          </a:xfrm>
          <a:prstGeom prst="rect">
            <a:avLst/>
          </a:prstGeom>
          <a:noFill/>
          <a:ln>
            <a:noFill/>
          </a:ln>
        </p:spPr>
        <p:txBody>
          <a:bodyPr wrap="none" rtlCol="0">
            <a:spAutoFit/>
          </a:bodyPr>
          <a:lstStyle/>
          <a:p>
            <a:r>
              <a:rPr lang="en-US" dirty="0">
                <a:solidFill>
                  <a:schemeClr val="accent2"/>
                </a:solidFill>
              </a:rPr>
              <a:t>80</a:t>
            </a:r>
          </a:p>
        </p:txBody>
      </p:sp>
      <p:sp>
        <p:nvSpPr>
          <p:cNvPr id="256" name="TextBox 255">
            <a:extLst>
              <a:ext uri="{FF2B5EF4-FFF2-40B4-BE49-F238E27FC236}">
                <a16:creationId xmlns:a16="http://schemas.microsoft.com/office/drawing/2014/main" id="{8A1D7B3D-EB8C-B34A-8BB0-038685F585A5}"/>
              </a:ext>
            </a:extLst>
          </p:cNvPr>
          <p:cNvSpPr txBox="1"/>
          <p:nvPr/>
        </p:nvSpPr>
        <p:spPr>
          <a:xfrm>
            <a:off x="4070864" y="4952439"/>
            <a:ext cx="579005" cy="369332"/>
          </a:xfrm>
          <a:prstGeom prst="rect">
            <a:avLst/>
          </a:prstGeom>
          <a:noFill/>
          <a:ln>
            <a:noFill/>
          </a:ln>
        </p:spPr>
        <p:txBody>
          <a:bodyPr wrap="none" rtlCol="0">
            <a:spAutoFit/>
          </a:bodyPr>
          <a:lstStyle/>
          <a:p>
            <a:r>
              <a:rPr lang="en-US" dirty="0">
                <a:solidFill>
                  <a:schemeClr val="accent2"/>
                </a:solidFill>
              </a:rPr>
              <a:t>146</a:t>
            </a:r>
          </a:p>
        </p:txBody>
      </p:sp>
      <p:sp>
        <p:nvSpPr>
          <p:cNvPr id="310" name="Rectangle 309">
            <a:extLst>
              <a:ext uri="{FF2B5EF4-FFF2-40B4-BE49-F238E27FC236}">
                <a16:creationId xmlns:a16="http://schemas.microsoft.com/office/drawing/2014/main" id="{7C358411-FDB2-364F-BE8A-146C75E2B969}"/>
              </a:ext>
            </a:extLst>
          </p:cNvPr>
          <p:cNvSpPr/>
          <p:nvPr/>
        </p:nvSpPr>
        <p:spPr>
          <a:xfrm>
            <a:off x="3775935" y="2040963"/>
            <a:ext cx="1665841"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Base</a:t>
            </a:r>
            <a:endParaRPr lang="en-US" dirty="0">
              <a:solidFill>
                <a:schemeClr val="accent2"/>
              </a:solidFill>
              <a:effectLst/>
              <a:latin typeface="Helvetica Neue" panose="02000503000000020004" pitchFamily="2" charset="0"/>
            </a:endParaRPr>
          </a:p>
        </p:txBody>
      </p:sp>
      <p:sp>
        <p:nvSpPr>
          <p:cNvPr id="200" name="Oval 199">
            <a:extLst>
              <a:ext uri="{FF2B5EF4-FFF2-40B4-BE49-F238E27FC236}">
                <a16:creationId xmlns:a16="http://schemas.microsoft.com/office/drawing/2014/main" id="{A898A2FC-1C71-DC46-AB6E-839DD7FF85B5}"/>
              </a:ext>
            </a:extLst>
          </p:cNvPr>
          <p:cNvSpPr/>
          <p:nvPr/>
        </p:nvSpPr>
        <p:spPr>
          <a:xfrm>
            <a:off x="4208798" y="3396067"/>
            <a:ext cx="503048" cy="503048"/>
          </a:xfrm>
          <a:prstGeom prst="ellipse">
            <a:avLst/>
          </a:pr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249" name="Straight Connector 248">
            <a:extLst>
              <a:ext uri="{FF2B5EF4-FFF2-40B4-BE49-F238E27FC236}">
                <a16:creationId xmlns:a16="http://schemas.microsoft.com/office/drawing/2014/main" id="{D47386E3-1337-6F4F-81C2-531FD87CB032}"/>
              </a:ext>
            </a:extLst>
          </p:cNvPr>
          <p:cNvCxnSpPr>
            <a:cxnSpLocks/>
            <a:endCxn id="309" idx="4"/>
          </p:cNvCxnSpPr>
          <p:nvPr/>
        </p:nvCxnSpPr>
        <p:spPr>
          <a:xfrm flipH="1" flipV="1">
            <a:off x="3955620" y="2943102"/>
            <a:ext cx="326848" cy="526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43C03F0A-E3AB-1144-88A8-93868A3ABE25}"/>
              </a:ext>
            </a:extLst>
          </p:cNvPr>
          <p:cNvCxnSpPr>
            <a:cxnSpLocks/>
            <a:stCxn id="324" idx="0"/>
            <a:endCxn id="312" idx="4"/>
          </p:cNvCxnSpPr>
          <p:nvPr/>
        </p:nvCxnSpPr>
        <p:spPr>
          <a:xfrm flipH="1" flipV="1">
            <a:off x="4460322" y="3868679"/>
            <a:ext cx="351425" cy="224104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77F39A45-5669-294A-BA2B-FBECCEB22800}"/>
              </a:ext>
            </a:extLst>
          </p:cNvPr>
          <p:cNvSpPr txBox="1"/>
          <p:nvPr/>
        </p:nvSpPr>
        <p:spPr>
          <a:xfrm>
            <a:off x="4930839" y="2346950"/>
            <a:ext cx="447558" cy="369332"/>
          </a:xfrm>
          <a:prstGeom prst="rect">
            <a:avLst/>
          </a:prstGeom>
          <a:noFill/>
          <a:ln>
            <a:noFill/>
          </a:ln>
        </p:spPr>
        <p:txBody>
          <a:bodyPr wrap="none" rtlCol="0">
            <a:spAutoFit/>
          </a:bodyPr>
          <a:lstStyle/>
          <a:p>
            <a:r>
              <a:rPr lang="en-US" dirty="0">
                <a:solidFill>
                  <a:schemeClr val="accent2"/>
                </a:solidFill>
              </a:rPr>
              <a:t>99</a:t>
            </a:r>
          </a:p>
        </p:txBody>
      </p:sp>
      <p:cxnSp>
        <p:nvCxnSpPr>
          <p:cNvPr id="246" name="Straight Connector 245">
            <a:extLst>
              <a:ext uri="{FF2B5EF4-FFF2-40B4-BE49-F238E27FC236}">
                <a16:creationId xmlns:a16="http://schemas.microsoft.com/office/drawing/2014/main" id="{368B94DD-636E-A445-AE7F-C4541F8FD364}"/>
              </a:ext>
            </a:extLst>
          </p:cNvPr>
          <p:cNvCxnSpPr>
            <a:cxnSpLocks/>
            <a:endCxn id="309" idx="6"/>
          </p:cNvCxnSpPr>
          <p:nvPr/>
        </p:nvCxnSpPr>
        <p:spPr>
          <a:xfrm flipH="1">
            <a:off x="4175459" y="2652936"/>
            <a:ext cx="1667961" cy="7032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1" name="Oval 450">
            <a:extLst>
              <a:ext uri="{FF2B5EF4-FFF2-40B4-BE49-F238E27FC236}">
                <a16:creationId xmlns:a16="http://schemas.microsoft.com/office/drawing/2014/main" id="{36C248BC-C739-B641-AD8F-DF5A5A17937A}"/>
              </a:ext>
            </a:extLst>
          </p:cNvPr>
          <p:cNvSpPr/>
          <p:nvPr/>
        </p:nvSpPr>
        <p:spPr>
          <a:xfrm>
            <a:off x="5832066" y="2428985"/>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52" name="Group 51">
            <a:extLst>
              <a:ext uri="{FF2B5EF4-FFF2-40B4-BE49-F238E27FC236}">
                <a16:creationId xmlns:a16="http://schemas.microsoft.com/office/drawing/2014/main" id="{9B3B5BC3-2DAC-F741-9797-96972DC9FD09}"/>
              </a:ext>
            </a:extLst>
          </p:cNvPr>
          <p:cNvGrpSpPr/>
          <p:nvPr/>
        </p:nvGrpSpPr>
        <p:grpSpPr>
          <a:xfrm>
            <a:off x="319177" y="118084"/>
            <a:ext cx="3856282" cy="2825018"/>
            <a:chOff x="319177" y="118084"/>
            <a:chExt cx="3856282" cy="2825018"/>
          </a:xfrm>
        </p:grpSpPr>
        <p:sp>
          <p:nvSpPr>
            <p:cNvPr id="226" name="TextBox 225">
              <a:extLst>
                <a:ext uri="{FF2B5EF4-FFF2-40B4-BE49-F238E27FC236}">
                  <a16:creationId xmlns:a16="http://schemas.microsoft.com/office/drawing/2014/main" id="{C2B10C15-E2A9-B846-B08D-1954B51596C6}"/>
                </a:ext>
              </a:extLst>
            </p:cNvPr>
            <p:cNvSpPr txBox="1"/>
            <p:nvPr/>
          </p:nvSpPr>
          <p:spPr>
            <a:xfrm>
              <a:off x="3262377" y="1274558"/>
              <a:ext cx="579005" cy="369332"/>
            </a:xfrm>
            <a:prstGeom prst="rect">
              <a:avLst/>
            </a:prstGeom>
            <a:noFill/>
            <a:ln>
              <a:noFill/>
            </a:ln>
          </p:spPr>
          <p:txBody>
            <a:bodyPr wrap="none" rtlCol="0">
              <a:spAutoFit/>
            </a:bodyPr>
            <a:lstStyle/>
            <a:p>
              <a:r>
                <a:rPr lang="en-US" dirty="0">
                  <a:solidFill>
                    <a:schemeClr val="accent2"/>
                  </a:solidFill>
                </a:rPr>
                <a:t>151</a:t>
              </a:r>
            </a:p>
          </p:txBody>
        </p:sp>
        <p:sp>
          <p:nvSpPr>
            <p:cNvPr id="229" name="TextBox 228">
              <a:extLst>
                <a:ext uri="{FF2B5EF4-FFF2-40B4-BE49-F238E27FC236}">
                  <a16:creationId xmlns:a16="http://schemas.microsoft.com/office/drawing/2014/main" id="{44421A85-7A98-0748-B936-71E6C8B38FBF}"/>
                </a:ext>
              </a:extLst>
            </p:cNvPr>
            <p:cNvSpPr txBox="1"/>
            <p:nvPr/>
          </p:nvSpPr>
          <p:spPr>
            <a:xfrm>
              <a:off x="2625544" y="2077045"/>
              <a:ext cx="579005" cy="369332"/>
            </a:xfrm>
            <a:prstGeom prst="rect">
              <a:avLst/>
            </a:prstGeom>
            <a:noFill/>
            <a:ln>
              <a:noFill/>
            </a:ln>
          </p:spPr>
          <p:txBody>
            <a:bodyPr wrap="none" rtlCol="0">
              <a:spAutoFit/>
            </a:bodyPr>
            <a:lstStyle/>
            <a:p>
              <a:r>
                <a:rPr lang="en-US" dirty="0">
                  <a:solidFill>
                    <a:schemeClr val="accent2"/>
                  </a:solidFill>
                </a:rPr>
                <a:t>140</a:t>
              </a:r>
            </a:p>
          </p:txBody>
        </p:sp>
        <p:sp>
          <p:nvSpPr>
            <p:cNvPr id="289" name="Rectangle 288">
              <a:extLst>
                <a:ext uri="{FF2B5EF4-FFF2-40B4-BE49-F238E27FC236}">
                  <a16:creationId xmlns:a16="http://schemas.microsoft.com/office/drawing/2014/main" id="{12B40BE8-4918-9B4C-9C58-0F84D6B16D92}"/>
                </a:ext>
              </a:extLst>
            </p:cNvPr>
            <p:cNvSpPr/>
            <p:nvPr/>
          </p:nvSpPr>
          <p:spPr>
            <a:xfrm>
              <a:off x="2574746" y="118084"/>
              <a:ext cx="1081386"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Onderon</a:t>
              </a:r>
              <a:endParaRPr lang="en-US" dirty="0">
                <a:solidFill>
                  <a:schemeClr val="accent2"/>
                </a:solidFill>
                <a:effectLst/>
                <a:latin typeface="Helvetica Neue" panose="02000503000000020004" pitchFamily="2" charset="0"/>
              </a:endParaRPr>
            </a:p>
          </p:txBody>
        </p:sp>
        <p:sp>
          <p:nvSpPr>
            <p:cNvPr id="295" name="Rectangle 294">
              <a:extLst>
                <a:ext uri="{FF2B5EF4-FFF2-40B4-BE49-F238E27FC236}">
                  <a16:creationId xmlns:a16="http://schemas.microsoft.com/office/drawing/2014/main" id="{91BC8C2A-533E-5046-952B-00B7CC2A24FC}"/>
                </a:ext>
              </a:extLst>
            </p:cNvPr>
            <p:cNvSpPr/>
            <p:nvPr/>
          </p:nvSpPr>
          <p:spPr>
            <a:xfrm>
              <a:off x="319177" y="1797206"/>
              <a:ext cx="1096775"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cxnSp>
          <p:nvCxnSpPr>
            <p:cNvPr id="225" name="Straight Connector 224">
              <a:extLst>
                <a:ext uri="{FF2B5EF4-FFF2-40B4-BE49-F238E27FC236}">
                  <a16:creationId xmlns:a16="http://schemas.microsoft.com/office/drawing/2014/main" id="{7A2F26BB-93C8-5942-9439-D4A9DAD0CCF2}"/>
                </a:ext>
              </a:extLst>
            </p:cNvPr>
            <p:cNvCxnSpPr>
              <a:cxnSpLocks/>
              <a:stCxn id="288" idx="5"/>
              <a:endCxn id="309" idx="1"/>
            </p:cNvCxnSpPr>
            <p:nvPr/>
          </p:nvCxnSpPr>
          <p:spPr>
            <a:xfrm>
              <a:off x="2538230" y="562878"/>
              <a:ext cx="1261939" cy="200493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941193F-9727-B348-9A9F-9666EBCF77C3}"/>
                </a:ext>
              </a:extLst>
            </p:cNvPr>
            <p:cNvCxnSpPr>
              <a:cxnSpLocks/>
              <a:stCxn id="294" idx="6"/>
              <a:endCxn id="309" idx="2"/>
            </p:cNvCxnSpPr>
            <p:nvPr/>
          </p:nvCxnSpPr>
          <p:spPr>
            <a:xfrm>
              <a:off x="1803712" y="2077046"/>
              <a:ext cx="1932068" cy="64621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EDFC59F4-D4E5-B243-9B19-576EA8B7A206}"/>
                </a:ext>
              </a:extLst>
            </p:cNvPr>
            <p:cNvSpPr/>
            <p:nvPr/>
          </p:nvSpPr>
          <p:spPr>
            <a:xfrm>
              <a:off x="2162940" y="187588"/>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94" name="Oval 293">
              <a:extLst>
                <a:ext uri="{FF2B5EF4-FFF2-40B4-BE49-F238E27FC236}">
                  <a16:creationId xmlns:a16="http://schemas.microsoft.com/office/drawing/2014/main" id="{653AB248-8022-B543-9F78-1AC9DDACE3E2}"/>
                </a:ext>
              </a:extLst>
            </p:cNvPr>
            <p:cNvSpPr/>
            <p:nvPr/>
          </p:nvSpPr>
          <p:spPr>
            <a:xfrm>
              <a:off x="1364033" y="1857206"/>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09" name="Oval 308">
              <a:extLst>
                <a:ext uri="{FF2B5EF4-FFF2-40B4-BE49-F238E27FC236}">
                  <a16:creationId xmlns:a16="http://schemas.microsoft.com/office/drawing/2014/main" id="{58DF6943-5F16-AC44-B561-C0849B97BA95}"/>
                </a:ext>
              </a:extLst>
            </p:cNvPr>
            <p:cNvSpPr/>
            <p:nvPr/>
          </p:nvSpPr>
          <p:spPr>
            <a:xfrm>
              <a:off x="3735780" y="2503423"/>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sp>
        <p:nvSpPr>
          <p:cNvPr id="313" name="Rectangle 312">
            <a:extLst>
              <a:ext uri="{FF2B5EF4-FFF2-40B4-BE49-F238E27FC236}">
                <a16:creationId xmlns:a16="http://schemas.microsoft.com/office/drawing/2014/main" id="{A0A03FF9-B0E9-724E-A3C3-55CCD5E501A6}"/>
              </a:ext>
            </a:extLst>
          </p:cNvPr>
          <p:cNvSpPr/>
          <p:nvPr/>
        </p:nvSpPr>
        <p:spPr>
          <a:xfrm>
            <a:off x="4633700" y="3402582"/>
            <a:ext cx="843501"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Ryloth</a:t>
            </a:r>
            <a:endParaRPr lang="en-US" dirty="0">
              <a:solidFill>
                <a:schemeClr val="accent2"/>
              </a:solidFill>
              <a:effectLst/>
              <a:latin typeface="Helvetica Neue" panose="02000503000000020004" pitchFamily="2" charset="0"/>
            </a:endParaRPr>
          </a:p>
        </p:txBody>
      </p:sp>
      <p:sp>
        <p:nvSpPr>
          <p:cNvPr id="325" name="Rectangle 324">
            <a:extLst>
              <a:ext uri="{FF2B5EF4-FFF2-40B4-BE49-F238E27FC236}">
                <a16:creationId xmlns:a16="http://schemas.microsoft.com/office/drawing/2014/main" id="{453D12F6-FBA8-2645-A5D0-F9AA24EEC67B}"/>
              </a:ext>
            </a:extLst>
          </p:cNvPr>
          <p:cNvSpPr/>
          <p:nvPr/>
        </p:nvSpPr>
        <p:spPr>
          <a:xfrm>
            <a:off x="4360366" y="6556734"/>
            <a:ext cx="1026243"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Zygerria</a:t>
            </a:r>
            <a:endParaRPr lang="en-US" dirty="0">
              <a:solidFill>
                <a:schemeClr val="accent2"/>
              </a:solidFill>
              <a:effectLst/>
              <a:latin typeface="Helvetica Neue" panose="02000503000000020004" pitchFamily="2" charset="0"/>
            </a:endParaRPr>
          </a:p>
        </p:txBody>
      </p:sp>
      <p:grpSp>
        <p:nvGrpSpPr>
          <p:cNvPr id="51" name="Group 50">
            <a:extLst>
              <a:ext uri="{FF2B5EF4-FFF2-40B4-BE49-F238E27FC236}">
                <a16:creationId xmlns:a16="http://schemas.microsoft.com/office/drawing/2014/main" id="{94F0EC3E-0317-6746-9DD2-EFEED4221707}"/>
              </a:ext>
            </a:extLst>
          </p:cNvPr>
          <p:cNvGrpSpPr/>
          <p:nvPr/>
        </p:nvGrpSpPr>
        <p:grpSpPr>
          <a:xfrm>
            <a:off x="1626416" y="5739448"/>
            <a:ext cx="3405170" cy="809958"/>
            <a:chOff x="1626416" y="5739448"/>
            <a:chExt cx="3405170" cy="809958"/>
          </a:xfrm>
        </p:grpSpPr>
        <p:sp>
          <p:nvSpPr>
            <p:cNvPr id="244" name="TextBox 243">
              <a:extLst>
                <a:ext uri="{FF2B5EF4-FFF2-40B4-BE49-F238E27FC236}">
                  <a16:creationId xmlns:a16="http://schemas.microsoft.com/office/drawing/2014/main" id="{41FCCC17-7584-454B-A4CD-D9490A1ADC7A}"/>
                </a:ext>
              </a:extLst>
            </p:cNvPr>
            <p:cNvSpPr txBox="1"/>
            <p:nvPr/>
          </p:nvSpPr>
          <p:spPr>
            <a:xfrm>
              <a:off x="3800169" y="5739448"/>
              <a:ext cx="579005" cy="369332"/>
            </a:xfrm>
            <a:prstGeom prst="rect">
              <a:avLst/>
            </a:prstGeom>
            <a:noFill/>
            <a:ln>
              <a:noFill/>
            </a:ln>
          </p:spPr>
          <p:txBody>
            <a:bodyPr wrap="none" rtlCol="0">
              <a:spAutoFit/>
            </a:bodyPr>
            <a:lstStyle/>
            <a:p>
              <a:r>
                <a:rPr lang="en-US" dirty="0">
                  <a:solidFill>
                    <a:schemeClr val="accent2"/>
                  </a:solidFill>
                </a:rPr>
                <a:t>120</a:t>
              </a:r>
            </a:p>
          </p:txBody>
        </p:sp>
        <p:sp>
          <p:nvSpPr>
            <p:cNvPr id="307" name="Rectangle 306">
              <a:extLst>
                <a:ext uri="{FF2B5EF4-FFF2-40B4-BE49-F238E27FC236}">
                  <a16:creationId xmlns:a16="http://schemas.microsoft.com/office/drawing/2014/main" id="{7DFCF374-46AF-6C4C-A266-F7C2D228E220}"/>
                </a:ext>
              </a:extLst>
            </p:cNvPr>
            <p:cNvSpPr/>
            <p:nvPr/>
          </p:nvSpPr>
          <p:spPr>
            <a:xfrm>
              <a:off x="1626416" y="5905219"/>
              <a:ext cx="1124026" cy="369332"/>
            </a:xfrm>
            <a:prstGeom prst="rect">
              <a:avLst/>
            </a:prstGeom>
            <a:noFill/>
            <a:ln>
              <a:noFill/>
            </a:ln>
          </p:spPr>
          <p:txBody>
            <a:bodyPr wrap="none">
              <a:spAutoFit/>
            </a:bodyPr>
            <a:lstStyle/>
            <a:p>
              <a:r>
                <a:rPr lang="en-US" dirty="0">
                  <a:solidFill>
                    <a:schemeClr val="accent2"/>
                  </a:solidFill>
                  <a:latin typeface="Helvetica Neue" panose="02000503000000020004" pitchFamily="2" charset="0"/>
                </a:rPr>
                <a:t>Dagobah</a:t>
              </a:r>
              <a:endParaRPr lang="en-US" dirty="0">
                <a:solidFill>
                  <a:schemeClr val="accent2"/>
                </a:solidFill>
                <a:effectLst/>
                <a:latin typeface="Helvetica Neue" panose="02000503000000020004" pitchFamily="2" charset="0"/>
              </a:endParaRPr>
            </a:p>
          </p:txBody>
        </p:sp>
        <p:cxnSp>
          <p:nvCxnSpPr>
            <p:cNvPr id="243" name="Straight Connector 242">
              <a:extLst>
                <a:ext uri="{FF2B5EF4-FFF2-40B4-BE49-F238E27FC236}">
                  <a16:creationId xmlns:a16="http://schemas.microsoft.com/office/drawing/2014/main" id="{24FC435B-56AC-DC44-A3DA-34F476A247CF}"/>
                </a:ext>
              </a:extLst>
            </p:cNvPr>
            <p:cNvCxnSpPr>
              <a:cxnSpLocks/>
              <a:stCxn id="324" idx="2"/>
              <a:endCxn id="306" idx="6"/>
            </p:cNvCxnSpPr>
            <p:nvPr/>
          </p:nvCxnSpPr>
          <p:spPr>
            <a:xfrm flipH="1" flipV="1">
              <a:off x="3158650" y="6095150"/>
              <a:ext cx="1433257" cy="23441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FB98D6E3-AAF3-BD44-BB57-61C8A791F6C0}"/>
                </a:ext>
              </a:extLst>
            </p:cNvPr>
            <p:cNvSpPr/>
            <p:nvPr/>
          </p:nvSpPr>
          <p:spPr>
            <a:xfrm>
              <a:off x="2718971" y="5875310"/>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24" name="Oval 323">
              <a:extLst>
                <a:ext uri="{FF2B5EF4-FFF2-40B4-BE49-F238E27FC236}">
                  <a16:creationId xmlns:a16="http://schemas.microsoft.com/office/drawing/2014/main" id="{E2E0A671-07E7-1449-8AD3-CA839078F15D}"/>
                </a:ext>
              </a:extLst>
            </p:cNvPr>
            <p:cNvSpPr/>
            <p:nvPr/>
          </p:nvSpPr>
          <p:spPr>
            <a:xfrm>
              <a:off x="4591907" y="6109727"/>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sp>
        <p:nvSpPr>
          <p:cNvPr id="439" name="Rectangle 438">
            <a:extLst>
              <a:ext uri="{FF2B5EF4-FFF2-40B4-BE49-F238E27FC236}">
                <a16:creationId xmlns:a16="http://schemas.microsoft.com/office/drawing/2014/main" id="{D79E4815-9AC5-9E48-A9E9-1BF8A1FA34B3}"/>
              </a:ext>
            </a:extLst>
          </p:cNvPr>
          <p:cNvSpPr/>
          <p:nvPr/>
        </p:nvSpPr>
        <p:spPr>
          <a:xfrm>
            <a:off x="5778043" y="3945256"/>
            <a:ext cx="877163" cy="369332"/>
          </a:xfrm>
          <a:prstGeom prst="rect">
            <a:avLst/>
          </a:prstGeom>
          <a:noFill/>
          <a:ln>
            <a:noFill/>
          </a:ln>
        </p:spPr>
        <p:txBody>
          <a:bodyPr wrap="none">
            <a:spAutoFit/>
          </a:bodyPr>
          <a:lstStyle/>
          <a:p>
            <a:r>
              <a:rPr lang="en-US" dirty="0">
                <a:solidFill>
                  <a:schemeClr val="accent2"/>
                </a:solidFill>
                <a:latin typeface="Helvetica Neue" panose="02000503000000020004" pitchFamily="2" charset="0"/>
              </a:rPr>
              <a:t>Naboo</a:t>
            </a:r>
            <a:endParaRPr lang="en-US" dirty="0">
              <a:solidFill>
                <a:schemeClr val="accent2"/>
              </a:solidFill>
              <a:effectLst/>
              <a:latin typeface="Helvetica Neue" panose="02000503000000020004" pitchFamily="2" charset="0"/>
            </a:endParaRPr>
          </a:p>
        </p:txBody>
      </p:sp>
      <p:sp>
        <p:nvSpPr>
          <p:cNvPr id="452" name="Oval 451">
            <a:extLst>
              <a:ext uri="{FF2B5EF4-FFF2-40B4-BE49-F238E27FC236}">
                <a16:creationId xmlns:a16="http://schemas.microsoft.com/office/drawing/2014/main" id="{933E6D4B-1890-1943-A7EB-A20D2FA85447}"/>
              </a:ext>
            </a:extLst>
          </p:cNvPr>
          <p:cNvSpPr/>
          <p:nvPr/>
        </p:nvSpPr>
        <p:spPr>
          <a:xfrm>
            <a:off x="6014408" y="4311397"/>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cxnSp>
        <p:nvCxnSpPr>
          <p:cNvPr id="436" name="Straight Connector 435">
            <a:extLst>
              <a:ext uri="{FF2B5EF4-FFF2-40B4-BE49-F238E27FC236}">
                <a16:creationId xmlns:a16="http://schemas.microsoft.com/office/drawing/2014/main" id="{A60F1401-252D-3F40-BC1E-45D77D27F43A}"/>
              </a:ext>
            </a:extLst>
          </p:cNvPr>
          <p:cNvCxnSpPr>
            <a:cxnSpLocks/>
          </p:cNvCxnSpPr>
          <p:nvPr/>
        </p:nvCxnSpPr>
        <p:spPr>
          <a:xfrm flipH="1">
            <a:off x="7507122" y="5579424"/>
            <a:ext cx="379230" cy="749199"/>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4" name="TextBox 273">
            <a:extLst>
              <a:ext uri="{FF2B5EF4-FFF2-40B4-BE49-F238E27FC236}">
                <a16:creationId xmlns:a16="http://schemas.microsoft.com/office/drawing/2014/main" id="{5EF113A8-F35C-EC42-AD73-5B4C6F0B18A7}"/>
              </a:ext>
            </a:extLst>
          </p:cNvPr>
          <p:cNvSpPr txBox="1"/>
          <p:nvPr/>
        </p:nvSpPr>
        <p:spPr>
          <a:xfrm>
            <a:off x="9699315" y="4494974"/>
            <a:ext cx="447558" cy="369332"/>
          </a:xfrm>
          <a:prstGeom prst="rect">
            <a:avLst/>
          </a:prstGeom>
          <a:noFill/>
          <a:ln>
            <a:noFill/>
          </a:ln>
        </p:spPr>
        <p:txBody>
          <a:bodyPr wrap="none" rtlCol="0">
            <a:spAutoFit/>
          </a:bodyPr>
          <a:lstStyle/>
          <a:p>
            <a:r>
              <a:rPr lang="en-US" dirty="0">
                <a:solidFill>
                  <a:schemeClr val="accent2"/>
                </a:solidFill>
              </a:rPr>
              <a:t>98</a:t>
            </a:r>
          </a:p>
        </p:txBody>
      </p:sp>
      <p:sp>
        <p:nvSpPr>
          <p:cNvPr id="283" name="TextBox 282">
            <a:extLst>
              <a:ext uri="{FF2B5EF4-FFF2-40B4-BE49-F238E27FC236}">
                <a16:creationId xmlns:a16="http://schemas.microsoft.com/office/drawing/2014/main" id="{4D5A900C-70C9-2A4A-8F91-8D1F7DF7A673}"/>
              </a:ext>
            </a:extLst>
          </p:cNvPr>
          <p:cNvSpPr txBox="1"/>
          <p:nvPr/>
        </p:nvSpPr>
        <p:spPr>
          <a:xfrm>
            <a:off x="9643890" y="3853171"/>
            <a:ext cx="579005" cy="369332"/>
          </a:xfrm>
          <a:prstGeom prst="rect">
            <a:avLst/>
          </a:prstGeom>
          <a:noFill/>
          <a:ln>
            <a:noFill/>
          </a:ln>
        </p:spPr>
        <p:txBody>
          <a:bodyPr wrap="none" rtlCol="0">
            <a:spAutoFit/>
          </a:bodyPr>
          <a:lstStyle/>
          <a:p>
            <a:r>
              <a:rPr lang="en-US" dirty="0">
                <a:solidFill>
                  <a:schemeClr val="accent2"/>
                </a:solidFill>
              </a:rPr>
              <a:t>142</a:t>
            </a:r>
          </a:p>
        </p:txBody>
      </p:sp>
      <p:sp>
        <p:nvSpPr>
          <p:cNvPr id="346" name="Rectangle 345">
            <a:extLst>
              <a:ext uri="{FF2B5EF4-FFF2-40B4-BE49-F238E27FC236}">
                <a16:creationId xmlns:a16="http://schemas.microsoft.com/office/drawing/2014/main" id="{2B2CC7D6-B6EF-3E44-AC83-57362D6894BF}"/>
              </a:ext>
            </a:extLst>
          </p:cNvPr>
          <p:cNvSpPr/>
          <p:nvPr/>
        </p:nvSpPr>
        <p:spPr>
          <a:xfrm>
            <a:off x="10395360" y="2872775"/>
            <a:ext cx="1116268" cy="369332"/>
          </a:xfrm>
          <a:prstGeom prst="rect">
            <a:avLst/>
          </a:prstGeom>
          <a:noFill/>
          <a:ln>
            <a:noFill/>
          </a:ln>
        </p:spPr>
        <p:txBody>
          <a:bodyPr wrap="none">
            <a:spAutoFit/>
          </a:bodyPr>
          <a:lstStyle/>
          <a:p>
            <a:r>
              <a:rPr lang="en-US" dirty="0">
                <a:solidFill>
                  <a:schemeClr val="accent2"/>
                </a:solidFill>
                <a:latin typeface="Helvetica Neue" panose="02000503000000020004" pitchFamily="2" charset="0"/>
              </a:rPr>
              <a:t>Vandor-1</a:t>
            </a:r>
            <a:endParaRPr lang="en-US" dirty="0">
              <a:solidFill>
                <a:schemeClr val="accent2"/>
              </a:solidFill>
              <a:effectLst/>
              <a:latin typeface="Helvetica Neue" panose="02000503000000020004" pitchFamily="2" charset="0"/>
            </a:endParaRPr>
          </a:p>
        </p:txBody>
      </p:sp>
      <p:cxnSp>
        <p:nvCxnSpPr>
          <p:cNvPr id="273" name="Straight Connector 272">
            <a:extLst>
              <a:ext uri="{FF2B5EF4-FFF2-40B4-BE49-F238E27FC236}">
                <a16:creationId xmlns:a16="http://schemas.microsoft.com/office/drawing/2014/main" id="{A3A9D7E7-2AA0-2F40-B8AA-5B46068CDBCB}"/>
              </a:ext>
            </a:extLst>
          </p:cNvPr>
          <p:cNvCxnSpPr>
            <a:cxnSpLocks/>
            <a:stCxn id="339" idx="2"/>
          </p:cNvCxnSpPr>
          <p:nvPr/>
        </p:nvCxnSpPr>
        <p:spPr>
          <a:xfrm flipH="1">
            <a:off x="9264440" y="4835091"/>
            <a:ext cx="1068375" cy="0"/>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182D8C7E-A4B0-1C46-B6A6-8655747954BE}"/>
              </a:ext>
            </a:extLst>
          </p:cNvPr>
          <p:cNvCxnSpPr>
            <a:cxnSpLocks/>
            <a:stCxn id="345" idx="4"/>
          </p:cNvCxnSpPr>
          <p:nvPr/>
        </p:nvCxnSpPr>
        <p:spPr>
          <a:xfrm flipH="1">
            <a:off x="9200051" y="3145982"/>
            <a:ext cx="912925" cy="1516699"/>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6" name="TextBox 285">
            <a:extLst>
              <a:ext uri="{FF2B5EF4-FFF2-40B4-BE49-F238E27FC236}">
                <a16:creationId xmlns:a16="http://schemas.microsoft.com/office/drawing/2014/main" id="{FB778618-D951-9D45-9469-46D8A14893B2}"/>
              </a:ext>
            </a:extLst>
          </p:cNvPr>
          <p:cNvSpPr txBox="1"/>
          <p:nvPr/>
        </p:nvSpPr>
        <p:spPr>
          <a:xfrm>
            <a:off x="11032112" y="5271118"/>
            <a:ext cx="447558" cy="369332"/>
          </a:xfrm>
          <a:prstGeom prst="rect">
            <a:avLst/>
          </a:prstGeom>
          <a:noFill/>
          <a:ln>
            <a:noFill/>
          </a:ln>
        </p:spPr>
        <p:txBody>
          <a:bodyPr wrap="none" rtlCol="0">
            <a:spAutoFit/>
          </a:bodyPr>
          <a:lstStyle/>
          <a:p>
            <a:r>
              <a:rPr lang="en-US" dirty="0">
                <a:solidFill>
                  <a:schemeClr val="accent2"/>
                </a:solidFill>
              </a:rPr>
              <a:t>86</a:t>
            </a:r>
          </a:p>
        </p:txBody>
      </p:sp>
      <p:sp>
        <p:nvSpPr>
          <p:cNvPr id="337" name="Rectangle 336">
            <a:extLst>
              <a:ext uri="{FF2B5EF4-FFF2-40B4-BE49-F238E27FC236}">
                <a16:creationId xmlns:a16="http://schemas.microsoft.com/office/drawing/2014/main" id="{9F76B5C2-686A-F74B-B2AF-F78A7D5693AE}"/>
              </a:ext>
            </a:extLst>
          </p:cNvPr>
          <p:cNvSpPr/>
          <p:nvPr/>
        </p:nvSpPr>
        <p:spPr>
          <a:xfrm>
            <a:off x="11221456" y="6556734"/>
            <a:ext cx="925253"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Fondor</a:t>
            </a:r>
            <a:endParaRPr lang="en-US" dirty="0">
              <a:solidFill>
                <a:schemeClr val="accent2"/>
              </a:solidFill>
              <a:effectLst/>
              <a:latin typeface="Helvetica Neue" panose="02000503000000020004" pitchFamily="2" charset="0"/>
            </a:endParaRPr>
          </a:p>
        </p:txBody>
      </p:sp>
      <p:cxnSp>
        <p:nvCxnSpPr>
          <p:cNvPr id="285" name="Straight Connector 284">
            <a:extLst>
              <a:ext uri="{FF2B5EF4-FFF2-40B4-BE49-F238E27FC236}">
                <a16:creationId xmlns:a16="http://schemas.microsoft.com/office/drawing/2014/main" id="{C8F1E8F2-DA48-AF48-9C51-9D437CD5E6B1}"/>
              </a:ext>
            </a:extLst>
          </p:cNvPr>
          <p:cNvCxnSpPr>
            <a:cxnSpLocks/>
            <a:stCxn id="339" idx="5"/>
            <a:endCxn id="336" idx="0"/>
          </p:cNvCxnSpPr>
          <p:nvPr/>
        </p:nvCxnSpPr>
        <p:spPr>
          <a:xfrm>
            <a:off x="10708105" y="4990541"/>
            <a:ext cx="878127" cy="110107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6" name="Oval 335">
            <a:extLst>
              <a:ext uri="{FF2B5EF4-FFF2-40B4-BE49-F238E27FC236}">
                <a16:creationId xmlns:a16="http://schemas.microsoft.com/office/drawing/2014/main" id="{63A9E3F7-4E20-A14B-8C05-4BA0486527EC}"/>
              </a:ext>
            </a:extLst>
          </p:cNvPr>
          <p:cNvSpPr/>
          <p:nvPr/>
        </p:nvSpPr>
        <p:spPr>
          <a:xfrm>
            <a:off x="11366392" y="6091620"/>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40" name="Rectangle 339">
            <a:extLst>
              <a:ext uri="{FF2B5EF4-FFF2-40B4-BE49-F238E27FC236}">
                <a16:creationId xmlns:a16="http://schemas.microsoft.com/office/drawing/2014/main" id="{12571217-8F53-3A43-96F2-F696AD9CED45}"/>
              </a:ext>
            </a:extLst>
          </p:cNvPr>
          <p:cNvSpPr/>
          <p:nvPr/>
        </p:nvSpPr>
        <p:spPr>
          <a:xfrm>
            <a:off x="10733293" y="4685579"/>
            <a:ext cx="684803"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Hoth</a:t>
            </a:r>
            <a:endParaRPr lang="en-US" dirty="0">
              <a:solidFill>
                <a:schemeClr val="accent2"/>
              </a:solidFill>
              <a:effectLst/>
              <a:latin typeface="Helvetica Neue" panose="02000503000000020004" pitchFamily="2" charset="0"/>
            </a:endParaRPr>
          </a:p>
        </p:txBody>
      </p:sp>
      <p:sp>
        <p:nvSpPr>
          <p:cNvPr id="339" name="Oval 338">
            <a:extLst>
              <a:ext uri="{FF2B5EF4-FFF2-40B4-BE49-F238E27FC236}">
                <a16:creationId xmlns:a16="http://schemas.microsoft.com/office/drawing/2014/main" id="{7D36C150-7A52-324B-A4C5-20DACF29555C}"/>
              </a:ext>
            </a:extLst>
          </p:cNvPr>
          <p:cNvSpPr/>
          <p:nvPr/>
        </p:nvSpPr>
        <p:spPr>
          <a:xfrm>
            <a:off x="10332815" y="4615251"/>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49" name="Group 48">
            <a:extLst>
              <a:ext uri="{FF2B5EF4-FFF2-40B4-BE49-F238E27FC236}">
                <a16:creationId xmlns:a16="http://schemas.microsoft.com/office/drawing/2014/main" id="{343B81CA-783E-8A45-8656-2BF1ACBD95ED}"/>
              </a:ext>
            </a:extLst>
          </p:cNvPr>
          <p:cNvGrpSpPr/>
          <p:nvPr/>
        </p:nvGrpSpPr>
        <p:grpSpPr>
          <a:xfrm>
            <a:off x="9091552" y="1205130"/>
            <a:ext cx="1269000" cy="1940852"/>
            <a:chOff x="9091552" y="1205130"/>
            <a:chExt cx="1269000" cy="1940852"/>
          </a:xfrm>
        </p:grpSpPr>
        <p:sp>
          <p:nvSpPr>
            <p:cNvPr id="280" name="TextBox 279">
              <a:extLst>
                <a:ext uri="{FF2B5EF4-FFF2-40B4-BE49-F238E27FC236}">
                  <a16:creationId xmlns:a16="http://schemas.microsoft.com/office/drawing/2014/main" id="{675CB565-8480-974B-9A00-54AFE7CD8870}"/>
                </a:ext>
              </a:extLst>
            </p:cNvPr>
            <p:cNvSpPr txBox="1"/>
            <p:nvPr/>
          </p:nvSpPr>
          <p:spPr>
            <a:xfrm>
              <a:off x="9798627" y="2112219"/>
              <a:ext cx="447558" cy="369332"/>
            </a:xfrm>
            <a:prstGeom prst="rect">
              <a:avLst/>
            </a:prstGeom>
            <a:noFill/>
            <a:ln>
              <a:noFill/>
            </a:ln>
          </p:spPr>
          <p:txBody>
            <a:bodyPr wrap="none" rtlCol="0">
              <a:spAutoFit/>
            </a:bodyPr>
            <a:lstStyle/>
            <a:p>
              <a:r>
                <a:rPr lang="en-US" dirty="0">
                  <a:solidFill>
                    <a:schemeClr val="accent2"/>
                  </a:solidFill>
                </a:rPr>
                <a:t>92</a:t>
              </a:r>
            </a:p>
          </p:txBody>
        </p:sp>
        <p:sp>
          <p:nvSpPr>
            <p:cNvPr id="334" name="Rectangle 333">
              <a:extLst>
                <a:ext uri="{FF2B5EF4-FFF2-40B4-BE49-F238E27FC236}">
                  <a16:creationId xmlns:a16="http://schemas.microsoft.com/office/drawing/2014/main" id="{D25CC34C-533E-4648-A236-7540BD2F4B9B}"/>
                </a:ext>
              </a:extLst>
            </p:cNvPr>
            <p:cNvSpPr/>
            <p:nvPr/>
          </p:nvSpPr>
          <p:spPr>
            <a:xfrm>
              <a:off x="9416063" y="1205130"/>
              <a:ext cx="944489"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Iridonia</a:t>
              </a:r>
              <a:endParaRPr lang="en-US" dirty="0">
                <a:solidFill>
                  <a:schemeClr val="accent2"/>
                </a:solidFill>
                <a:effectLst/>
                <a:latin typeface="Helvetica Neue" panose="02000503000000020004" pitchFamily="2" charset="0"/>
              </a:endParaRPr>
            </a:p>
          </p:txBody>
        </p:sp>
        <p:cxnSp>
          <p:nvCxnSpPr>
            <p:cNvPr id="279" name="Straight Connector 278">
              <a:extLst>
                <a:ext uri="{FF2B5EF4-FFF2-40B4-BE49-F238E27FC236}">
                  <a16:creationId xmlns:a16="http://schemas.microsoft.com/office/drawing/2014/main" id="{6878777E-AC5F-FD45-B8D5-1DD3F96C378B}"/>
                </a:ext>
              </a:extLst>
            </p:cNvPr>
            <p:cNvCxnSpPr>
              <a:cxnSpLocks/>
              <a:stCxn id="333" idx="5"/>
              <a:endCxn id="345" idx="1"/>
            </p:cNvCxnSpPr>
            <p:nvPr/>
          </p:nvCxnSpPr>
          <p:spPr>
            <a:xfrm>
              <a:off x="9466842" y="1863373"/>
              <a:ext cx="490683" cy="90731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3" name="Oval 332">
              <a:extLst>
                <a:ext uri="{FF2B5EF4-FFF2-40B4-BE49-F238E27FC236}">
                  <a16:creationId xmlns:a16="http://schemas.microsoft.com/office/drawing/2014/main" id="{20B2BC97-9DFB-B045-9D81-228AD846A868}"/>
                </a:ext>
              </a:extLst>
            </p:cNvPr>
            <p:cNvSpPr/>
            <p:nvPr/>
          </p:nvSpPr>
          <p:spPr>
            <a:xfrm>
              <a:off x="9091552" y="1488083"/>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45" name="Oval 344">
              <a:extLst>
                <a:ext uri="{FF2B5EF4-FFF2-40B4-BE49-F238E27FC236}">
                  <a16:creationId xmlns:a16="http://schemas.microsoft.com/office/drawing/2014/main" id="{2CB1E3E3-CA2B-AD4D-8884-9570B11B513D}"/>
                </a:ext>
              </a:extLst>
            </p:cNvPr>
            <p:cNvSpPr/>
            <p:nvPr/>
          </p:nvSpPr>
          <p:spPr>
            <a:xfrm>
              <a:off x="9893136" y="2706303"/>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sp>
        <p:nvSpPr>
          <p:cNvPr id="453" name="Oval 452">
            <a:extLst>
              <a:ext uri="{FF2B5EF4-FFF2-40B4-BE49-F238E27FC236}">
                <a16:creationId xmlns:a16="http://schemas.microsoft.com/office/drawing/2014/main" id="{91A227C1-81A4-2449-B943-C485547661FC}"/>
              </a:ext>
            </a:extLst>
          </p:cNvPr>
          <p:cNvSpPr/>
          <p:nvPr/>
        </p:nvSpPr>
        <p:spPr>
          <a:xfrm>
            <a:off x="8834698" y="4615251"/>
            <a:ext cx="452510" cy="45251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130757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4" name="Group 403">
            <a:extLst>
              <a:ext uri="{FF2B5EF4-FFF2-40B4-BE49-F238E27FC236}">
                <a16:creationId xmlns:a16="http://schemas.microsoft.com/office/drawing/2014/main" id="{70E7986B-853C-8D42-A657-8EC18095B30E}"/>
              </a:ext>
            </a:extLst>
          </p:cNvPr>
          <p:cNvGrpSpPr/>
          <p:nvPr/>
        </p:nvGrpSpPr>
        <p:grpSpPr>
          <a:xfrm>
            <a:off x="2253634" y="1292628"/>
            <a:ext cx="10825756" cy="6681137"/>
            <a:chOff x="2280613" y="1280929"/>
            <a:chExt cx="10825756" cy="6681137"/>
          </a:xfrm>
        </p:grpSpPr>
        <p:sp>
          <p:nvSpPr>
            <p:cNvPr id="405" name="Oval 404">
              <a:extLst>
                <a:ext uri="{FF2B5EF4-FFF2-40B4-BE49-F238E27FC236}">
                  <a16:creationId xmlns:a16="http://schemas.microsoft.com/office/drawing/2014/main" id="{1CD0DD4A-2EBE-964C-8B17-8651BF2636B6}"/>
                </a:ext>
              </a:extLst>
            </p:cNvPr>
            <p:cNvSpPr/>
            <p:nvPr/>
          </p:nvSpPr>
          <p:spPr>
            <a:xfrm rot="720000">
              <a:off x="2280613" y="1849506"/>
              <a:ext cx="10825756" cy="61125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6" name="Rectangle 405">
              <a:extLst>
                <a:ext uri="{FF2B5EF4-FFF2-40B4-BE49-F238E27FC236}">
                  <a16:creationId xmlns:a16="http://schemas.microsoft.com/office/drawing/2014/main" id="{FD9CDB1E-5D4D-C345-9C0C-541DD938FD8B}"/>
                </a:ext>
              </a:extLst>
            </p:cNvPr>
            <p:cNvSpPr/>
            <p:nvPr/>
          </p:nvSpPr>
          <p:spPr>
            <a:xfrm>
              <a:off x="5568850" y="1280929"/>
              <a:ext cx="1149674" cy="369332"/>
            </a:xfrm>
            <a:prstGeom prst="rect">
              <a:avLst/>
            </a:prstGeom>
            <a:noFill/>
          </p:spPr>
          <p:txBody>
            <a:bodyPr wrap="none">
              <a:spAutoFit/>
            </a:bodyPr>
            <a:lstStyle/>
            <a:p>
              <a:r>
                <a:rPr lang="en-US" b="1" dirty="0">
                  <a:solidFill>
                    <a:schemeClr val="accent6"/>
                  </a:solidFill>
                </a:rPr>
                <a:t>g(n)&lt;300</a:t>
              </a:r>
            </a:p>
          </p:txBody>
        </p:sp>
      </p:grpSp>
      <p:grpSp>
        <p:nvGrpSpPr>
          <p:cNvPr id="353" name="Group 352">
            <a:extLst>
              <a:ext uri="{FF2B5EF4-FFF2-40B4-BE49-F238E27FC236}">
                <a16:creationId xmlns:a16="http://schemas.microsoft.com/office/drawing/2014/main" id="{021770DC-0F02-2E40-A6F1-09457918DD15}"/>
              </a:ext>
            </a:extLst>
          </p:cNvPr>
          <p:cNvGrpSpPr/>
          <p:nvPr/>
        </p:nvGrpSpPr>
        <p:grpSpPr>
          <a:xfrm>
            <a:off x="3443747" y="2460305"/>
            <a:ext cx="8141845" cy="4471900"/>
            <a:chOff x="3443747" y="2460305"/>
            <a:chExt cx="7999531" cy="4349219"/>
          </a:xfrm>
        </p:grpSpPr>
        <p:sp>
          <p:nvSpPr>
            <p:cNvPr id="354" name="Oval 353">
              <a:extLst>
                <a:ext uri="{FF2B5EF4-FFF2-40B4-BE49-F238E27FC236}">
                  <a16:creationId xmlns:a16="http://schemas.microsoft.com/office/drawing/2014/main" id="{8336B465-F30F-E342-B897-CA61B3F88E90}"/>
                </a:ext>
              </a:extLst>
            </p:cNvPr>
            <p:cNvSpPr/>
            <p:nvPr/>
          </p:nvSpPr>
          <p:spPr>
            <a:xfrm rot="600000">
              <a:off x="3443747" y="2865804"/>
              <a:ext cx="7999531" cy="3943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5" name="TextBox 354">
              <a:extLst>
                <a:ext uri="{FF2B5EF4-FFF2-40B4-BE49-F238E27FC236}">
                  <a16:creationId xmlns:a16="http://schemas.microsoft.com/office/drawing/2014/main" id="{B83972FD-9937-3047-9859-494A7125A9C3}"/>
                </a:ext>
              </a:extLst>
            </p:cNvPr>
            <p:cNvSpPr txBox="1"/>
            <p:nvPr/>
          </p:nvSpPr>
          <p:spPr>
            <a:xfrm>
              <a:off x="7208182" y="2460305"/>
              <a:ext cx="1633633" cy="374460"/>
            </a:xfrm>
            <a:prstGeom prst="rect">
              <a:avLst/>
            </a:prstGeom>
            <a:noFill/>
          </p:spPr>
          <p:txBody>
            <a:bodyPr wrap="square" rtlCol="0">
              <a:spAutoFit/>
            </a:bodyPr>
            <a:lstStyle/>
            <a:p>
              <a:r>
                <a:rPr lang="en-US" b="1" dirty="0">
                  <a:solidFill>
                    <a:schemeClr val="accent3"/>
                  </a:solidFill>
                </a:rPr>
                <a:t>g(n)&lt;200</a:t>
              </a:r>
            </a:p>
          </p:txBody>
        </p:sp>
      </p:grpSp>
      <p:grpSp>
        <p:nvGrpSpPr>
          <p:cNvPr id="269" name="Group 268">
            <a:extLst>
              <a:ext uri="{FF2B5EF4-FFF2-40B4-BE49-F238E27FC236}">
                <a16:creationId xmlns:a16="http://schemas.microsoft.com/office/drawing/2014/main" id="{988851D6-F95D-7D47-AEDC-BCD33F89E064}"/>
              </a:ext>
            </a:extLst>
          </p:cNvPr>
          <p:cNvGrpSpPr/>
          <p:nvPr/>
        </p:nvGrpSpPr>
        <p:grpSpPr>
          <a:xfrm>
            <a:off x="6390662" y="3917729"/>
            <a:ext cx="4034986" cy="2714955"/>
            <a:chOff x="6390662" y="3917729"/>
            <a:chExt cx="4034986" cy="2714955"/>
          </a:xfrm>
        </p:grpSpPr>
        <p:sp>
          <p:nvSpPr>
            <p:cNvPr id="270" name="Oval 269">
              <a:extLst>
                <a:ext uri="{FF2B5EF4-FFF2-40B4-BE49-F238E27FC236}">
                  <a16:creationId xmlns:a16="http://schemas.microsoft.com/office/drawing/2014/main" id="{30067648-B10B-2B43-8380-5BF39C9A9E80}"/>
                </a:ext>
              </a:extLst>
            </p:cNvPr>
            <p:cNvSpPr/>
            <p:nvPr/>
          </p:nvSpPr>
          <p:spPr>
            <a:xfrm rot="-1800000">
              <a:off x="6390662" y="4514734"/>
              <a:ext cx="4034986" cy="21179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TextBox 270">
              <a:extLst>
                <a:ext uri="{FF2B5EF4-FFF2-40B4-BE49-F238E27FC236}">
                  <a16:creationId xmlns:a16="http://schemas.microsoft.com/office/drawing/2014/main" id="{A8CBFC7D-ABD1-C94B-98F2-FE02824A3DE7}"/>
                </a:ext>
              </a:extLst>
            </p:cNvPr>
            <p:cNvSpPr txBox="1"/>
            <p:nvPr/>
          </p:nvSpPr>
          <p:spPr>
            <a:xfrm>
              <a:off x="7828458" y="3917729"/>
              <a:ext cx="1149674" cy="369332"/>
            </a:xfrm>
            <a:prstGeom prst="rect">
              <a:avLst/>
            </a:prstGeom>
            <a:noFill/>
          </p:spPr>
          <p:txBody>
            <a:bodyPr wrap="none" rtlCol="0">
              <a:spAutoFit/>
            </a:bodyPr>
            <a:lstStyle/>
            <a:p>
              <a:r>
                <a:rPr lang="en-US" b="1" dirty="0">
                  <a:solidFill>
                    <a:schemeClr val="accent5"/>
                  </a:solidFill>
                </a:rPr>
                <a:t>g(n)&lt;100</a:t>
              </a:r>
            </a:p>
          </p:txBody>
        </p:sp>
      </p:grpSp>
      <p:grpSp>
        <p:nvGrpSpPr>
          <p:cNvPr id="5" name="Group 4">
            <a:extLst>
              <a:ext uri="{FF2B5EF4-FFF2-40B4-BE49-F238E27FC236}">
                <a16:creationId xmlns:a16="http://schemas.microsoft.com/office/drawing/2014/main" id="{79780B40-FD43-AE4D-97DF-DEF08A859021}"/>
              </a:ext>
            </a:extLst>
          </p:cNvPr>
          <p:cNvGrpSpPr/>
          <p:nvPr/>
        </p:nvGrpSpPr>
        <p:grpSpPr>
          <a:xfrm>
            <a:off x="319177" y="118084"/>
            <a:ext cx="11827532" cy="6807982"/>
            <a:chOff x="319177" y="118084"/>
            <a:chExt cx="11827532" cy="6807982"/>
          </a:xfrm>
        </p:grpSpPr>
        <p:sp>
          <p:nvSpPr>
            <p:cNvPr id="292" name="Rectangle 291">
              <a:extLst>
                <a:ext uri="{FF2B5EF4-FFF2-40B4-BE49-F238E27FC236}">
                  <a16:creationId xmlns:a16="http://schemas.microsoft.com/office/drawing/2014/main" id="{44469818-A8DD-5D46-B26B-774A55B1818C}"/>
                </a:ext>
              </a:extLst>
            </p:cNvPr>
            <p:cNvSpPr/>
            <p:nvPr/>
          </p:nvSpPr>
          <p:spPr>
            <a:xfrm>
              <a:off x="569517" y="709168"/>
              <a:ext cx="1252266" cy="369332"/>
            </a:xfrm>
            <a:prstGeom prst="rect">
              <a:avLst/>
            </a:prstGeom>
            <a:noFill/>
            <a:ln>
              <a:noFill/>
            </a:ln>
          </p:spPr>
          <p:txBody>
            <a:bodyPr wrap="none">
              <a:spAutoFit/>
            </a:bodyPr>
            <a:lstStyle/>
            <a:p>
              <a:r>
                <a:rPr lang="en-US" dirty="0">
                  <a:solidFill>
                    <a:schemeClr val="bg2"/>
                  </a:solidFill>
                  <a:latin typeface="Helvetica Neue" panose="02000503000000020004" pitchFamily="2" charset="0"/>
                </a:rPr>
                <a:t>Coruscant</a:t>
              </a:r>
              <a:endParaRPr lang="en-US" dirty="0">
                <a:solidFill>
                  <a:schemeClr val="bg2"/>
                </a:solidFill>
                <a:effectLst/>
                <a:latin typeface="Helvetica Neue" panose="02000503000000020004" pitchFamily="2" charset="0"/>
              </a:endParaRPr>
            </a:p>
          </p:txBody>
        </p:sp>
        <p:sp>
          <p:nvSpPr>
            <p:cNvPr id="289" name="Rectangle 288">
              <a:extLst>
                <a:ext uri="{FF2B5EF4-FFF2-40B4-BE49-F238E27FC236}">
                  <a16:creationId xmlns:a16="http://schemas.microsoft.com/office/drawing/2014/main" id="{12B40BE8-4918-9B4C-9C58-0F84D6B16D92}"/>
                </a:ext>
              </a:extLst>
            </p:cNvPr>
            <p:cNvSpPr/>
            <p:nvPr/>
          </p:nvSpPr>
          <p:spPr>
            <a:xfrm>
              <a:off x="2574746" y="118084"/>
              <a:ext cx="1081386" cy="369332"/>
            </a:xfrm>
            <a:prstGeom prst="rect">
              <a:avLst/>
            </a:prstGeom>
            <a:noFill/>
            <a:ln>
              <a:noFill/>
            </a:ln>
          </p:spPr>
          <p:txBody>
            <a:bodyPr wrap="none">
              <a:spAutoFit/>
            </a:bodyPr>
            <a:lstStyle/>
            <a:p>
              <a:r>
                <a:rPr lang="en-US" dirty="0" err="1">
                  <a:solidFill>
                    <a:schemeClr val="bg2"/>
                  </a:solidFill>
                  <a:latin typeface="Helvetica Neue" panose="02000503000000020004" pitchFamily="2" charset="0"/>
                </a:rPr>
                <a:t>Onderon</a:t>
              </a:r>
              <a:endParaRPr lang="en-US" dirty="0">
                <a:solidFill>
                  <a:schemeClr val="bg2"/>
                </a:solidFill>
                <a:effectLst/>
                <a:latin typeface="Helvetica Neue" panose="02000503000000020004" pitchFamily="2" charset="0"/>
              </a:endParaRPr>
            </a:p>
          </p:txBody>
        </p:sp>
        <p:sp>
          <p:nvSpPr>
            <p:cNvPr id="220" name="TextBox 219">
              <a:extLst>
                <a:ext uri="{FF2B5EF4-FFF2-40B4-BE49-F238E27FC236}">
                  <a16:creationId xmlns:a16="http://schemas.microsoft.com/office/drawing/2014/main" id="{73020F6E-79BF-5B44-BC57-0E822298F0C5}"/>
                </a:ext>
              </a:extLst>
            </p:cNvPr>
            <p:cNvSpPr txBox="1"/>
            <p:nvPr/>
          </p:nvSpPr>
          <p:spPr>
            <a:xfrm>
              <a:off x="1665038" y="511538"/>
              <a:ext cx="447558" cy="369332"/>
            </a:xfrm>
            <a:prstGeom prst="rect">
              <a:avLst/>
            </a:prstGeom>
            <a:noFill/>
            <a:ln>
              <a:noFill/>
            </a:ln>
          </p:spPr>
          <p:txBody>
            <a:bodyPr wrap="none" rtlCol="0">
              <a:spAutoFit/>
            </a:bodyPr>
            <a:lstStyle/>
            <a:p>
              <a:r>
                <a:rPr lang="en-US" dirty="0">
                  <a:solidFill>
                    <a:schemeClr val="bg2"/>
                  </a:solidFill>
                </a:rPr>
                <a:t>71</a:t>
              </a:r>
            </a:p>
          </p:txBody>
        </p:sp>
        <p:sp>
          <p:nvSpPr>
            <p:cNvPr id="223" name="TextBox 222">
              <a:extLst>
                <a:ext uri="{FF2B5EF4-FFF2-40B4-BE49-F238E27FC236}">
                  <a16:creationId xmlns:a16="http://schemas.microsoft.com/office/drawing/2014/main" id="{B7C00824-C465-174E-AB9C-05432CC13A48}"/>
                </a:ext>
              </a:extLst>
            </p:cNvPr>
            <p:cNvSpPr txBox="1"/>
            <p:nvPr/>
          </p:nvSpPr>
          <p:spPr>
            <a:xfrm>
              <a:off x="1114683" y="1459224"/>
              <a:ext cx="551846" cy="369332"/>
            </a:xfrm>
            <a:prstGeom prst="rect">
              <a:avLst/>
            </a:prstGeom>
            <a:noFill/>
            <a:ln>
              <a:noFill/>
            </a:ln>
          </p:spPr>
          <p:txBody>
            <a:bodyPr wrap="square" rtlCol="0">
              <a:spAutoFit/>
            </a:bodyPr>
            <a:lstStyle/>
            <a:p>
              <a:r>
                <a:rPr lang="en-US" dirty="0">
                  <a:solidFill>
                    <a:schemeClr val="bg2"/>
                  </a:solidFill>
                </a:rPr>
                <a:t>75</a:t>
              </a:r>
            </a:p>
          </p:txBody>
        </p:sp>
        <p:sp>
          <p:nvSpPr>
            <p:cNvPr id="226" name="TextBox 225">
              <a:extLst>
                <a:ext uri="{FF2B5EF4-FFF2-40B4-BE49-F238E27FC236}">
                  <a16:creationId xmlns:a16="http://schemas.microsoft.com/office/drawing/2014/main" id="{C2B10C15-E2A9-B846-B08D-1954B51596C6}"/>
                </a:ext>
              </a:extLst>
            </p:cNvPr>
            <p:cNvSpPr txBox="1"/>
            <p:nvPr/>
          </p:nvSpPr>
          <p:spPr>
            <a:xfrm>
              <a:off x="3262377" y="1274558"/>
              <a:ext cx="579005" cy="369332"/>
            </a:xfrm>
            <a:prstGeom prst="rect">
              <a:avLst/>
            </a:prstGeom>
            <a:noFill/>
            <a:ln>
              <a:noFill/>
            </a:ln>
          </p:spPr>
          <p:txBody>
            <a:bodyPr wrap="none" rtlCol="0">
              <a:spAutoFit/>
            </a:bodyPr>
            <a:lstStyle/>
            <a:p>
              <a:r>
                <a:rPr lang="en-US" dirty="0">
                  <a:solidFill>
                    <a:schemeClr val="bg2"/>
                  </a:solidFill>
                </a:rPr>
                <a:t>151</a:t>
              </a:r>
            </a:p>
          </p:txBody>
        </p:sp>
        <p:sp>
          <p:nvSpPr>
            <p:cNvPr id="229" name="TextBox 228">
              <a:extLst>
                <a:ext uri="{FF2B5EF4-FFF2-40B4-BE49-F238E27FC236}">
                  <a16:creationId xmlns:a16="http://schemas.microsoft.com/office/drawing/2014/main" id="{44421A85-7A98-0748-B936-71E6C8B38FBF}"/>
                </a:ext>
              </a:extLst>
            </p:cNvPr>
            <p:cNvSpPr txBox="1"/>
            <p:nvPr/>
          </p:nvSpPr>
          <p:spPr>
            <a:xfrm>
              <a:off x="2625544" y="2077045"/>
              <a:ext cx="579005" cy="369332"/>
            </a:xfrm>
            <a:prstGeom prst="rect">
              <a:avLst/>
            </a:prstGeom>
            <a:noFill/>
            <a:ln>
              <a:noFill/>
            </a:ln>
          </p:spPr>
          <p:txBody>
            <a:bodyPr wrap="none" rtlCol="0">
              <a:spAutoFit/>
            </a:bodyPr>
            <a:lstStyle/>
            <a:p>
              <a:r>
                <a:rPr lang="en-US" dirty="0">
                  <a:solidFill>
                    <a:schemeClr val="bg2"/>
                  </a:solidFill>
                </a:rPr>
                <a:t>140</a:t>
              </a:r>
            </a:p>
          </p:txBody>
        </p:sp>
        <p:sp>
          <p:nvSpPr>
            <p:cNvPr id="232" name="TextBox 231">
              <a:extLst>
                <a:ext uri="{FF2B5EF4-FFF2-40B4-BE49-F238E27FC236}">
                  <a16:creationId xmlns:a16="http://schemas.microsoft.com/office/drawing/2014/main" id="{DDFDBD99-338F-A94C-919E-D8F5B4775B4B}"/>
                </a:ext>
              </a:extLst>
            </p:cNvPr>
            <p:cNvSpPr txBox="1"/>
            <p:nvPr/>
          </p:nvSpPr>
          <p:spPr>
            <a:xfrm>
              <a:off x="987762" y="2758435"/>
              <a:ext cx="579005" cy="369332"/>
            </a:xfrm>
            <a:prstGeom prst="rect">
              <a:avLst/>
            </a:prstGeom>
            <a:noFill/>
            <a:ln>
              <a:noFill/>
            </a:ln>
          </p:spPr>
          <p:txBody>
            <a:bodyPr wrap="none" rtlCol="0">
              <a:spAutoFit/>
            </a:bodyPr>
            <a:lstStyle/>
            <a:p>
              <a:r>
                <a:rPr lang="en-US" dirty="0">
                  <a:solidFill>
                    <a:schemeClr val="bg2"/>
                  </a:solidFill>
                </a:rPr>
                <a:t>118</a:t>
              </a:r>
            </a:p>
          </p:txBody>
        </p:sp>
        <p:sp>
          <p:nvSpPr>
            <p:cNvPr id="235" name="TextBox 234">
              <a:extLst>
                <a:ext uri="{FF2B5EF4-FFF2-40B4-BE49-F238E27FC236}">
                  <a16:creationId xmlns:a16="http://schemas.microsoft.com/office/drawing/2014/main" id="{E0B08AED-0B60-244E-AF32-44990280E3E9}"/>
                </a:ext>
              </a:extLst>
            </p:cNvPr>
            <p:cNvSpPr txBox="1"/>
            <p:nvPr/>
          </p:nvSpPr>
          <p:spPr>
            <a:xfrm>
              <a:off x="1591795" y="3860776"/>
              <a:ext cx="579005" cy="369332"/>
            </a:xfrm>
            <a:prstGeom prst="rect">
              <a:avLst/>
            </a:prstGeom>
            <a:noFill/>
            <a:ln>
              <a:noFill/>
            </a:ln>
          </p:spPr>
          <p:txBody>
            <a:bodyPr wrap="square" rtlCol="0">
              <a:spAutoFit/>
            </a:bodyPr>
            <a:lstStyle/>
            <a:p>
              <a:r>
                <a:rPr lang="en-US" dirty="0">
                  <a:solidFill>
                    <a:schemeClr val="bg2"/>
                  </a:solidFill>
                </a:rPr>
                <a:t>111</a:t>
              </a:r>
            </a:p>
          </p:txBody>
        </p:sp>
        <p:sp>
          <p:nvSpPr>
            <p:cNvPr id="238" name="TextBox 237">
              <a:extLst>
                <a:ext uri="{FF2B5EF4-FFF2-40B4-BE49-F238E27FC236}">
                  <a16:creationId xmlns:a16="http://schemas.microsoft.com/office/drawing/2014/main" id="{3EC9E2B5-7600-954A-A007-7C9F8EBEB500}"/>
                </a:ext>
              </a:extLst>
            </p:cNvPr>
            <p:cNvSpPr txBox="1"/>
            <p:nvPr/>
          </p:nvSpPr>
          <p:spPr>
            <a:xfrm>
              <a:off x="1952988" y="4644211"/>
              <a:ext cx="447558" cy="369332"/>
            </a:xfrm>
            <a:prstGeom prst="rect">
              <a:avLst/>
            </a:prstGeom>
            <a:noFill/>
            <a:ln>
              <a:noFill/>
            </a:ln>
          </p:spPr>
          <p:txBody>
            <a:bodyPr wrap="none" rtlCol="0">
              <a:spAutoFit/>
            </a:bodyPr>
            <a:lstStyle/>
            <a:p>
              <a:r>
                <a:rPr lang="en-US" dirty="0">
                  <a:solidFill>
                    <a:schemeClr val="bg2"/>
                  </a:solidFill>
                </a:rPr>
                <a:t>70</a:t>
              </a:r>
            </a:p>
          </p:txBody>
        </p:sp>
        <p:sp>
          <p:nvSpPr>
            <p:cNvPr id="241" name="TextBox 240">
              <a:extLst>
                <a:ext uri="{FF2B5EF4-FFF2-40B4-BE49-F238E27FC236}">
                  <a16:creationId xmlns:a16="http://schemas.microsoft.com/office/drawing/2014/main" id="{8D8A3F20-F072-824B-8FB9-C1BED073FE91}"/>
                </a:ext>
              </a:extLst>
            </p:cNvPr>
            <p:cNvSpPr txBox="1"/>
            <p:nvPr/>
          </p:nvSpPr>
          <p:spPr>
            <a:xfrm>
              <a:off x="1999541" y="5575738"/>
              <a:ext cx="447558" cy="369332"/>
            </a:xfrm>
            <a:prstGeom prst="rect">
              <a:avLst/>
            </a:prstGeom>
            <a:noFill/>
            <a:ln>
              <a:noFill/>
            </a:ln>
          </p:spPr>
          <p:txBody>
            <a:bodyPr wrap="none" rtlCol="0">
              <a:spAutoFit/>
            </a:bodyPr>
            <a:lstStyle/>
            <a:p>
              <a:r>
                <a:rPr lang="en-US" dirty="0">
                  <a:solidFill>
                    <a:schemeClr val="bg2"/>
                  </a:solidFill>
                </a:rPr>
                <a:t>75</a:t>
              </a:r>
            </a:p>
          </p:txBody>
        </p:sp>
        <p:sp>
          <p:nvSpPr>
            <p:cNvPr id="244" name="TextBox 243">
              <a:extLst>
                <a:ext uri="{FF2B5EF4-FFF2-40B4-BE49-F238E27FC236}">
                  <a16:creationId xmlns:a16="http://schemas.microsoft.com/office/drawing/2014/main" id="{41FCCC17-7584-454B-A4CD-D9490A1ADC7A}"/>
                </a:ext>
              </a:extLst>
            </p:cNvPr>
            <p:cNvSpPr txBox="1"/>
            <p:nvPr/>
          </p:nvSpPr>
          <p:spPr>
            <a:xfrm>
              <a:off x="3800169" y="5739448"/>
              <a:ext cx="579005" cy="369332"/>
            </a:xfrm>
            <a:prstGeom prst="rect">
              <a:avLst/>
            </a:prstGeom>
            <a:noFill/>
            <a:ln>
              <a:noFill/>
            </a:ln>
          </p:spPr>
          <p:txBody>
            <a:bodyPr wrap="none" rtlCol="0">
              <a:spAutoFit/>
            </a:bodyPr>
            <a:lstStyle/>
            <a:p>
              <a:r>
                <a:rPr lang="en-US" dirty="0">
                  <a:solidFill>
                    <a:schemeClr val="bg2"/>
                  </a:solidFill>
                </a:rPr>
                <a:t>120</a:t>
              </a:r>
            </a:p>
          </p:txBody>
        </p:sp>
        <p:sp>
          <p:nvSpPr>
            <p:cNvPr id="247" name="TextBox 246">
              <a:extLst>
                <a:ext uri="{FF2B5EF4-FFF2-40B4-BE49-F238E27FC236}">
                  <a16:creationId xmlns:a16="http://schemas.microsoft.com/office/drawing/2014/main" id="{77F39A45-5669-294A-BA2B-FBECCEB22800}"/>
                </a:ext>
              </a:extLst>
            </p:cNvPr>
            <p:cNvSpPr txBox="1"/>
            <p:nvPr/>
          </p:nvSpPr>
          <p:spPr>
            <a:xfrm>
              <a:off x="4930839" y="2346950"/>
              <a:ext cx="447558" cy="369332"/>
            </a:xfrm>
            <a:prstGeom prst="rect">
              <a:avLst/>
            </a:prstGeom>
            <a:noFill/>
            <a:ln>
              <a:noFill/>
            </a:ln>
          </p:spPr>
          <p:txBody>
            <a:bodyPr wrap="none" rtlCol="0">
              <a:spAutoFit/>
            </a:bodyPr>
            <a:lstStyle/>
            <a:p>
              <a:r>
                <a:rPr lang="en-US" dirty="0">
                  <a:solidFill>
                    <a:schemeClr val="bg2"/>
                  </a:solidFill>
                </a:rPr>
                <a:t>99</a:t>
              </a:r>
            </a:p>
          </p:txBody>
        </p:sp>
        <p:sp>
          <p:nvSpPr>
            <p:cNvPr id="250" name="TextBox 249">
              <a:extLst>
                <a:ext uri="{FF2B5EF4-FFF2-40B4-BE49-F238E27FC236}">
                  <a16:creationId xmlns:a16="http://schemas.microsoft.com/office/drawing/2014/main" id="{F4049837-940A-7C41-BE36-146946BF9033}"/>
                </a:ext>
              </a:extLst>
            </p:cNvPr>
            <p:cNvSpPr txBox="1"/>
            <p:nvPr/>
          </p:nvSpPr>
          <p:spPr>
            <a:xfrm>
              <a:off x="4081947" y="2874848"/>
              <a:ext cx="447558" cy="369332"/>
            </a:xfrm>
            <a:prstGeom prst="rect">
              <a:avLst/>
            </a:prstGeom>
            <a:noFill/>
            <a:ln>
              <a:noFill/>
            </a:ln>
          </p:spPr>
          <p:txBody>
            <a:bodyPr wrap="none" rtlCol="0">
              <a:spAutoFit/>
            </a:bodyPr>
            <a:lstStyle/>
            <a:p>
              <a:r>
                <a:rPr lang="en-US" dirty="0">
                  <a:solidFill>
                    <a:schemeClr val="bg2"/>
                  </a:solidFill>
                </a:rPr>
                <a:t>80</a:t>
              </a:r>
            </a:p>
          </p:txBody>
        </p:sp>
        <p:sp>
          <p:nvSpPr>
            <p:cNvPr id="253" name="TextBox 252">
              <a:extLst>
                <a:ext uri="{FF2B5EF4-FFF2-40B4-BE49-F238E27FC236}">
                  <a16:creationId xmlns:a16="http://schemas.microsoft.com/office/drawing/2014/main" id="{0C537247-820F-904A-9BA7-861C36D92031}"/>
                </a:ext>
              </a:extLst>
            </p:cNvPr>
            <p:cNvSpPr txBox="1"/>
            <p:nvPr/>
          </p:nvSpPr>
          <p:spPr>
            <a:xfrm>
              <a:off x="5039128" y="4135827"/>
              <a:ext cx="447558" cy="369332"/>
            </a:xfrm>
            <a:prstGeom prst="rect">
              <a:avLst/>
            </a:prstGeom>
            <a:noFill/>
            <a:ln>
              <a:noFill/>
            </a:ln>
          </p:spPr>
          <p:txBody>
            <a:bodyPr wrap="none" rtlCol="0">
              <a:spAutoFit/>
            </a:bodyPr>
            <a:lstStyle/>
            <a:p>
              <a:r>
                <a:rPr lang="en-US" dirty="0">
                  <a:solidFill>
                    <a:schemeClr val="bg2"/>
                  </a:solidFill>
                </a:rPr>
                <a:t>97</a:t>
              </a:r>
            </a:p>
          </p:txBody>
        </p:sp>
        <p:sp>
          <p:nvSpPr>
            <p:cNvPr id="256" name="TextBox 255">
              <a:extLst>
                <a:ext uri="{FF2B5EF4-FFF2-40B4-BE49-F238E27FC236}">
                  <a16:creationId xmlns:a16="http://schemas.microsoft.com/office/drawing/2014/main" id="{8A1D7B3D-EB8C-B34A-8BB0-038685F585A5}"/>
                </a:ext>
              </a:extLst>
            </p:cNvPr>
            <p:cNvSpPr txBox="1"/>
            <p:nvPr/>
          </p:nvSpPr>
          <p:spPr>
            <a:xfrm>
              <a:off x="4070864" y="4952439"/>
              <a:ext cx="579005" cy="369332"/>
            </a:xfrm>
            <a:prstGeom prst="rect">
              <a:avLst/>
            </a:prstGeom>
            <a:noFill/>
            <a:ln>
              <a:noFill/>
            </a:ln>
          </p:spPr>
          <p:txBody>
            <a:bodyPr wrap="none" rtlCol="0">
              <a:spAutoFit/>
            </a:bodyPr>
            <a:lstStyle/>
            <a:p>
              <a:r>
                <a:rPr lang="en-US" dirty="0">
                  <a:solidFill>
                    <a:schemeClr val="bg2"/>
                  </a:solidFill>
                </a:rPr>
                <a:t>146</a:t>
              </a:r>
            </a:p>
          </p:txBody>
        </p:sp>
        <p:sp>
          <p:nvSpPr>
            <p:cNvPr id="259" name="TextBox 258">
              <a:extLst>
                <a:ext uri="{FF2B5EF4-FFF2-40B4-BE49-F238E27FC236}">
                  <a16:creationId xmlns:a16="http://schemas.microsoft.com/office/drawing/2014/main" id="{86FC899E-CC9A-BA49-8BFB-D9DBC90C2256}"/>
                </a:ext>
              </a:extLst>
            </p:cNvPr>
            <p:cNvSpPr txBox="1"/>
            <p:nvPr/>
          </p:nvSpPr>
          <p:spPr>
            <a:xfrm>
              <a:off x="5504757" y="5389043"/>
              <a:ext cx="579005" cy="369332"/>
            </a:xfrm>
            <a:prstGeom prst="rect">
              <a:avLst/>
            </a:prstGeom>
            <a:noFill/>
            <a:ln>
              <a:noFill/>
            </a:ln>
          </p:spPr>
          <p:txBody>
            <a:bodyPr wrap="none" rtlCol="0">
              <a:spAutoFit/>
            </a:bodyPr>
            <a:lstStyle/>
            <a:p>
              <a:r>
                <a:rPr lang="en-US" dirty="0">
                  <a:solidFill>
                    <a:schemeClr val="bg2"/>
                  </a:solidFill>
                </a:rPr>
                <a:t>138</a:t>
              </a:r>
            </a:p>
          </p:txBody>
        </p:sp>
        <p:sp>
          <p:nvSpPr>
            <p:cNvPr id="274" name="TextBox 273">
              <a:extLst>
                <a:ext uri="{FF2B5EF4-FFF2-40B4-BE49-F238E27FC236}">
                  <a16:creationId xmlns:a16="http://schemas.microsoft.com/office/drawing/2014/main" id="{5EF113A8-F35C-EC42-AD73-5B4C6F0B18A7}"/>
                </a:ext>
              </a:extLst>
            </p:cNvPr>
            <p:cNvSpPr txBox="1"/>
            <p:nvPr/>
          </p:nvSpPr>
          <p:spPr>
            <a:xfrm>
              <a:off x="9699315" y="4494974"/>
              <a:ext cx="447558" cy="369332"/>
            </a:xfrm>
            <a:prstGeom prst="rect">
              <a:avLst/>
            </a:prstGeom>
            <a:noFill/>
            <a:ln>
              <a:noFill/>
            </a:ln>
          </p:spPr>
          <p:txBody>
            <a:bodyPr wrap="none" rtlCol="0">
              <a:spAutoFit/>
            </a:bodyPr>
            <a:lstStyle/>
            <a:p>
              <a:r>
                <a:rPr lang="en-US" dirty="0">
                  <a:solidFill>
                    <a:schemeClr val="bg2"/>
                  </a:solidFill>
                </a:rPr>
                <a:t>98</a:t>
              </a:r>
            </a:p>
          </p:txBody>
        </p:sp>
        <p:sp>
          <p:nvSpPr>
            <p:cNvPr id="277" name="TextBox 276">
              <a:extLst>
                <a:ext uri="{FF2B5EF4-FFF2-40B4-BE49-F238E27FC236}">
                  <a16:creationId xmlns:a16="http://schemas.microsoft.com/office/drawing/2014/main" id="{BB09F4C8-CF50-8343-8783-C284EAC8D956}"/>
                </a:ext>
              </a:extLst>
            </p:cNvPr>
            <p:cNvSpPr txBox="1"/>
            <p:nvPr/>
          </p:nvSpPr>
          <p:spPr>
            <a:xfrm>
              <a:off x="8630940" y="1020464"/>
              <a:ext cx="447558" cy="369332"/>
            </a:xfrm>
            <a:prstGeom prst="rect">
              <a:avLst/>
            </a:prstGeom>
            <a:noFill/>
            <a:ln>
              <a:noFill/>
            </a:ln>
          </p:spPr>
          <p:txBody>
            <a:bodyPr wrap="none" rtlCol="0">
              <a:spAutoFit/>
            </a:bodyPr>
            <a:lstStyle/>
            <a:p>
              <a:r>
                <a:rPr lang="en-US" dirty="0">
                  <a:solidFill>
                    <a:schemeClr val="bg2"/>
                  </a:solidFill>
                </a:rPr>
                <a:t>87</a:t>
              </a:r>
            </a:p>
          </p:txBody>
        </p:sp>
        <p:sp>
          <p:nvSpPr>
            <p:cNvPr id="280" name="TextBox 279">
              <a:extLst>
                <a:ext uri="{FF2B5EF4-FFF2-40B4-BE49-F238E27FC236}">
                  <a16:creationId xmlns:a16="http://schemas.microsoft.com/office/drawing/2014/main" id="{675CB565-8480-974B-9A00-54AFE7CD8870}"/>
                </a:ext>
              </a:extLst>
            </p:cNvPr>
            <p:cNvSpPr txBox="1"/>
            <p:nvPr/>
          </p:nvSpPr>
          <p:spPr>
            <a:xfrm>
              <a:off x="9798627" y="2112219"/>
              <a:ext cx="447558" cy="369332"/>
            </a:xfrm>
            <a:prstGeom prst="rect">
              <a:avLst/>
            </a:prstGeom>
            <a:noFill/>
            <a:ln>
              <a:noFill/>
            </a:ln>
          </p:spPr>
          <p:txBody>
            <a:bodyPr wrap="none" rtlCol="0">
              <a:spAutoFit/>
            </a:bodyPr>
            <a:lstStyle/>
            <a:p>
              <a:r>
                <a:rPr lang="en-US" dirty="0">
                  <a:solidFill>
                    <a:schemeClr val="bg2"/>
                  </a:solidFill>
                </a:rPr>
                <a:t>92</a:t>
              </a:r>
            </a:p>
          </p:txBody>
        </p:sp>
        <p:sp>
          <p:nvSpPr>
            <p:cNvPr id="283" name="TextBox 282">
              <a:extLst>
                <a:ext uri="{FF2B5EF4-FFF2-40B4-BE49-F238E27FC236}">
                  <a16:creationId xmlns:a16="http://schemas.microsoft.com/office/drawing/2014/main" id="{4D5A900C-70C9-2A4A-8F91-8D1F7DF7A673}"/>
                </a:ext>
              </a:extLst>
            </p:cNvPr>
            <p:cNvSpPr txBox="1"/>
            <p:nvPr/>
          </p:nvSpPr>
          <p:spPr>
            <a:xfrm>
              <a:off x="9643890" y="3853171"/>
              <a:ext cx="579005" cy="369332"/>
            </a:xfrm>
            <a:prstGeom prst="rect">
              <a:avLst/>
            </a:prstGeom>
            <a:noFill/>
            <a:ln>
              <a:noFill/>
            </a:ln>
          </p:spPr>
          <p:txBody>
            <a:bodyPr wrap="none" rtlCol="0">
              <a:spAutoFit/>
            </a:bodyPr>
            <a:lstStyle/>
            <a:p>
              <a:r>
                <a:rPr lang="en-US" dirty="0">
                  <a:solidFill>
                    <a:schemeClr val="bg2"/>
                  </a:solidFill>
                </a:rPr>
                <a:t>142</a:t>
              </a:r>
            </a:p>
          </p:txBody>
        </p:sp>
        <p:sp>
          <p:nvSpPr>
            <p:cNvPr id="286" name="TextBox 285">
              <a:extLst>
                <a:ext uri="{FF2B5EF4-FFF2-40B4-BE49-F238E27FC236}">
                  <a16:creationId xmlns:a16="http://schemas.microsoft.com/office/drawing/2014/main" id="{FB778618-D951-9D45-9469-46D8A14893B2}"/>
                </a:ext>
              </a:extLst>
            </p:cNvPr>
            <p:cNvSpPr txBox="1"/>
            <p:nvPr/>
          </p:nvSpPr>
          <p:spPr>
            <a:xfrm>
              <a:off x="11032112" y="5271118"/>
              <a:ext cx="447558" cy="369332"/>
            </a:xfrm>
            <a:prstGeom prst="rect">
              <a:avLst/>
            </a:prstGeom>
            <a:noFill/>
            <a:ln>
              <a:noFill/>
            </a:ln>
          </p:spPr>
          <p:txBody>
            <a:bodyPr wrap="none" rtlCol="0">
              <a:spAutoFit/>
            </a:bodyPr>
            <a:lstStyle/>
            <a:p>
              <a:r>
                <a:rPr lang="en-US" dirty="0">
                  <a:solidFill>
                    <a:schemeClr val="bg2"/>
                  </a:solidFill>
                </a:rPr>
                <a:t>86</a:t>
              </a:r>
            </a:p>
          </p:txBody>
        </p:sp>
        <p:sp>
          <p:nvSpPr>
            <p:cNvPr id="295" name="Rectangle 294">
              <a:extLst>
                <a:ext uri="{FF2B5EF4-FFF2-40B4-BE49-F238E27FC236}">
                  <a16:creationId xmlns:a16="http://schemas.microsoft.com/office/drawing/2014/main" id="{91BC8C2A-533E-5046-952B-00B7CC2A24FC}"/>
                </a:ext>
              </a:extLst>
            </p:cNvPr>
            <p:cNvSpPr/>
            <p:nvPr/>
          </p:nvSpPr>
          <p:spPr>
            <a:xfrm>
              <a:off x="319177" y="1797206"/>
              <a:ext cx="1096775" cy="369332"/>
            </a:xfrm>
            <a:prstGeom prst="rect">
              <a:avLst/>
            </a:prstGeom>
            <a:noFill/>
            <a:ln>
              <a:noFill/>
            </a:ln>
          </p:spPr>
          <p:txBody>
            <a:bodyPr wrap="none">
              <a:spAutoFit/>
            </a:bodyPr>
            <a:lstStyle/>
            <a:p>
              <a:r>
                <a:rPr lang="en-US" dirty="0" err="1">
                  <a:solidFill>
                    <a:schemeClr val="bg2"/>
                  </a:solidFill>
                  <a:latin typeface="Helvetica Neue" panose="02000503000000020004" pitchFamily="2" charset="0"/>
                </a:rPr>
                <a:t>Alderaan</a:t>
              </a:r>
              <a:endParaRPr lang="en-US" dirty="0">
                <a:solidFill>
                  <a:schemeClr val="bg2"/>
                </a:solidFill>
                <a:effectLst/>
                <a:latin typeface="Helvetica Neue" panose="02000503000000020004" pitchFamily="2" charset="0"/>
              </a:endParaRPr>
            </a:p>
          </p:txBody>
        </p:sp>
        <p:sp>
          <p:nvSpPr>
            <p:cNvPr id="298" name="Rectangle 297">
              <a:extLst>
                <a:ext uri="{FF2B5EF4-FFF2-40B4-BE49-F238E27FC236}">
                  <a16:creationId xmlns:a16="http://schemas.microsoft.com/office/drawing/2014/main" id="{C10A4014-26A5-064B-8AFD-DCD9AB1137C8}"/>
                </a:ext>
              </a:extLst>
            </p:cNvPr>
            <p:cNvSpPr/>
            <p:nvPr/>
          </p:nvSpPr>
          <p:spPr>
            <a:xfrm>
              <a:off x="360669" y="3735148"/>
              <a:ext cx="1056700" cy="369332"/>
            </a:xfrm>
            <a:prstGeom prst="rect">
              <a:avLst/>
            </a:prstGeom>
            <a:noFill/>
            <a:ln>
              <a:noFill/>
            </a:ln>
          </p:spPr>
          <p:txBody>
            <a:bodyPr wrap="none">
              <a:spAutoFit/>
            </a:bodyPr>
            <a:lstStyle/>
            <a:p>
              <a:r>
                <a:rPr lang="en-US" dirty="0">
                  <a:solidFill>
                    <a:schemeClr val="bg2"/>
                  </a:solidFill>
                  <a:latin typeface="Helvetica Neue" panose="02000503000000020004" pitchFamily="2" charset="0"/>
                </a:rPr>
                <a:t>Tatooine</a:t>
              </a:r>
              <a:endParaRPr lang="en-US" dirty="0">
                <a:solidFill>
                  <a:schemeClr val="bg2"/>
                </a:solidFill>
                <a:effectLst/>
                <a:latin typeface="Helvetica Neue" panose="02000503000000020004" pitchFamily="2" charset="0"/>
              </a:endParaRPr>
            </a:p>
          </p:txBody>
        </p:sp>
        <p:sp>
          <p:nvSpPr>
            <p:cNvPr id="301" name="Rectangle 300">
              <a:extLst>
                <a:ext uri="{FF2B5EF4-FFF2-40B4-BE49-F238E27FC236}">
                  <a16:creationId xmlns:a16="http://schemas.microsoft.com/office/drawing/2014/main" id="{8471FCB2-C77A-9243-8522-82842FF33436}"/>
                </a:ext>
              </a:extLst>
            </p:cNvPr>
            <p:cNvSpPr/>
            <p:nvPr/>
          </p:nvSpPr>
          <p:spPr>
            <a:xfrm>
              <a:off x="2056539" y="4174467"/>
              <a:ext cx="1433406" cy="369332"/>
            </a:xfrm>
            <a:prstGeom prst="rect">
              <a:avLst/>
            </a:prstGeom>
            <a:noFill/>
            <a:ln>
              <a:noFill/>
            </a:ln>
          </p:spPr>
          <p:txBody>
            <a:bodyPr wrap="none">
              <a:spAutoFit/>
            </a:bodyPr>
            <a:lstStyle/>
            <a:p>
              <a:r>
                <a:rPr lang="en-US" dirty="0" err="1">
                  <a:solidFill>
                    <a:schemeClr val="bg2"/>
                  </a:solidFill>
                  <a:latin typeface="Helvetica Neue" panose="02000503000000020004" pitchFamily="2" charset="0"/>
                </a:rPr>
                <a:t>Lotho</a:t>
              </a:r>
              <a:r>
                <a:rPr lang="en-US" dirty="0">
                  <a:solidFill>
                    <a:schemeClr val="bg2"/>
                  </a:solidFill>
                  <a:latin typeface="Helvetica Neue" panose="02000503000000020004" pitchFamily="2" charset="0"/>
                </a:rPr>
                <a:t> Minor</a:t>
              </a:r>
              <a:endParaRPr lang="en-US" dirty="0">
                <a:solidFill>
                  <a:schemeClr val="bg2"/>
                </a:solidFill>
                <a:effectLst/>
                <a:latin typeface="Helvetica Neue" panose="02000503000000020004" pitchFamily="2" charset="0"/>
              </a:endParaRPr>
            </a:p>
          </p:txBody>
        </p:sp>
        <p:sp>
          <p:nvSpPr>
            <p:cNvPr id="304" name="Rectangle 303">
              <a:extLst>
                <a:ext uri="{FF2B5EF4-FFF2-40B4-BE49-F238E27FC236}">
                  <a16:creationId xmlns:a16="http://schemas.microsoft.com/office/drawing/2014/main" id="{360EDA99-E448-B843-A176-73EA350431EB}"/>
                </a:ext>
              </a:extLst>
            </p:cNvPr>
            <p:cNvSpPr/>
            <p:nvPr/>
          </p:nvSpPr>
          <p:spPr>
            <a:xfrm>
              <a:off x="608251" y="4906313"/>
              <a:ext cx="1276953" cy="369332"/>
            </a:xfrm>
            <a:prstGeom prst="rect">
              <a:avLst/>
            </a:prstGeom>
            <a:noFill/>
            <a:ln>
              <a:noFill/>
            </a:ln>
          </p:spPr>
          <p:txBody>
            <a:bodyPr wrap="none">
              <a:spAutoFit/>
            </a:bodyPr>
            <a:lstStyle/>
            <a:p>
              <a:r>
                <a:rPr lang="en-US" dirty="0" err="1">
                  <a:solidFill>
                    <a:schemeClr val="bg2"/>
                  </a:solidFill>
                  <a:latin typeface="Helvetica Neue" panose="02000503000000020004" pitchFamily="2" charset="0"/>
                </a:rPr>
                <a:t>Mandalore</a:t>
              </a:r>
              <a:endParaRPr lang="en-US" dirty="0">
                <a:solidFill>
                  <a:schemeClr val="bg2"/>
                </a:solidFill>
                <a:effectLst/>
                <a:latin typeface="Helvetica Neue" panose="02000503000000020004" pitchFamily="2" charset="0"/>
              </a:endParaRPr>
            </a:p>
          </p:txBody>
        </p:sp>
        <p:sp>
          <p:nvSpPr>
            <p:cNvPr id="307" name="Rectangle 306">
              <a:extLst>
                <a:ext uri="{FF2B5EF4-FFF2-40B4-BE49-F238E27FC236}">
                  <a16:creationId xmlns:a16="http://schemas.microsoft.com/office/drawing/2014/main" id="{7DFCF374-46AF-6C4C-A266-F7C2D228E220}"/>
                </a:ext>
              </a:extLst>
            </p:cNvPr>
            <p:cNvSpPr/>
            <p:nvPr/>
          </p:nvSpPr>
          <p:spPr>
            <a:xfrm>
              <a:off x="1626416" y="5905219"/>
              <a:ext cx="1124026" cy="369332"/>
            </a:xfrm>
            <a:prstGeom prst="rect">
              <a:avLst/>
            </a:prstGeom>
            <a:noFill/>
            <a:ln>
              <a:noFill/>
            </a:ln>
          </p:spPr>
          <p:txBody>
            <a:bodyPr wrap="none">
              <a:spAutoFit/>
            </a:bodyPr>
            <a:lstStyle/>
            <a:p>
              <a:r>
                <a:rPr lang="en-US" dirty="0">
                  <a:solidFill>
                    <a:schemeClr val="bg2"/>
                  </a:solidFill>
                  <a:latin typeface="Helvetica Neue" panose="02000503000000020004" pitchFamily="2" charset="0"/>
                </a:rPr>
                <a:t>Dagobah</a:t>
              </a:r>
              <a:endParaRPr lang="en-US" dirty="0">
                <a:solidFill>
                  <a:schemeClr val="bg2"/>
                </a:solidFill>
                <a:effectLst/>
                <a:latin typeface="Helvetica Neue" panose="02000503000000020004" pitchFamily="2" charset="0"/>
              </a:endParaRPr>
            </a:p>
          </p:txBody>
        </p:sp>
        <p:sp>
          <p:nvSpPr>
            <p:cNvPr id="310" name="Rectangle 309">
              <a:extLst>
                <a:ext uri="{FF2B5EF4-FFF2-40B4-BE49-F238E27FC236}">
                  <a16:creationId xmlns:a16="http://schemas.microsoft.com/office/drawing/2014/main" id="{7C358411-FDB2-364F-BE8A-146C75E2B969}"/>
                </a:ext>
              </a:extLst>
            </p:cNvPr>
            <p:cNvSpPr/>
            <p:nvPr/>
          </p:nvSpPr>
          <p:spPr>
            <a:xfrm>
              <a:off x="3775935" y="2040963"/>
              <a:ext cx="1665841" cy="369332"/>
            </a:xfrm>
            <a:prstGeom prst="rect">
              <a:avLst/>
            </a:prstGeom>
            <a:noFill/>
            <a:ln>
              <a:noFill/>
            </a:ln>
          </p:spPr>
          <p:txBody>
            <a:bodyPr wrap="none">
              <a:spAutoFit/>
            </a:bodyPr>
            <a:lstStyle/>
            <a:p>
              <a:r>
                <a:rPr lang="en-US" dirty="0" err="1">
                  <a:solidFill>
                    <a:schemeClr val="bg2"/>
                  </a:solidFill>
                  <a:latin typeface="Helvetica Neue" panose="02000503000000020004" pitchFamily="2" charset="0"/>
                </a:rPr>
                <a:t>Starkiller</a:t>
              </a:r>
              <a:r>
                <a:rPr lang="en-US" dirty="0">
                  <a:solidFill>
                    <a:schemeClr val="bg2"/>
                  </a:solidFill>
                  <a:latin typeface="Helvetica Neue" panose="02000503000000020004" pitchFamily="2" charset="0"/>
                </a:rPr>
                <a:t> Base</a:t>
              </a:r>
              <a:endParaRPr lang="en-US" dirty="0">
                <a:solidFill>
                  <a:schemeClr val="bg2"/>
                </a:solidFill>
                <a:effectLst/>
                <a:latin typeface="Helvetica Neue" panose="02000503000000020004" pitchFamily="2" charset="0"/>
              </a:endParaRPr>
            </a:p>
          </p:txBody>
        </p:sp>
        <p:sp>
          <p:nvSpPr>
            <p:cNvPr id="313" name="Rectangle 312">
              <a:extLst>
                <a:ext uri="{FF2B5EF4-FFF2-40B4-BE49-F238E27FC236}">
                  <a16:creationId xmlns:a16="http://schemas.microsoft.com/office/drawing/2014/main" id="{A0A03FF9-B0E9-724E-A3C3-55CCD5E501A6}"/>
                </a:ext>
              </a:extLst>
            </p:cNvPr>
            <p:cNvSpPr/>
            <p:nvPr/>
          </p:nvSpPr>
          <p:spPr>
            <a:xfrm>
              <a:off x="4633700" y="3402582"/>
              <a:ext cx="843501" cy="369332"/>
            </a:xfrm>
            <a:prstGeom prst="rect">
              <a:avLst/>
            </a:prstGeom>
            <a:noFill/>
            <a:ln>
              <a:noFill/>
            </a:ln>
          </p:spPr>
          <p:txBody>
            <a:bodyPr wrap="none">
              <a:spAutoFit/>
            </a:bodyPr>
            <a:lstStyle/>
            <a:p>
              <a:r>
                <a:rPr lang="en-US" dirty="0" err="1">
                  <a:solidFill>
                    <a:schemeClr val="bg2"/>
                  </a:solidFill>
                  <a:latin typeface="Helvetica Neue" panose="02000503000000020004" pitchFamily="2" charset="0"/>
                </a:rPr>
                <a:t>Ryloth</a:t>
              </a:r>
              <a:endParaRPr lang="en-US" dirty="0">
                <a:solidFill>
                  <a:schemeClr val="bg2"/>
                </a:solidFill>
                <a:effectLst/>
                <a:latin typeface="Helvetica Neue" panose="02000503000000020004" pitchFamily="2" charset="0"/>
              </a:endParaRPr>
            </a:p>
          </p:txBody>
        </p:sp>
        <p:sp>
          <p:nvSpPr>
            <p:cNvPr id="319" name="Rectangle 318">
              <a:extLst>
                <a:ext uri="{FF2B5EF4-FFF2-40B4-BE49-F238E27FC236}">
                  <a16:creationId xmlns:a16="http://schemas.microsoft.com/office/drawing/2014/main" id="{B703276D-0C48-9448-901A-35DFA1A51FA2}"/>
                </a:ext>
              </a:extLst>
            </p:cNvPr>
            <p:cNvSpPr/>
            <p:nvPr/>
          </p:nvSpPr>
          <p:spPr>
            <a:xfrm>
              <a:off x="7912546" y="5508427"/>
              <a:ext cx="867545" cy="369332"/>
            </a:xfrm>
            <a:prstGeom prst="rect">
              <a:avLst/>
            </a:prstGeom>
            <a:noFill/>
            <a:ln>
              <a:noFill/>
            </a:ln>
          </p:spPr>
          <p:txBody>
            <a:bodyPr wrap="none">
              <a:spAutoFit/>
            </a:bodyPr>
            <a:lstStyle/>
            <a:p>
              <a:r>
                <a:rPr lang="en-US" dirty="0">
                  <a:solidFill>
                    <a:schemeClr val="bg2"/>
                  </a:solidFill>
                  <a:latin typeface="Helvetica Neue" panose="02000503000000020004" pitchFamily="2" charset="0"/>
                </a:rPr>
                <a:t>Kessel</a:t>
              </a:r>
              <a:endParaRPr lang="en-US" dirty="0">
                <a:solidFill>
                  <a:schemeClr val="bg2"/>
                </a:solidFill>
                <a:effectLst/>
                <a:latin typeface="Helvetica Neue" panose="02000503000000020004" pitchFamily="2" charset="0"/>
              </a:endParaRPr>
            </a:p>
          </p:txBody>
        </p:sp>
        <p:sp>
          <p:nvSpPr>
            <p:cNvPr id="325" name="Rectangle 324">
              <a:extLst>
                <a:ext uri="{FF2B5EF4-FFF2-40B4-BE49-F238E27FC236}">
                  <a16:creationId xmlns:a16="http://schemas.microsoft.com/office/drawing/2014/main" id="{453D12F6-FBA8-2645-A5D0-F9AA24EEC67B}"/>
                </a:ext>
              </a:extLst>
            </p:cNvPr>
            <p:cNvSpPr/>
            <p:nvPr/>
          </p:nvSpPr>
          <p:spPr>
            <a:xfrm>
              <a:off x="4360366" y="6556734"/>
              <a:ext cx="1026243" cy="369332"/>
            </a:xfrm>
            <a:prstGeom prst="rect">
              <a:avLst/>
            </a:prstGeom>
            <a:noFill/>
            <a:ln>
              <a:noFill/>
            </a:ln>
          </p:spPr>
          <p:txBody>
            <a:bodyPr wrap="none">
              <a:spAutoFit/>
            </a:bodyPr>
            <a:lstStyle/>
            <a:p>
              <a:r>
                <a:rPr lang="en-US" dirty="0" err="1">
                  <a:solidFill>
                    <a:schemeClr val="bg2"/>
                  </a:solidFill>
                  <a:latin typeface="Helvetica Neue" panose="02000503000000020004" pitchFamily="2" charset="0"/>
                </a:rPr>
                <a:t>Zygerria</a:t>
              </a:r>
              <a:endParaRPr lang="en-US" dirty="0">
                <a:solidFill>
                  <a:schemeClr val="bg2"/>
                </a:solidFill>
                <a:effectLst/>
                <a:latin typeface="Helvetica Neue" panose="02000503000000020004" pitchFamily="2" charset="0"/>
              </a:endParaRPr>
            </a:p>
          </p:txBody>
        </p:sp>
        <p:sp>
          <p:nvSpPr>
            <p:cNvPr id="331" name="Rectangle 330">
              <a:extLst>
                <a:ext uri="{FF2B5EF4-FFF2-40B4-BE49-F238E27FC236}">
                  <a16:creationId xmlns:a16="http://schemas.microsoft.com/office/drawing/2014/main" id="{1B2BB14F-D07C-D841-90BE-F93C6DE83DA9}"/>
                </a:ext>
              </a:extLst>
            </p:cNvPr>
            <p:cNvSpPr/>
            <p:nvPr/>
          </p:nvSpPr>
          <p:spPr>
            <a:xfrm>
              <a:off x="7666512" y="687046"/>
              <a:ext cx="1426994" cy="369332"/>
            </a:xfrm>
            <a:prstGeom prst="rect">
              <a:avLst/>
            </a:prstGeom>
            <a:noFill/>
            <a:ln>
              <a:noFill/>
            </a:ln>
          </p:spPr>
          <p:txBody>
            <a:bodyPr wrap="none">
              <a:spAutoFit/>
            </a:bodyPr>
            <a:lstStyle/>
            <a:p>
              <a:r>
                <a:rPr lang="en-US" dirty="0">
                  <a:solidFill>
                    <a:schemeClr val="bg2"/>
                  </a:solidFill>
                  <a:latin typeface="Helvetica Neue" panose="02000503000000020004" pitchFamily="2" charset="0"/>
                </a:rPr>
                <a:t>Polis Massa</a:t>
              </a:r>
              <a:endParaRPr lang="en-US" dirty="0">
                <a:solidFill>
                  <a:schemeClr val="bg2"/>
                </a:solidFill>
                <a:effectLst/>
                <a:latin typeface="Helvetica Neue" panose="02000503000000020004" pitchFamily="2" charset="0"/>
              </a:endParaRPr>
            </a:p>
          </p:txBody>
        </p:sp>
        <p:sp>
          <p:nvSpPr>
            <p:cNvPr id="334" name="Rectangle 333">
              <a:extLst>
                <a:ext uri="{FF2B5EF4-FFF2-40B4-BE49-F238E27FC236}">
                  <a16:creationId xmlns:a16="http://schemas.microsoft.com/office/drawing/2014/main" id="{D25CC34C-533E-4648-A236-7540BD2F4B9B}"/>
                </a:ext>
              </a:extLst>
            </p:cNvPr>
            <p:cNvSpPr/>
            <p:nvPr/>
          </p:nvSpPr>
          <p:spPr>
            <a:xfrm>
              <a:off x="9416063" y="1205130"/>
              <a:ext cx="944489" cy="369332"/>
            </a:xfrm>
            <a:prstGeom prst="rect">
              <a:avLst/>
            </a:prstGeom>
            <a:noFill/>
            <a:ln>
              <a:noFill/>
            </a:ln>
          </p:spPr>
          <p:txBody>
            <a:bodyPr wrap="none">
              <a:spAutoFit/>
            </a:bodyPr>
            <a:lstStyle/>
            <a:p>
              <a:r>
                <a:rPr lang="en-US" dirty="0" err="1">
                  <a:solidFill>
                    <a:schemeClr val="bg2"/>
                  </a:solidFill>
                  <a:latin typeface="Helvetica Neue" panose="02000503000000020004" pitchFamily="2" charset="0"/>
                </a:rPr>
                <a:t>Iridonia</a:t>
              </a:r>
              <a:endParaRPr lang="en-US" dirty="0">
                <a:solidFill>
                  <a:schemeClr val="bg2"/>
                </a:solidFill>
                <a:effectLst/>
                <a:latin typeface="Helvetica Neue" panose="02000503000000020004" pitchFamily="2" charset="0"/>
              </a:endParaRPr>
            </a:p>
          </p:txBody>
        </p:sp>
        <p:sp>
          <p:nvSpPr>
            <p:cNvPr id="337" name="Rectangle 336">
              <a:extLst>
                <a:ext uri="{FF2B5EF4-FFF2-40B4-BE49-F238E27FC236}">
                  <a16:creationId xmlns:a16="http://schemas.microsoft.com/office/drawing/2014/main" id="{9F76B5C2-686A-F74B-B2AF-F78A7D5693AE}"/>
                </a:ext>
              </a:extLst>
            </p:cNvPr>
            <p:cNvSpPr/>
            <p:nvPr/>
          </p:nvSpPr>
          <p:spPr>
            <a:xfrm>
              <a:off x="11221456" y="6556734"/>
              <a:ext cx="925253" cy="369332"/>
            </a:xfrm>
            <a:prstGeom prst="rect">
              <a:avLst/>
            </a:prstGeom>
            <a:noFill/>
            <a:ln>
              <a:noFill/>
            </a:ln>
          </p:spPr>
          <p:txBody>
            <a:bodyPr wrap="none">
              <a:spAutoFit/>
            </a:bodyPr>
            <a:lstStyle/>
            <a:p>
              <a:r>
                <a:rPr lang="en-US" dirty="0" err="1">
                  <a:solidFill>
                    <a:schemeClr val="bg2"/>
                  </a:solidFill>
                  <a:latin typeface="Helvetica Neue" panose="02000503000000020004" pitchFamily="2" charset="0"/>
                </a:rPr>
                <a:t>Fondor</a:t>
              </a:r>
              <a:endParaRPr lang="en-US" dirty="0">
                <a:solidFill>
                  <a:schemeClr val="bg2"/>
                </a:solidFill>
                <a:effectLst/>
                <a:latin typeface="Helvetica Neue" panose="02000503000000020004" pitchFamily="2" charset="0"/>
              </a:endParaRPr>
            </a:p>
          </p:txBody>
        </p:sp>
        <p:sp>
          <p:nvSpPr>
            <p:cNvPr id="340" name="Rectangle 339">
              <a:extLst>
                <a:ext uri="{FF2B5EF4-FFF2-40B4-BE49-F238E27FC236}">
                  <a16:creationId xmlns:a16="http://schemas.microsoft.com/office/drawing/2014/main" id="{12571217-8F53-3A43-96F2-F696AD9CED45}"/>
                </a:ext>
              </a:extLst>
            </p:cNvPr>
            <p:cNvSpPr/>
            <p:nvPr/>
          </p:nvSpPr>
          <p:spPr>
            <a:xfrm>
              <a:off x="10733293" y="4685579"/>
              <a:ext cx="684803" cy="369332"/>
            </a:xfrm>
            <a:prstGeom prst="rect">
              <a:avLst/>
            </a:prstGeom>
            <a:noFill/>
            <a:ln>
              <a:noFill/>
            </a:ln>
          </p:spPr>
          <p:txBody>
            <a:bodyPr wrap="none">
              <a:spAutoFit/>
            </a:bodyPr>
            <a:lstStyle/>
            <a:p>
              <a:r>
                <a:rPr lang="en-US" dirty="0" err="1">
                  <a:solidFill>
                    <a:schemeClr val="bg2"/>
                  </a:solidFill>
                  <a:latin typeface="Helvetica Neue" panose="02000503000000020004" pitchFamily="2" charset="0"/>
                </a:rPr>
                <a:t>Hoth</a:t>
              </a:r>
              <a:endParaRPr lang="en-US" dirty="0">
                <a:solidFill>
                  <a:schemeClr val="bg2"/>
                </a:solidFill>
                <a:effectLst/>
                <a:latin typeface="Helvetica Neue" panose="02000503000000020004" pitchFamily="2" charset="0"/>
              </a:endParaRPr>
            </a:p>
          </p:txBody>
        </p:sp>
        <p:sp>
          <p:nvSpPr>
            <p:cNvPr id="346" name="Rectangle 345">
              <a:extLst>
                <a:ext uri="{FF2B5EF4-FFF2-40B4-BE49-F238E27FC236}">
                  <a16:creationId xmlns:a16="http://schemas.microsoft.com/office/drawing/2014/main" id="{2B2CC7D6-B6EF-3E44-AC83-57362D6894BF}"/>
                </a:ext>
              </a:extLst>
            </p:cNvPr>
            <p:cNvSpPr/>
            <p:nvPr/>
          </p:nvSpPr>
          <p:spPr>
            <a:xfrm>
              <a:off x="10395360" y="2872775"/>
              <a:ext cx="1116268" cy="369332"/>
            </a:xfrm>
            <a:prstGeom prst="rect">
              <a:avLst/>
            </a:prstGeom>
            <a:noFill/>
            <a:ln>
              <a:noFill/>
            </a:ln>
          </p:spPr>
          <p:txBody>
            <a:bodyPr wrap="none">
              <a:spAutoFit/>
            </a:bodyPr>
            <a:lstStyle/>
            <a:p>
              <a:r>
                <a:rPr lang="en-US" dirty="0">
                  <a:solidFill>
                    <a:schemeClr val="bg2"/>
                  </a:solidFill>
                  <a:latin typeface="Helvetica Neue" panose="02000503000000020004" pitchFamily="2" charset="0"/>
                </a:rPr>
                <a:t>Vandor-1</a:t>
              </a:r>
              <a:endParaRPr lang="en-US" dirty="0">
                <a:solidFill>
                  <a:schemeClr val="bg2"/>
                </a:solidFill>
                <a:effectLst/>
                <a:latin typeface="Helvetica Neue" panose="02000503000000020004" pitchFamily="2" charset="0"/>
              </a:endParaRPr>
            </a:p>
          </p:txBody>
        </p:sp>
        <p:sp>
          <p:nvSpPr>
            <p:cNvPr id="390" name="Rectangle 389">
              <a:extLst>
                <a:ext uri="{FF2B5EF4-FFF2-40B4-BE49-F238E27FC236}">
                  <a16:creationId xmlns:a16="http://schemas.microsoft.com/office/drawing/2014/main" id="{40C03999-50BF-094E-A655-CAD065457070}"/>
                </a:ext>
              </a:extLst>
            </p:cNvPr>
            <p:cNvSpPr/>
            <p:nvPr/>
          </p:nvSpPr>
          <p:spPr>
            <a:xfrm>
              <a:off x="7555484" y="6392427"/>
              <a:ext cx="1159292" cy="369332"/>
            </a:xfrm>
            <a:prstGeom prst="rect">
              <a:avLst/>
            </a:prstGeom>
            <a:noFill/>
            <a:ln>
              <a:noFill/>
            </a:ln>
          </p:spPr>
          <p:txBody>
            <a:bodyPr wrap="none">
              <a:spAutoFit/>
            </a:bodyPr>
            <a:lstStyle/>
            <a:p>
              <a:r>
                <a:rPr lang="en-US" dirty="0" err="1">
                  <a:solidFill>
                    <a:schemeClr val="bg2"/>
                  </a:solidFill>
                  <a:latin typeface="Helvetica Neue" panose="02000503000000020004" pitchFamily="2" charset="0"/>
                </a:rPr>
                <a:t>Geonosis</a:t>
              </a:r>
              <a:endParaRPr lang="en-US" dirty="0">
                <a:solidFill>
                  <a:schemeClr val="bg2"/>
                </a:solidFill>
                <a:effectLst/>
                <a:latin typeface="Helvetica Neue" panose="02000503000000020004" pitchFamily="2" charset="0"/>
              </a:endParaRPr>
            </a:p>
          </p:txBody>
        </p:sp>
        <p:sp>
          <p:nvSpPr>
            <p:cNvPr id="388" name="Rectangle 387">
              <a:extLst>
                <a:ext uri="{FF2B5EF4-FFF2-40B4-BE49-F238E27FC236}">
                  <a16:creationId xmlns:a16="http://schemas.microsoft.com/office/drawing/2014/main" id="{65FAE0B3-CB5B-AE4B-B64A-5D18D5860371}"/>
                </a:ext>
              </a:extLst>
            </p:cNvPr>
            <p:cNvSpPr/>
            <p:nvPr/>
          </p:nvSpPr>
          <p:spPr>
            <a:xfrm>
              <a:off x="8861687" y="5007840"/>
              <a:ext cx="898003" cy="369332"/>
            </a:xfrm>
            <a:prstGeom prst="rect">
              <a:avLst/>
            </a:prstGeom>
            <a:noFill/>
            <a:ln>
              <a:noFill/>
            </a:ln>
          </p:spPr>
          <p:txBody>
            <a:bodyPr wrap="none">
              <a:spAutoFit/>
            </a:bodyPr>
            <a:lstStyle/>
            <a:p>
              <a:r>
                <a:rPr lang="en-US" dirty="0" err="1">
                  <a:solidFill>
                    <a:schemeClr val="bg2"/>
                  </a:solidFill>
                  <a:latin typeface="Helvetica Neue" panose="02000503000000020004" pitchFamily="2" charset="0"/>
                </a:rPr>
                <a:t>Bespin</a:t>
              </a:r>
              <a:endParaRPr lang="en-US" dirty="0">
                <a:solidFill>
                  <a:schemeClr val="bg2"/>
                </a:solidFill>
                <a:effectLst/>
                <a:latin typeface="Helvetica Neue" panose="02000503000000020004" pitchFamily="2" charset="0"/>
              </a:endParaRPr>
            </a:p>
          </p:txBody>
        </p:sp>
        <p:sp>
          <p:nvSpPr>
            <p:cNvPr id="386" name="Rectangle 385">
              <a:extLst>
                <a:ext uri="{FF2B5EF4-FFF2-40B4-BE49-F238E27FC236}">
                  <a16:creationId xmlns:a16="http://schemas.microsoft.com/office/drawing/2014/main" id="{60263428-07C2-C645-9E10-CB8D16CAD008}"/>
                </a:ext>
              </a:extLst>
            </p:cNvPr>
            <p:cNvSpPr/>
            <p:nvPr/>
          </p:nvSpPr>
          <p:spPr>
            <a:xfrm>
              <a:off x="5778043" y="3945256"/>
              <a:ext cx="877163" cy="369332"/>
            </a:xfrm>
            <a:prstGeom prst="rect">
              <a:avLst/>
            </a:prstGeom>
            <a:noFill/>
            <a:ln>
              <a:noFill/>
            </a:ln>
          </p:spPr>
          <p:txBody>
            <a:bodyPr wrap="none">
              <a:spAutoFit/>
            </a:bodyPr>
            <a:lstStyle/>
            <a:p>
              <a:r>
                <a:rPr lang="en-US" dirty="0">
                  <a:solidFill>
                    <a:schemeClr val="bg2"/>
                  </a:solidFill>
                  <a:latin typeface="Helvetica Neue" panose="02000503000000020004" pitchFamily="2" charset="0"/>
                </a:rPr>
                <a:t>Naboo</a:t>
              </a:r>
              <a:endParaRPr lang="en-US" dirty="0">
                <a:solidFill>
                  <a:schemeClr val="bg2"/>
                </a:solidFill>
                <a:effectLst/>
                <a:latin typeface="Helvetica Neue" panose="02000503000000020004" pitchFamily="2" charset="0"/>
              </a:endParaRPr>
            </a:p>
          </p:txBody>
        </p:sp>
        <p:sp>
          <p:nvSpPr>
            <p:cNvPr id="384" name="Rectangle 383">
              <a:extLst>
                <a:ext uri="{FF2B5EF4-FFF2-40B4-BE49-F238E27FC236}">
                  <a16:creationId xmlns:a16="http://schemas.microsoft.com/office/drawing/2014/main" id="{961D06C8-40FF-4C43-B98A-61CBCA0A66A3}"/>
                </a:ext>
              </a:extLst>
            </p:cNvPr>
            <p:cNvSpPr/>
            <p:nvPr/>
          </p:nvSpPr>
          <p:spPr>
            <a:xfrm>
              <a:off x="5964239" y="2099989"/>
              <a:ext cx="800219" cy="369332"/>
            </a:xfrm>
            <a:prstGeom prst="rect">
              <a:avLst/>
            </a:prstGeom>
            <a:noFill/>
            <a:ln>
              <a:noFill/>
            </a:ln>
          </p:spPr>
          <p:txBody>
            <a:bodyPr wrap="none">
              <a:spAutoFit/>
            </a:bodyPr>
            <a:lstStyle/>
            <a:p>
              <a:r>
                <a:rPr lang="en-US" dirty="0">
                  <a:solidFill>
                    <a:schemeClr val="bg2"/>
                  </a:solidFill>
                  <a:latin typeface="Helvetica Neue" panose="02000503000000020004" pitchFamily="2" charset="0"/>
                </a:rPr>
                <a:t>Endor</a:t>
              </a:r>
              <a:endParaRPr lang="en-US" dirty="0">
                <a:solidFill>
                  <a:schemeClr val="bg2"/>
                </a:solidFill>
                <a:effectLst/>
                <a:latin typeface="Helvetica Neue" panose="02000503000000020004" pitchFamily="2" charset="0"/>
              </a:endParaRPr>
            </a:p>
          </p:txBody>
        </p:sp>
        <p:sp>
          <p:nvSpPr>
            <p:cNvPr id="382" name="TextBox 381">
              <a:extLst>
                <a:ext uri="{FF2B5EF4-FFF2-40B4-BE49-F238E27FC236}">
                  <a16:creationId xmlns:a16="http://schemas.microsoft.com/office/drawing/2014/main" id="{BD5C0AF6-80ED-054A-B31D-57B49AEAB35D}"/>
                </a:ext>
              </a:extLst>
            </p:cNvPr>
            <p:cNvSpPr txBox="1"/>
            <p:nvPr/>
          </p:nvSpPr>
          <p:spPr>
            <a:xfrm>
              <a:off x="6470872" y="4821504"/>
              <a:ext cx="579005" cy="369332"/>
            </a:xfrm>
            <a:prstGeom prst="rect">
              <a:avLst/>
            </a:prstGeom>
            <a:noFill/>
            <a:ln>
              <a:noFill/>
            </a:ln>
          </p:spPr>
          <p:txBody>
            <a:bodyPr wrap="none" rtlCol="0">
              <a:spAutoFit/>
            </a:bodyPr>
            <a:lstStyle/>
            <a:p>
              <a:r>
                <a:rPr lang="en-US" dirty="0">
                  <a:solidFill>
                    <a:schemeClr val="bg2"/>
                  </a:solidFill>
                </a:rPr>
                <a:t>101</a:t>
              </a:r>
            </a:p>
          </p:txBody>
        </p:sp>
        <p:sp>
          <p:nvSpPr>
            <p:cNvPr id="380" name="TextBox 379">
              <a:extLst>
                <a:ext uri="{FF2B5EF4-FFF2-40B4-BE49-F238E27FC236}">
                  <a16:creationId xmlns:a16="http://schemas.microsoft.com/office/drawing/2014/main" id="{8A2A40B9-D5A8-314D-B61F-7CF6532D1B91}"/>
                </a:ext>
              </a:extLst>
            </p:cNvPr>
            <p:cNvSpPr txBox="1"/>
            <p:nvPr/>
          </p:nvSpPr>
          <p:spPr>
            <a:xfrm>
              <a:off x="7062168" y="3983356"/>
              <a:ext cx="579005" cy="369332"/>
            </a:xfrm>
            <a:prstGeom prst="rect">
              <a:avLst/>
            </a:prstGeom>
            <a:noFill/>
            <a:ln>
              <a:noFill/>
            </a:ln>
          </p:spPr>
          <p:txBody>
            <a:bodyPr wrap="none" rtlCol="0">
              <a:spAutoFit/>
            </a:bodyPr>
            <a:lstStyle/>
            <a:p>
              <a:r>
                <a:rPr lang="en-US" dirty="0">
                  <a:solidFill>
                    <a:schemeClr val="bg2"/>
                  </a:solidFill>
                </a:rPr>
                <a:t>211</a:t>
              </a:r>
            </a:p>
          </p:txBody>
        </p:sp>
        <p:sp>
          <p:nvSpPr>
            <p:cNvPr id="378" name="TextBox 377">
              <a:extLst>
                <a:ext uri="{FF2B5EF4-FFF2-40B4-BE49-F238E27FC236}">
                  <a16:creationId xmlns:a16="http://schemas.microsoft.com/office/drawing/2014/main" id="{BFA23131-FC86-9D42-85C1-B2EA55A2422F}"/>
                </a:ext>
              </a:extLst>
            </p:cNvPr>
            <p:cNvSpPr txBox="1"/>
            <p:nvPr/>
          </p:nvSpPr>
          <p:spPr>
            <a:xfrm>
              <a:off x="8183382" y="4793966"/>
              <a:ext cx="447558" cy="369332"/>
            </a:xfrm>
            <a:prstGeom prst="rect">
              <a:avLst/>
            </a:prstGeom>
            <a:noFill/>
            <a:ln>
              <a:noFill/>
            </a:ln>
          </p:spPr>
          <p:txBody>
            <a:bodyPr wrap="none" rtlCol="0">
              <a:spAutoFit/>
            </a:bodyPr>
            <a:lstStyle/>
            <a:p>
              <a:r>
                <a:rPr lang="en-US" dirty="0">
                  <a:solidFill>
                    <a:schemeClr val="bg2"/>
                  </a:solidFill>
                </a:rPr>
                <a:t>85</a:t>
              </a:r>
            </a:p>
          </p:txBody>
        </p:sp>
        <p:sp>
          <p:nvSpPr>
            <p:cNvPr id="376" name="TextBox 375">
              <a:extLst>
                <a:ext uri="{FF2B5EF4-FFF2-40B4-BE49-F238E27FC236}">
                  <a16:creationId xmlns:a16="http://schemas.microsoft.com/office/drawing/2014/main" id="{9C0CD5A8-5332-DB4A-BB34-E3BDAAB8D8B0}"/>
                </a:ext>
              </a:extLst>
            </p:cNvPr>
            <p:cNvSpPr txBox="1"/>
            <p:nvPr/>
          </p:nvSpPr>
          <p:spPr>
            <a:xfrm>
              <a:off x="7641173" y="5981576"/>
              <a:ext cx="447558" cy="369332"/>
            </a:xfrm>
            <a:prstGeom prst="rect">
              <a:avLst/>
            </a:prstGeom>
            <a:noFill/>
            <a:ln>
              <a:noFill/>
            </a:ln>
          </p:spPr>
          <p:txBody>
            <a:bodyPr wrap="none" rtlCol="0">
              <a:spAutoFit/>
            </a:bodyPr>
            <a:lstStyle/>
            <a:p>
              <a:r>
                <a:rPr lang="en-US" dirty="0">
                  <a:solidFill>
                    <a:schemeClr val="bg2"/>
                  </a:solidFill>
                </a:rPr>
                <a:t>90</a:t>
              </a:r>
            </a:p>
          </p:txBody>
        </p:sp>
        <p:cxnSp>
          <p:nvCxnSpPr>
            <p:cNvPr id="29" name="Straight Connector 28">
              <a:extLst>
                <a:ext uri="{FF2B5EF4-FFF2-40B4-BE49-F238E27FC236}">
                  <a16:creationId xmlns:a16="http://schemas.microsoft.com/office/drawing/2014/main" id="{61E9C98B-0A0C-0C43-B1E4-F55E657F152C}"/>
                </a:ext>
              </a:extLst>
            </p:cNvPr>
            <p:cNvCxnSpPr>
              <a:cxnSpLocks/>
              <a:stCxn id="23" idx="3"/>
              <a:endCxn id="7" idx="0"/>
            </p:cNvCxnSpPr>
            <p:nvPr/>
          </p:nvCxnSpPr>
          <p:spPr>
            <a:xfrm flipH="1">
              <a:off x="1871849" y="562878"/>
              <a:ext cx="355480" cy="439800"/>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D5972C0-37EA-2649-9794-8229D4562291}"/>
                </a:ext>
              </a:extLst>
            </p:cNvPr>
            <p:cNvCxnSpPr>
              <a:cxnSpLocks/>
              <a:stCxn id="7" idx="3"/>
              <a:endCxn id="8" idx="0"/>
            </p:cNvCxnSpPr>
            <p:nvPr/>
          </p:nvCxnSpPr>
          <p:spPr>
            <a:xfrm flipH="1">
              <a:off x="1583873" y="1377968"/>
              <a:ext cx="132525" cy="47923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3BF294-74D4-8641-8955-37880A41866B}"/>
                </a:ext>
              </a:extLst>
            </p:cNvPr>
            <p:cNvCxnSpPr>
              <a:cxnSpLocks/>
              <a:stCxn id="23" idx="5"/>
              <a:endCxn id="9" idx="1"/>
            </p:cNvCxnSpPr>
            <p:nvPr/>
          </p:nvCxnSpPr>
          <p:spPr>
            <a:xfrm>
              <a:off x="2538230" y="562878"/>
              <a:ext cx="1261939" cy="2004934"/>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3218A35-7981-6046-92E9-7790A3226B56}"/>
                </a:ext>
              </a:extLst>
            </p:cNvPr>
            <p:cNvCxnSpPr>
              <a:cxnSpLocks/>
              <a:stCxn id="8" idx="6"/>
              <a:endCxn id="9" idx="2"/>
            </p:cNvCxnSpPr>
            <p:nvPr/>
          </p:nvCxnSpPr>
          <p:spPr>
            <a:xfrm>
              <a:off x="1803712" y="2077046"/>
              <a:ext cx="1932068" cy="646217"/>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00223E-CE83-0240-8F8C-782550AA1AE1}"/>
                </a:ext>
              </a:extLst>
            </p:cNvPr>
            <p:cNvCxnSpPr>
              <a:cxnSpLocks/>
              <a:stCxn id="8" idx="4"/>
              <a:endCxn id="12" idx="0"/>
            </p:cNvCxnSpPr>
            <p:nvPr/>
          </p:nvCxnSpPr>
          <p:spPr>
            <a:xfrm>
              <a:off x="1583873" y="2296885"/>
              <a:ext cx="0" cy="1137513"/>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490E8C0-F456-EA48-A6D5-A342BAF923D4}"/>
                </a:ext>
              </a:extLst>
            </p:cNvPr>
            <p:cNvCxnSpPr>
              <a:cxnSpLocks/>
              <a:stCxn id="13" idx="1"/>
              <a:endCxn id="12" idx="4"/>
            </p:cNvCxnSpPr>
            <p:nvPr/>
          </p:nvCxnSpPr>
          <p:spPr>
            <a:xfrm flipH="1" flipV="1">
              <a:off x="1583873" y="3874077"/>
              <a:ext cx="93062" cy="461795"/>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E87B06B-FDCA-0B48-B90F-9107C0A95F44}"/>
                </a:ext>
              </a:extLst>
            </p:cNvPr>
            <p:cNvCxnSpPr>
              <a:cxnSpLocks/>
              <a:stCxn id="13" idx="4"/>
              <a:endCxn id="14" idx="1"/>
            </p:cNvCxnSpPr>
            <p:nvPr/>
          </p:nvCxnSpPr>
          <p:spPr>
            <a:xfrm>
              <a:off x="1850692" y="4711162"/>
              <a:ext cx="66712" cy="320390"/>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4688BAD-979F-9243-B353-C5ABB5DA66E5}"/>
                </a:ext>
              </a:extLst>
            </p:cNvPr>
            <p:cNvCxnSpPr>
              <a:cxnSpLocks/>
              <a:stCxn id="14" idx="5"/>
              <a:endCxn id="15" idx="1"/>
            </p:cNvCxnSpPr>
            <p:nvPr/>
          </p:nvCxnSpPr>
          <p:spPr>
            <a:xfrm>
              <a:off x="2228305" y="5342453"/>
              <a:ext cx="555055" cy="597246"/>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6010AFA-FEE9-5D48-8076-F57278F08CF8}"/>
                </a:ext>
              </a:extLst>
            </p:cNvPr>
            <p:cNvCxnSpPr>
              <a:cxnSpLocks/>
              <a:stCxn id="16" idx="2"/>
              <a:endCxn id="15" idx="6"/>
            </p:cNvCxnSpPr>
            <p:nvPr/>
          </p:nvCxnSpPr>
          <p:spPr>
            <a:xfrm flipH="1" flipV="1">
              <a:off x="3158650" y="6095150"/>
              <a:ext cx="1433257" cy="234417"/>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E02C66E-BAC4-104C-B9EE-FDA58F10C0BD}"/>
                </a:ext>
              </a:extLst>
            </p:cNvPr>
            <p:cNvCxnSpPr>
              <a:cxnSpLocks/>
              <a:stCxn id="10" idx="2"/>
              <a:endCxn id="9" idx="6"/>
            </p:cNvCxnSpPr>
            <p:nvPr/>
          </p:nvCxnSpPr>
          <p:spPr>
            <a:xfrm flipH="1">
              <a:off x="4175459" y="2652936"/>
              <a:ext cx="1667961" cy="70327"/>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FD7EFD7-A5B5-EA4A-A65A-FF277BB56C5C}"/>
                </a:ext>
              </a:extLst>
            </p:cNvPr>
            <p:cNvCxnSpPr>
              <a:cxnSpLocks/>
              <a:stCxn id="200" idx="1"/>
              <a:endCxn id="9" idx="4"/>
            </p:cNvCxnSpPr>
            <p:nvPr/>
          </p:nvCxnSpPr>
          <p:spPr>
            <a:xfrm flipH="1" flipV="1">
              <a:off x="3955620" y="2943102"/>
              <a:ext cx="326848" cy="526635"/>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0BE4B39-7A69-B646-AF3D-CA5C8EA13027}"/>
                </a:ext>
              </a:extLst>
            </p:cNvPr>
            <p:cNvCxnSpPr>
              <a:cxnSpLocks/>
              <a:stCxn id="11" idx="5"/>
              <a:endCxn id="17" idx="1"/>
            </p:cNvCxnSpPr>
            <p:nvPr/>
          </p:nvCxnSpPr>
          <p:spPr>
            <a:xfrm>
              <a:off x="4615772" y="3804290"/>
              <a:ext cx="1470213" cy="580592"/>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F81BB91-FD0D-B249-9A0E-EEF1009B947E}"/>
                </a:ext>
              </a:extLst>
            </p:cNvPr>
            <p:cNvCxnSpPr>
              <a:cxnSpLocks/>
              <a:stCxn id="16" idx="0"/>
              <a:endCxn id="11" idx="4"/>
            </p:cNvCxnSpPr>
            <p:nvPr/>
          </p:nvCxnSpPr>
          <p:spPr>
            <a:xfrm flipH="1" flipV="1">
              <a:off x="4460322" y="3868679"/>
              <a:ext cx="351425" cy="224104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917A935-A481-3E4D-A34E-B5516855567B}"/>
                </a:ext>
              </a:extLst>
            </p:cNvPr>
            <p:cNvCxnSpPr>
              <a:cxnSpLocks/>
              <a:stCxn id="16" idx="7"/>
              <a:endCxn id="17" idx="3"/>
            </p:cNvCxnSpPr>
            <p:nvPr/>
          </p:nvCxnSpPr>
          <p:spPr>
            <a:xfrm flipV="1">
              <a:off x="4967197" y="4695783"/>
              <a:ext cx="1118788" cy="1478333"/>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FA65C3B-8D67-0845-8C9E-5C379F610763}"/>
                </a:ext>
              </a:extLst>
            </p:cNvPr>
            <p:cNvCxnSpPr>
              <a:cxnSpLocks/>
              <a:stCxn id="17" idx="6"/>
              <a:endCxn id="18" idx="1"/>
            </p:cNvCxnSpPr>
            <p:nvPr/>
          </p:nvCxnSpPr>
          <p:spPr>
            <a:xfrm>
              <a:off x="6461275" y="4540333"/>
              <a:ext cx="1269626" cy="663801"/>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FB7203-DE69-B344-BF95-EA65B68C1817}"/>
                </a:ext>
              </a:extLst>
            </p:cNvPr>
            <p:cNvCxnSpPr>
              <a:cxnSpLocks/>
              <a:stCxn id="10" idx="5"/>
              <a:endCxn id="18" idx="1"/>
            </p:cNvCxnSpPr>
            <p:nvPr/>
          </p:nvCxnSpPr>
          <p:spPr>
            <a:xfrm>
              <a:off x="6218710" y="2808386"/>
              <a:ext cx="1512191" cy="239574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997B0A9-C475-864C-BB66-C48CDFC391D6}"/>
                </a:ext>
              </a:extLst>
            </p:cNvPr>
            <p:cNvCxnSpPr>
              <a:cxnSpLocks/>
              <a:stCxn id="6" idx="3"/>
              <a:endCxn id="18" idx="6"/>
            </p:cNvCxnSpPr>
            <p:nvPr/>
          </p:nvCxnSpPr>
          <p:spPr>
            <a:xfrm flipH="1">
              <a:off x="8106191" y="4990541"/>
              <a:ext cx="782959" cy="369044"/>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1EC5B6-E0E8-1A43-8665-F95E3ACDF6E2}"/>
                </a:ext>
              </a:extLst>
            </p:cNvPr>
            <p:cNvCxnSpPr>
              <a:cxnSpLocks/>
              <a:stCxn id="18" idx="4"/>
              <a:endCxn id="19" idx="7"/>
            </p:cNvCxnSpPr>
            <p:nvPr/>
          </p:nvCxnSpPr>
          <p:spPr>
            <a:xfrm flipH="1">
              <a:off x="7507122" y="5579424"/>
              <a:ext cx="379230" cy="749199"/>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4B3F772-00D0-2B41-B715-B653B96EF21D}"/>
                </a:ext>
              </a:extLst>
            </p:cNvPr>
            <p:cNvCxnSpPr>
              <a:cxnSpLocks/>
              <a:stCxn id="24" idx="2"/>
              <a:endCxn id="6" idx="6"/>
            </p:cNvCxnSpPr>
            <p:nvPr/>
          </p:nvCxnSpPr>
          <p:spPr>
            <a:xfrm flipH="1">
              <a:off x="9264440" y="4835091"/>
              <a:ext cx="1068375" cy="0"/>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5631AA-5A66-FB46-9B63-633E7B9E4C50}"/>
                </a:ext>
              </a:extLst>
            </p:cNvPr>
            <p:cNvCxnSpPr>
              <a:cxnSpLocks/>
              <a:stCxn id="20" idx="6"/>
              <a:endCxn id="21" idx="1"/>
            </p:cNvCxnSpPr>
            <p:nvPr/>
          </p:nvCxnSpPr>
          <p:spPr>
            <a:xfrm>
              <a:off x="8153157" y="1292628"/>
              <a:ext cx="1002784" cy="259844"/>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211B618-C73F-7F4E-AFC7-0D2B8310D1C6}"/>
                </a:ext>
              </a:extLst>
            </p:cNvPr>
            <p:cNvCxnSpPr>
              <a:cxnSpLocks/>
              <a:stCxn id="21" idx="5"/>
              <a:endCxn id="22" idx="1"/>
            </p:cNvCxnSpPr>
            <p:nvPr/>
          </p:nvCxnSpPr>
          <p:spPr>
            <a:xfrm>
              <a:off x="9466842" y="1863373"/>
              <a:ext cx="490683" cy="92427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B02B7C0-9CAC-5E46-B90E-0BD3873A039E}"/>
                </a:ext>
              </a:extLst>
            </p:cNvPr>
            <p:cNvCxnSpPr>
              <a:cxnSpLocks/>
              <a:stCxn id="22" idx="4"/>
              <a:endCxn id="6" idx="7"/>
            </p:cNvCxnSpPr>
            <p:nvPr/>
          </p:nvCxnSpPr>
          <p:spPr>
            <a:xfrm flipH="1">
              <a:off x="9200051" y="3162941"/>
              <a:ext cx="912925" cy="1516699"/>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3365A6F-EA42-8B4E-8A78-66213E5E714B}"/>
                </a:ext>
              </a:extLst>
            </p:cNvPr>
            <p:cNvCxnSpPr>
              <a:cxnSpLocks/>
              <a:stCxn id="24" idx="5"/>
              <a:endCxn id="25" idx="0"/>
            </p:cNvCxnSpPr>
            <p:nvPr/>
          </p:nvCxnSpPr>
          <p:spPr>
            <a:xfrm>
              <a:off x="10708105" y="4990541"/>
              <a:ext cx="878127" cy="1101079"/>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1F11B64-5287-3644-82C9-35C5B8686938}"/>
                </a:ext>
              </a:extLst>
            </p:cNvPr>
            <p:cNvSpPr/>
            <p:nvPr/>
          </p:nvSpPr>
          <p:spPr>
            <a:xfrm>
              <a:off x="2162940" y="187588"/>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7" name="Oval 6">
              <a:extLst>
                <a:ext uri="{FF2B5EF4-FFF2-40B4-BE49-F238E27FC236}">
                  <a16:creationId xmlns:a16="http://schemas.microsoft.com/office/drawing/2014/main" id="{8314A98F-B44B-0C40-B635-481D365F8ECD}"/>
                </a:ext>
              </a:extLst>
            </p:cNvPr>
            <p:cNvSpPr/>
            <p:nvPr/>
          </p:nvSpPr>
          <p:spPr>
            <a:xfrm>
              <a:off x="1652009" y="1002678"/>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8" name="Oval 7">
              <a:extLst>
                <a:ext uri="{FF2B5EF4-FFF2-40B4-BE49-F238E27FC236}">
                  <a16:creationId xmlns:a16="http://schemas.microsoft.com/office/drawing/2014/main" id="{32EB5876-7992-5F4E-975B-F94D51AF9340}"/>
                </a:ext>
              </a:extLst>
            </p:cNvPr>
            <p:cNvSpPr/>
            <p:nvPr/>
          </p:nvSpPr>
          <p:spPr>
            <a:xfrm>
              <a:off x="1364033" y="1857206"/>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2" name="Oval 11">
              <a:extLst>
                <a:ext uri="{FF2B5EF4-FFF2-40B4-BE49-F238E27FC236}">
                  <a16:creationId xmlns:a16="http://schemas.microsoft.com/office/drawing/2014/main" id="{09D6DC3F-8383-1746-A9CB-54F77A1F606B}"/>
                </a:ext>
              </a:extLst>
            </p:cNvPr>
            <p:cNvSpPr/>
            <p:nvPr/>
          </p:nvSpPr>
          <p:spPr>
            <a:xfrm>
              <a:off x="1364033" y="3434398"/>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3" name="Oval 12">
              <a:extLst>
                <a:ext uri="{FF2B5EF4-FFF2-40B4-BE49-F238E27FC236}">
                  <a16:creationId xmlns:a16="http://schemas.microsoft.com/office/drawing/2014/main" id="{959781E7-4F9C-8A47-A65A-EC98580E09E9}"/>
                </a:ext>
              </a:extLst>
            </p:cNvPr>
            <p:cNvSpPr/>
            <p:nvPr/>
          </p:nvSpPr>
          <p:spPr>
            <a:xfrm>
              <a:off x="1604962" y="4271483"/>
              <a:ext cx="491460"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4" name="Oval 13">
              <a:extLst>
                <a:ext uri="{FF2B5EF4-FFF2-40B4-BE49-F238E27FC236}">
                  <a16:creationId xmlns:a16="http://schemas.microsoft.com/office/drawing/2014/main" id="{95A1C621-2C70-EE41-900A-00CEA972088F}"/>
                </a:ext>
              </a:extLst>
            </p:cNvPr>
            <p:cNvSpPr/>
            <p:nvPr/>
          </p:nvSpPr>
          <p:spPr>
            <a:xfrm>
              <a:off x="1853015" y="4967163"/>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5" name="Oval 14">
              <a:extLst>
                <a:ext uri="{FF2B5EF4-FFF2-40B4-BE49-F238E27FC236}">
                  <a16:creationId xmlns:a16="http://schemas.microsoft.com/office/drawing/2014/main" id="{362102D5-B41C-4540-846D-277CABB86113}"/>
                </a:ext>
              </a:extLst>
            </p:cNvPr>
            <p:cNvSpPr/>
            <p:nvPr/>
          </p:nvSpPr>
          <p:spPr>
            <a:xfrm>
              <a:off x="2718971" y="5875310"/>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9" name="Oval 8">
              <a:extLst>
                <a:ext uri="{FF2B5EF4-FFF2-40B4-BE49-F238E27FC236}">
                  <a16:creationId xmlns:a16="http://schemas.microsoft.com/office/drawing/2014/main" id="{DCFE3D8A-70BB-A747-ADCD-EB6C143A8A80}"/>
                </a:ext>
              </a:extLst>
            </p:cNvPr>
            <p:cNvSpPr/>
            <p:nvPr/>
          </p:nvSpPr>
          <p:spPr>
            <a:xfrm>
              <a:off x="3735780" y="2503423"/>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1" name="Oval 10">
              <a:extLst>
                <a:ext uri="{FF2B5EF4-FFF2-40B4-BE49-F238E27FC236}">
                  <a16:creationId xmlns:a16="http://schemas.microsoft.com/office/drawing/2014/main" id="{BBF5312B-1944-3A42-80BA-49AF497BF9E5}"/>
                </a:ext>
              </a:extLst>
            </p:cNvPr>
            <p:cNvSpPr/>
            <p:nvPr/>
          </p:nvSpPr>
          <p:spPr>
            <a:xfrm>
              <a:off x="4240482" y="3429000"/>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0" name="Oval 9">
              <a:extLst>
                <a:ext uri="{FF2B5EF4-FFF2-40B4-BE49-F238E27FC236}">
                  <a16:creationId xmlns:a16="http://schemas.microsoft.com/office/drawing/2014/main" id="{4B1B3979-8827-CE45-8EBF-AD691B0346BC}"/>
                </a:ext>
              </a:extLst>
            </p:cNvPr>
            <p:cNvSpPr/>
            <p:nvPr/>
          </p:nvSpPr>
          <p:spPr>
            <a:xfrm>
              <a:off x="5843420" y="2433096"/>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18" name="Oval 17">
              <a:extLst>
                <a:ext uri="{FF2B5EF4-FFF2-40B4-BE49-F238E27FC236}">
                  <a16:creationId xmlns:a16="http://schemas.microsoft.com/office/drawing/2014/main" id="{9DFC363E-4857-B540-9D38-68F36FC414BC}"/>
                </a:ext>
              </a:extLst>
            </p:cNvPr>
            <p:cNvSpPr/>
            <p:nvPr/>
          </p:nvSpPr>
          <p:spPr>
            <a:xfrm>
              <a:off x="7666512" y="5139745"/>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7" name="Oval 16">
              <a:extLst>
                <a:ext uri="{FF2B5EF4-FFF2-40B4-BE49-F238E27FC236}">
                  <a16:creationId xmlns:a16="http://schemas.microsoft.com/office/drawing/2014/main" id="{3F0DC465-2003-4E47-AC7C-63056F3BD2BB}"/>
                </a:ext>
              </a:extLst>
            </p:cNvPr>
            <p:cNvSpPr/>
            <p:nvPr/>
          </p:nvSpPr>
          <p:spPr>
            <a:xfrm>
              <a:off x="6021596" y="4320493"/>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6" name="Oval 15">
              <a:extLst>
                <a:ext uri="{FF2B5EF4-FFF2-40B4-BE49-F238E27FC236}">
                  <a16:creationId xmlns:a16="http://schemas.microsoft.com/office/drawing/2014/main" id="{5FE0EE52-C6F2-7645-95C2-58ED8DA7B56C}"/>
                </a:ext>
              </a:extLst>
            </p:cNvPr>
            <p:cNvSpPr/>
            <p:nvPr/>
          </p:nvSpPr>
          <p:spPr>
            <a:xfrm>
              <a:off x="4591907" y="6109727"/>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19" name="Oval 18">
              <a:extLst>
                <a:ext uri="{FF2B5EF4-FFF2-40B4-BE49-F238E27FC236}">
                  <a16:creationId xmlns:a16="http://schemas.microsoft.com/office/drawing/2014/main" id="{C23BAE74-4659-5E46-88D2-27E65F76926B}"/>
                </a:ext>
              </a:extLst>
            </p:cNvPr>
            <p:cNvSpPr/>
            <p:nvPr/>
          </p:nvSpPr>
          <p:spPr>
            <a:xfrm>
              <a:off x="7131832" y="6264234"/>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0" name="Oval 19">
              <a:extLst>
                <a:ext uri="{FF2B5EF4-FFF2-40B4-BE49-F238E27FC236}">
                  <a16:creationId xmlns:a16="http://schemas.microsoft.com/office/drawing/2014/main" id="{E337A2B8-46F8-7048-A9AA-E9589FFF0269}"/>
                </a:ext>
              </a:extLst>
            </p:cNvPr>
            <p:cNvSpPr/>
            <p:nvPr/>
          </p:nvSpPr>
          <p:spPr>
            <a:xfrm>
              <a:off x="7713478" y="1072788"/>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1" name="Oval 20">
              <a:extLst>
                <a:ext uri="{FF2B5EF4-FFF2-40B4-BE49-F238E27FC236}">
                  <a16:creationId xmlns:a16="http://schemas.microsoft.com/office/drawing/2014/main" id="{91170830-11C1-B443-A3B6-4950F001250C}"/>
                </a:ext>
              </a:extLst>
            </p:cNvPr>
            <p:cNvSpPr/>
            <p:nvPr/>
          </p:nvSpPr>
          <p:spPr>
            <a:xfrm>
              <a:off x="9091552" y="1488083"/>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25" name="Oval 24">
              <a:extLst>
                <a:ext uri="{FF2B5EF4-FFF2-40B4-BE49-F238E27FC236}">
                  <a16:creationId xmlns:a16="http://schemas.microsoft.com/office/drawing/2014/main" id="{3AEBF33D-0C8F-954F-9310-26B9E0D68D2F}"/>
                </a:ext>
              </a:extLst>
            </p:cNvPr>
            <p:cNvSpPr/>
            <p:nvPr/>
          </p:nvSpPr>
          <p:spPr>
            <a:xfrm>
              <a:off x="11366392" y="6091620"/>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4" name="Oval 23">
              <a:extLst>
                <a:ext uri="{FF2B5EF4-FFF2-40B4-BE49-F238E27FC236}">
                  <a16:creationId xmlns:a16="http://schemas.microsoft.com/office/drawing/2014/main" id="{6EF686FB-2371-6144-9599-700A90FF4F7F}"/>
                </a:ext>
              </a:extLst>
            </p:cNvPr>
            <p:cNvSpPr/>
            <p:nvPr/>
          </p:nvSpPr>
          <p:spPr>
            <a:xfrm>
              <a:off x="10332815" y="4615251"/>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6" name="Oval 5">
              <a:extLst>
                <a:ext uri="{FF2B5EF4-FFF2-40B4-BE49-F238E27FC236}">
                  <a16:creationId xmlns:a16="http://schemas.microsoft.com/office/drawing/2014/main" id="{3948E0B5-E55D-7B4E-88BE-BDFC56F8661C}"/>
                </a:ext>
              </a:extLst>
            </p:cNvPr>
            <p:cNvSpPr/>
            <p:nvPr/>
          </p:nvSpPr>
          <p:spPr>
            <a:xfrm>
              <a:off x="8824761" y="4615251"/>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22" name="Oval 21">
              <a:extLst>
                <a:ext uri="{FF2B5EF4-FFF2-40B4-BE49-F238E27FC236}">
                  <a16:creationId xmlns:a16="http://schemas.microsoft.com/office/drawing/2014/main" id="{2A980154-2691-2741-83E9-6257A06DEF58}"/>
                </a:ext>
              </a:extLst>
            </p:cNvPr>
            <p:cNvSpPr/>
            <p:nvPr/>
          </p:nvSpPr>
          <p:spPr>
            <a:xfrm>
              <a:off x="9893136" y="2723262"/>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 name="Oval 1">
              <a:extLst>
                <a:ext uri="{FF2B5EF4-FFF2-40B4-BE49-F238E27FC236}">
                  <a16:creationId xmlns:a16="http://schemas.microsoft.com/office/drawing/2014/main" id="{C6FCDE50-E24C-6E4F-BBA9-0BCD55730983}"/>
                </a:ext>
              </a:extLst>
            </p:cNvPr>
            <p:cNvSpPr/>
            <p:nvPr/>
          </p:nvSpPr>
          <p:spPr>
            <a:xfrm>
              <a:off x="7621836" y="5108061"/>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 </a:t>
              </a:r>
            </a:p>
          </p:txBody>
        </p:sp>
        <p:sp>
          <p:nvSpPr>
            <p:cNvPr id="195" name="Oval 194">
              <a:extLst>
                <a:ext uri="{FF2B5EF4-FFF2-40B4-BE49-F238E27FC236}">
                  <a16:creationId xmlns:a16="http://schemas.microsoft.com/office/drawing/2014/main" id="{11335CFD-3490-8C4A-9ED2-F2AC1205D018}"/>
                </a:ext>
              </a:extLst>
            </p:cNvPr>
            <p:cNvSpPr/>
            <p:nvPr/>
          </p:nvSpPr>
          <p:spPr>
            <a:xfrm>
              <a:off x="8793686" y="4584782"/>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 </a:t>
              </a:r>
            </a:p>
          </p:txBody>
        </p:sp>
        <p:sp>
          <p:nvSpPr>
            <p:cNvPr id="197" name="Oval 196">
              <a:extLst>
                <a:ext uri="{FF2B5EF4-FFF2-40B4-BE49-F238E27FC236}">
                  <a16:creationId xmlns:a16="http://schemas.microsoft.com/office/drawing/2014/main" id="{1D73B0DF-91A3-7546-9BEF-5B220E0A8DF0}"/>
                </a:ext>
              </a:extLst>
            </p:cNvPr>
            <p:cNvSpPr/>
            <p:nvPr/>
          </p:nvSpPr>
          <p:spPr>
            <a:xfrm>
              <a:off x="7108319" y="6232549"/>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 </a:t>
              </a:r>
            </a:p>
          </p:txBody>
        </p:sp>
        <p:sp>
          <p:nvSpPr>
            <p:cNvPr id="198" name="Oval 197">
              <a:extLst>
                <a:ext uri="{FF2B5EF4-FFF2-40B4-BE49-F238E27FC236}">
                  <a16:creationId xmlns:a16="http://schemas.microsoft.com/office/drawing/2014/main" id="{627A3F87-ADBE-BF41-8C90-9BDE8FDD09CB}"/>
                </a:ext>
              </a:extLst>
            </p:cNvPr>
            <p:cNvSpPr/>
            <p:nvPr/>
          </p:nvSpPr>
          <p:spPr>
            <a:xfrm>
              <a:off x="5987832" y="4280432"/>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 </a:t>
              </a:r>
            </a:p>
          </p:txBody>
        </p:sp>
        <p:sp>
          <p:nvSpPr>
            <p:cNvPr id="199" name="Oval 198">
              <a:extLst>
                <a:ext uri="{FF2B5EF4-FFF2-40B4-BE49-F238E27FC236}">
                  <a16:creationId xmlns:a16="http://schemas.microsoft.com/office/drawing/2014/main" id="{42AA6A62-DE00-664F-A4D9-63A611478D91}"/>
                </a:ext>
              </a:extLst>
            </p:cNvPr>
            <p:cNvSpPr/>
            <p:nvPr/>
          </p:nvSpPr>
          <p:spPr>
            <a:xfrm>
              <a:off x="10301130" y="4590879"/>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 </a:t>
              </a:r>
            </a:p>
          </p:txBody>
        </p:sp>
        <p:sp>
          <p:nvSpPr>
            <p:cNvPr id="200" name="Oval 199">
              <a:extLst>
                <a:ext uri="{FF2B5EF4-FFF2-40B4-BE49-F238E27FC236}">
                  <a16:creationId xmlns:a16="http://schemas.microsoft.com/office/drawing/2014/main" id="{A898A2FC-1C71-DC46-AB6E-839DD7FF85B5}"/>
                </a:ext>
              </a:extLst>
            </p:cNvPr>
            <p:cNvSpPr/>
            <p:nvPr/>
          </p:nvSpPr>
          <p:spPr>
            <a:xfrm>
              <a:off x="4208798" y="3396067"/>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 </a:t>
              </a:r>
            </a:p>
          </p:txBody>
        </p:sp>
        <p:sp>
          <p:nvSpPr>
            <p:cNvPr id="207" name="Oval 206">
              <a:extLst>
                <a:ext uri="{FF2B5EF4-FFF2-40B4-BE49-F238E27FC236}">
                  <a16:creationId xmlns:a16="http://schemas.microsoft.com/office/drawing/2014/main" id="{97910962-E1BB-894D-8466-8B7EDAAC4547}"/>
                </a:ext>
              </a:extLst>
            </p:cNvPr>
            <p:cNvSpPr/>
            <p:nvPr/>
          </p:nvSpPr>
          <p:spPr>
            <a:xfrm>
              <a:off x="3706657" y="2462898"/>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 </a:t>
              </a:r>
            </a:p>
          </p:txBody>
        </p:sp>
        <p:sp>
          <p:nvSpPr>
            <p:cNvPr id="208" name="Oval 207">
              <a:extLst>
                <a:ext uri="{FF2B5EF4-FFF2-40B4-BE49-F238E27FC236}">
                  <a16:creationId xmlns:a16="http://schemas.microsoft.com/office/drawing/2014/main" id="{B1C7118E-A3F4-EB4B-8193-7BA246B48809}"/>
                </a:ext>
              </a:extLst>
            </p:cNvPr>
            <p:cNvSpPr/>
            <p:nvPr/>
          </p:nvSpPr>
          <p:spPr>
            <a:xfrm>
              <a:off x="4574532" y="6085370"/>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 </a:t>
              </a:r>
            </a:p>
          </p:txBody>
        </p:sp>
        <p:sp>
          <p:nvSpPr>
            <p:cNvPr id="209" name="Oval 208">
              <a:extLst>
                <a:ext uri="{FF2B5EF4-FFF2-40B4-BE49-F238E27FC236}">
                  <a16:creationId xmlns:a16="http://schemas.microsoft.com/office/drawing/2014/main" id="{5DB42D25-E96C-2D44-94F2-870565D25D27}"/>
                </a:ext>
              </a:extLst>
            </p:cNvPr>
            <p:cNvSpPr/>
            <p:nvPr/>
          </p:nvSpPr>
          <p:spPr>
            <a:xfrm>
              <a:off x="11342780" y="6076748"/>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 </a:t>
              </a:r>
            </a:p>
          </p:txBody>
        </p:sp>
      </p:grpSp>
      <p:grpSp>
        <p:nvGrpSpPr>
          <p:cNvPr id="210" name="Group 209">
            <a:extLst>
              <a:ext uri="{FF2B5EF4-FFF2-40B4-BE49-F238E27FC236}">
                <a16:creationId xmlns:a16="http://schemas.microsoft.com/office/drawing/2014/main" id="{81379DFD-DCD6-1542-AFEA-1264FD199D84}"/>
              </a:ext>
            </a:extLst>
          </p:cNvPr>
          <p:cNvGrpSpPr/>
          <p:nvPr/>
        </p:nvGrpSpPr>
        <p:grpSpPr>
          <a:xfrm>
            <a:off x="5778043" y="2099989"/>
            <a:ext cx="3981647" cy="4661770"/>
            <a:chOff x="5778043" y="2099989"/>
            <a:chExt cx="3981647" cy="4661770"/>
          </a:xfrm>
        </p:grpSpPr>
        <p:sp>
          <p:nvSpPr>
            <p:cNvPr id="211" name="TextBox 210">
              <a:extLst>
                <a:ext uri="{FF2B5EF4-FFF2-40B4-BE49-F238E27FC236}">
                  <a16:creationId xmlns:a16="http://schemas.microsoft.com/office/drawing/2014/main" id="{D107DB5D-FE24-D84A-953E-A3FAB8D6B6C2}"/>
                </a:ext>
              </a:extLst>
            </p:cNvPr>
            <p:cNvSpPr txBox="1"/>
            <p:nvPr/>
          </p:nvSpPr>
          <p:spPr>
            <a:xfrm>
              <a:off x="7062168" y="3983356"/>
              <a:ext cx="579005" cy="369332"/>
            </a:xfrm>
            <a:prstGeom prst="rect">
              <a:avLst/>
            </a:prstGeom>
            <a:noFill/>
            <a:ln>
              <a:noFill/>
            </a:ln>
          </p:spPr>
          <p:txBody>
            <a:bodyPr wrap="none" rtlCol="0">
              <a:spAutoFit/>
            </a:bodyPr>
            <a:lstStyle/>
            <a:p>
              <a:r>
                <a:rPr lang="en-US" dirty="0">
                  <a:solidFill>
                    <a:schemeClr val="accent2"/>
                  </a:solidFill>
                </a:rPr>
                <a:t>211</a:t>
              </a:r>
            </a:p>
          </p:txBody>
        </p:sp>
        <p:grpSp>
          <p:nvGrpSpPr>
            <p:cNvPr id="212" name="Group 211">
              <a:extLst>
                <a:ext uri="{FF2B5EF4-FFF2-40B4-BE49-F238E27FC236}">
                  <a16:creationId xmlns:a16="http://schemas.microsoft.com/office/drawing/2014/main" id="{D84C0184-0734-8E42-B4BB-D8C9D1F1277A}"/>
                </a:ext>
              </a:extLst>
            </p:cNvPr>
            <p:cNvGrpSpPr/>
            <p:nvPr/>
          </p:nvGrpSpPr>
          <p:grpSpPr>
            <a:xfrm>
              <a:off x="5778043" y="2099989"/>
              <a:ext cx="3981647" cy="4661770"/>
              <a:chOff x="5778043" y="2099989"/>
              <a:chExt cx="3981647" cy="4661770"/>
            </a:xfrm>
          </p:grpSpPr>
          <p:sp>
            <p:nvSpPr>
              <p:cNvPr id="214" name="Rectangle 213">
                <a:extLst>
                  <a:ext uri="{FF2B5EF4-FFF2-40B4-BE49-F238E27FC236}">
                    <a16:creationId xmlns:a16="http://schemas.microsoft.com/office/drawing/2014/main" id="{C4910676-7150-3748-8B1B-A28269F35725}"/>
                  </a:ext>
                </a:extLst>
              </p:cNvPr>
              <p:cNvSpPr/>
              <p:nvPr/>
            </p:nvSpPr>
            <p:spPr>
              <a:xfrm>
                <a:off x="7912546" y="5508427"/>
                <a:ext cx="867545" cy="369332"/>
              </a:xfrm>
              <a:prstGeom prst="rect">
                <a:avLst/>
              </a:prstGeom>
              <a:noFill/>
              <a:ln>
                <a:noFill/>
              </a:ln>
            </p:spPr>
            <p:txBody>
              <a:bodyPr wrap="none">
                <a:spAutoFit/>
              </a:bodyPr>
              <a:lstStyle/>
              <a:p>
                <a:r>
                  <a:rPr lang="en-US" dirty="0">
                    <a:solidFill>
                      <a:schemeClr val="accent2"/>
                    </a:solidFill>
                    <a:latin typeface="Helvetica Neue" panose="02000503000000020004" pitchFamily="2" charset="0"/>
                  </a:rPr>
                  <a:t>Kessel</a:t>
                </a:r>
                <a:endParaRPr lang="en-US" dirty="0">
                  <a:solidFill>
                    <a:schemeClr val="accent2"/>
                  </a:solidFill>
                  <a:effectLst/>
                  <a:latin typeface="Helvetica Neue" panose="02000503000000020004" pitchFamily="2" charset="0"/>
                </a:endParaRPr>
              </a:p>
            </p:txBody>
          </p:sp>
          <p:sp>
            <p:nvSpPr>
              <p:cNvPr id="215" name="Rectangle 214">
                <a:extLst>
                  <a:ext uri="{FF2B5EF4-FFF2-40B4-BE49-F238E27FC236}">
                    <a16:creationId xmlns:a16="http://schemas.microsoft.com/office/drawing/2014/main" id="{A84E58F9-A7ED-0F4B-BF88-420FDD4FDD34}"/>
                  </a:ext>
                </a:extLst>
              </p:cNvPr>
              <p:cNvSpPr/>
              <p:nvPr/>
            </p:nvSpPr>
            <p:spPr>
              <a:xfrm>
                <a:off x="7555484" y="6392427"/>
                <a:ext cx="1159292"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Geonosis</a:t>
                </a:r>
                <a:endParaRPr lang="en-US" dirty="0">
                  <a:solidFill>
                    <a:schemeClr val="accent2"/>
                  </a:solidFill>
                  <a:effectLst/>
                  <a:latin typeface="Helvetica Neue" panose="02000503000000020004" pitchFamily="2" charset="0"/>
                </a:endParaRPr>
              </a:p>
            </p:txBody>
          </p:sp>
          <p:sp>
            <p:nvSpPr>
              <p:cNvPr id="216" name="Rectangle 215">
                <a:extLst>
                  <a:ext uri="{FF2B5EF4-FFF2-40B4-BE49-F238E27FC236}">
                    <a16:creationId xmlns:a16="http://schemas.microsoft.com/office/drawing/2014/main" id="{040260DA-156D-6647-AD2F-BC49994A4E61}"/>
                  </a:ext>
                </a:extLst>
              </p:cNvPr>
              <p:cNvSpPr/>
              <p:nvPr/>
            </p:nvSpPr>
            <p:spPr>
              <a:xfrm>
                <a:off x="5778043" y="3945256"/>
                <a:ext cx="877163" cy="369332"/>
              </a:xfrm>
              <a:prstGeom prst="rect">
                <a:avLst/>
              </a:prstGeom>
              <a:noFill/>
              <a:ln>
                <a:noFill/>
              </a:ln>
            </p:spPr>
            <p:txBody>
              <a:bodyPr wrap="none">
                <a:spAutoFit/>
              </a:bodyPr>
              <a:lstStyle/>
              <a:p>
                <a:r>
                  <a:rPr lang="en-US" dirty="0">
                    <a:solidFill>
                      <a:schemeClr val="accent2"/>
                    </a:solidFill>
                    <a:latin typeface="Helvetica Neue" panose="02000503000000020004" pitchFamily="2" charset="0"/>
                  </a:rPr>
                  <a:t>Naboo</a:t>
                </a:r>
                <a:endParaRPr lang="en-US" dirty="0">
                  <a:solidFill>
                    <a:schemeClr val="accent2"/>
                  </a:solidFill>
                  <a:effectLst/>
                  <a:latin typeface="Helvetica Neue" panose="02000503000000020004" pitchFamily="2" charset="0"/>
                </a:endParaRPr>
              </a:p>
            </p:txBody>
          </p:sp>
          <p:sp>
            <p:nvSpPr>
              <p:cNvPr id="217" name="Rectangle 216">
                <a:extLst>
                  <a:ext uri="{FF2B5EF4-FFF2-40B4-BE49-F238E27FC236}">
                    <a16:creationId xmlns:a16="http://schemas.microsoft.com/office/drawing/2014/main" id="{2E89AEBE-0842-F84C-BF55-1939B801FD05}"/>
                  </a:ext>
                </a:extLst>
              </p:cNvPr>
              <p:cNvSpPr/>
              <p:nvPr/>
            </p:nvSpPr>
            <p:spPr>
              <a:xfrm>
                <a:off x="8861687" y="5007840"/>
                <a:ext cx="898003"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Bespin</a:t>
                </a:r>
                <a:endParaRPr lang="en-US" dirty="0">
                  <a:solidFill>
                    <a:schemeClr val="accent2"/>
                  </a:solidFill>
                  <a:effectLst/>
                  <a:latin typeface="Helvetica Neue" panose="02000503000000020004" pitchFamily="2" charset="0"/>
                </a:endParaRPr>
              </a:p>
            </p:txBody>
          </p:sp>
          <p:sp>
            <p:nvSpPr>
              <p:cNvPr id="218" name="Rectangle 217">
                <a:extLst>
                  <a:ext uri="{FF2B5EF4-FFF2-40B4-BE49-F238E27FC236}">
                    <a16:creationId xmlns:a16="http://schemas.microsoft.com/office/drawing/2014/main" id="{2DF74765-B902-464D-8E94-307BC15D2DD9}"/>
                  </a:ext>
                </a:extLst>
              </p:cNvPr>
              <p:cNvSpPr/>
              <p:nvPr/>
            </p:nvSpPr>
            <p:spPr>
              <a:xfrm>
                <a:off x="5964239" y="2099989"/>
                <a:ext cx="800219" cy="369332"/>
              </a:xfrm>
              <a:prstGeom prst="rect">
                <a:avLst/>
              </a:prstGeom>
              <a:noFill/>
              <a:ln>
                <a:noFill/>
              </a:ln>
            </p:spPr>
            <p:txBody>
              <a:bodyPr wrap="none">
                <a:spAutoFit/>
              </a:bodyPr>
              <a:lstStyle/>
              <a:p>
                <a:r>
                  <a:rPr lang="en-US" dirty="0">
                    <a:solidFill>
                      <a:schemeClr val="accent2"/>
                    </a:solidFill>
                    <a:latin typeface="Helvetica Neue" panose="02000503000000020004" pitchFamily="2" charset="0"/>
                  </a:rPr>
                  <a:t>Endor</a:t>
                </a:r>
                <a:endParaRPr lang="en-US" dirty="0">
                  <a:solidFill>
                    <a:schemeClr val="accent2"/>
                  </a:solidFill>
                  <a:effectLst/>
                  <a:latin typeface="Helvetica Neue" panose="02000503000000020004" pitchFamily="2" charset="0"/>
                </a:endParaRPr>
              </a:p>
            </p:txBody>
          </p:sp>
          <p:sp>
            <p:nvSpPr>
              <p:cNvPr id="221" name="TextBox 220">
                <a:extLst>
                  <a:ext uri="{FF2B5EF4-FFF2-40B4-BE49-F238E27FC236}">
                    <a16:creationId xmlns:a16="http://schemas.microsoft.com/office/drawing/2014/main" id="{77BD9626-F04D-914B-81AC-C65BA7D5153F}"/>
                  </a:ext>
                </a:extLst>
              </p:cNvPr>
              <p:cNvSpPr txBox="1"/>
              <p:nvPr/>
            </p:nvSpPr>
            <p:spPr>
              <a:xfrm>
                <a:off x="6470872" y="4821504"/>
                <a:ext cx="579005" cy="369332"/>
              </a:xfrm>
              <a:prstGeom prst="rect">
                <a:avLst/>
              </a:prstGeom>
              <a:noFill/>
              <a:ln>
                <a:noFill/>
              </a:ln>
            </p:spPr>
            <p:txBody>
              <a:bodyPr wrap="none" rtlCol="0">
                <a:spAutoFit/>
              </a:bodyPr>
              <a:lstStyle/>
              <a:p>
                <a:r>
                  <a:rPr lang="en-US" dirty="0">
                    <a:solidFill>
                      <a:schemeClr val="accent2"/>
                    </a:solidFill>
                  </a:rPr>
                  <a:t>101</a:t>
                </a:r>
              </a:p>
            </p:txBody>
          </p:sp>
          <p:sp>
            <p:nvSpPr>
              <p:cNvPr id="224" name="TextBox 223">
                <a:extLst>
                  <a:ext uri="{FF2B5EF4-FFF2-40B4-BE49-F238E27FC236}">
                    <a16:creationId xmlns:a16="http://schemas.microsoft.com/office/drawing/2014/main" id="{8AEC12D9-53EC-EB41-9C76-D54A2F0F9C0B}"/>
                  </a:ext>
                </a:extLst>
              </p:cNvPr>
              <p:cNvSpPr txBox="1"/>
              <p:nvPr/>
            </p:nvSpPr>
            <p:spPr>
              <a:xfrm>
                <a:off x="8183382" y="4793966"/>
                <a:ext cx="447558" cy="369332"/>
              </a:xfrm>
              <a:prstGeom prst="rect">
                <a:avLst/>
              </a:prstGeom>
              <a:noFill/>
              <a:ln>
                <a:noFill/>
              </a:ln>
            </p:spPr>
            <p:txBody>
              <a:bodyPr wrap="none" rtlCol="0">
                <a:spAutoFit/>
              </a:bodyPr>
              <a:lstStyle/>
              <a:p>
                <a:r>
                  <a:rPr lang="en-US" dirty="0">
                    <a:solidFill>
                      <a:schemeClr val="accent2"/>
                    </a:solidFill>
                  </a:rPr>
                  <a:t>85</a:t>
                </a:r>
              </a:p>
            </p:txBody>
          </p:sp>
          <p:sp>
            <p:nvSpPr>
              <p:cNvPr id="227" name="TextBox 226">
                <a:extLst>
                  <a:ext uri="{FF2B5EF4-FFF2-40B4-BE49-F238E27FC236}">
                    <a16:creationId xmlns:a16="http://schemas.microsoft.com/office/drawing/2014/main" id="{723F5FF5-43A9-C343-A1F7-C026482BE9E3}"/>
                  </a:ext>
                </a:extLst>
              </p:cNvPr>
              <p:cNvSpPr txBox="1"/>
              <p:nvPr/>
            </p:nvSpPr>
            <p:spPr>
              <a:xfrm>
                <a:off x="7641173" y="5981576"/>
                <a:ext cx="447558" cy="369332"/>
              </a:xfrm>
              <a:prstGeom prst="rect">
                <a:avLst/>
              </a:prstGeom>
              <a:noFill/>
              <a:ln>
                <a:noFill/>
              </a:ln>
            </p:spPr>
            <p:txBody>
              <a:bodyPr wrap="none" rtlCol="0">
                <a:spAutoFit/>
              </a:bodyPr>
              <a:lstStyle/>
              <a:p>
                <a:r>
                  <a:rPr lang="en-US" dirty="0">
                    <a:solidFill>
                      <a:schemeClr val="accent2"/>
                    </a:solidFill>
                  </a:rPr>
                  <a:t>90</a:t>
                </a:r>
              </a:p>
            </p:txBody>
          </p:sp>
          <p:sp>
            <p:nvSpPr>
              <p:cNvPr id="230" name="Oval 229">
                <a:extLst>
                  <a:ext uri="{FF2B5EF4-FFF2-40B4-BE49-F238E27FC236}">
                    <a16:creationId xmlns:a16="http://schemas.microsoft.com/office/drawing/2014/main" id="{73EC2EAA-370A-C64C-B20D-DF7850A71C40}"/>
                  </a:ext>
                </a:extLst>
              </p:cNvPr>
              <p:cNvSpPr/>
              <p:nvPr/>
            </p:nvSpPr>
            <p:spPr>
              <a:xfrm>
                <a:off x="7131832" y="6264234"/>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cxnSp>
            <p:nvCxnSpPr>
              <p:cNvPr id="233" name="Straight Connector 232">
                <a:extLst>
                  <a:ext uri="{FF2B5EF4-FFF2-40B4-BE49-F238E27FC236}">
                    <a16:creationId xmlns:a16="http://schemas.microsoft.com/office/drawing/2014/main" id="{D3EE5AAC-5C93-AE41-8240-7F0191590C1F}"/>
                  </a:ext>
                </a:extLst>
              </p:cNvPr>
              <p:cNvCxnSpPr>
                <a:cxnSpLocks/>
              </p:cNvCxnSpPr>
              <p:nvPr/>
            </p:nvCxnSpPr>
            <p:spPr>
              <a:xfrm>
                <a:off x="6461275" y="4540333"/>
                <a:ext cx="1269626" cy="66380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A52F6AC8-4FB9-5B43-8F37-40A04616157D}"/>
                  </a:ext>
                </a:extLst>
              </p:cNvPr>
              <p:cNvCxnSpPr>
                <a:cxnSpLocks/>
              </p:cNvCxnSpPr>
              <p:nvPr/>
            </p:nvCxnSpPr>
            <p:spPr>
              <a:xfrm>
                <a:off x="6218710" y="2808386"/>
                <a:ext cx="1512191" cy="239574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5A6739D-707B-E24E-83FC-22E6297A924F}"/>
                  </a:ext>
                </a:extLst>
              </p:cNvPr>
              <p:cNvCxnSpPr>
                <a:cxnSpLocks/>
              </p:cNvCxnSpPr>
              <p:nvPr/>
            </p:nvCxnSpPr>
            <p:spPr>
              <a:xfrm flipH="1">
                <a:off x="8106191" y="4990541"/>
                <a:ext cx="782959" cy="36904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2" name="Oval 241">
                <a:extLst>
                  <a:ext uri="{FF2B5EF4-FFF2-40B4-BE49-F238E27FC236}">
                    <a16:creationId xmlns:a16="http://schemas.microsoft.com/office/drawing/2014/main" id="{8DFA3ACC-735B-684A-AC41-3C08F184AB41}"/>
                  </a:ext>
                </a:extLst>
              </p:cNvPr>
              <p:cNvSpPr/>
              <p:nvPr/>
            </p:nvSpPr>
            <p:spPr>
              <a:xfrm>
                <a:off x="8818022" y="4615232"/>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45" name="Oval 244">
                <a:extLst>
                  <a:ext uri="{FF2B5EF4-FFF2-40B4-BE49-F238E27FC236}">
                    <a16:creationId xmlns:a16="http://schemas.microsoft.com/office/drawing/2014/main" id="{D9C57D36-8BD8-3B49-BA59-C16D4D9C13AC}"/>
                  </a:ext>
                </a:extLst>
              </p:cNvPr>
              <p:cNvSpPr/>
              <p:nvPr/>
            </p:nvSpPr>
            <p:spPr>
              <a:xfrm>
                <a:off x="7653681" y="5121507"/>
                <a:ext cx="452510" cy="452510"/>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48" name="Oval 247">
                <a:extLst>
                  <a:ext uri="{FF2B5EF4-FFF2-40B4-BE49-F238E27FC236}">
                    <a16:creationId xmlns:a16="http://schemas.microsoft.com/office/drawing/2014/main" id="{23BA9157-F342-644B-993E-FB3CCA36FA81}"/>
                  </a:ext>
                </a:extLst>
              </p:cNvPr>
              <p:cNvSpPr/>
              <p:nvPr/>
            </p:nvSpPr>
            <p:spPr>
              <a:xfrm>
                <a:off x="5832066" y="2428985"/>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51" name="Oval 250">
                <a:extLst>
                  <a:ext uri="{FF2B5EF4-FFF2-40B4-BE49-F238E27FC236}">
                    <a16:creationId xmlns:a16="http://schemas.microsoft.com/office/drawing/2014/main" id="{A60653E2-8C4C-AF4B-A3E2-258F70A1D169}"/>
                  </a:ext>
                </a:extLst>
              </p:cNvPr>
              <p:cNvSpPr/>
              <p:nvPr/>
            </p:nvSpPr>
            <p:spPr>
              <a:xfrm>
                <a:off x="6014408" y="4311397"/>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cxnSp>
          <p:nvCxnSpPr>
            <p:cNvPr id="213" name="Straight Connector 212">
              <a:extLst>
                <a:ext uri="{FF2B5EF4-FFF2-40B4-BE49-F238E27FC236}">
                  <a16:creationId xmlns:a16="http://schemas.microsoft.com/office/drawing/2014/main" id="{5F9102EF-A662-234E-AA90-1F256F9A1891}"/>
                </a:ext>
              </a:extLst>
            </p:cNvPr>
            <p:cNvCxnSpPr>
              <a:cxnSpLocks/>
            </p:cNvCxnSpPr>
            <p:nvPr/>
          </p:nvCxnSpPr>
          <p:spPr>
            <a:xfrm flipH="1">
              <a:off x="7507122" y="5579424"/>
              <a:ext cx="379230" cy="74919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54" name="Group 253">
            <a:extLst>
              <a:ext uri="{FF2B5EF4-FFF2-40B4-BE49-F238E27FC236}">
                <a16:creationId xmlns:a16="http://schemas.microsoft.com/office/drawing/2014/main" id="{401179D2-4A0D-0341-9136-E1A26DD68774}"/>
              </a:ext>
            </a:extLst>
          </p:cNvPr>
          <p:cNvGrpSpPr/>
          <p:nvPr/>
        </p:nvGrpSpPr>
        <p:grpSpPr>
          <a:xfrm>
            <a:off x="8834698" y="2706303"/>
            <a:ext cx="2676930" cy="2361458"/>
            <a:chOff x="8834698" y="2706303"/>
            <a:chExt cx="2676930" cy="2361458"/>
          </a:xfrm>
        </p:grpSpPr>
        <p:sp>
          <p:nvSpPr>
            <p:cNvPr id="257" name="TextBox 256">
              <a:extLst>
                <a:ext uri="{FF2B5EF4-FFF2-40B4-BE49-F238E27FC236}">
                  <a16:creationId xmlns:a16="http://schemas.microsoft.com/office/drawing/2014/main" id="{F29287E4-1048-2A4E-9152-F2B8E0E9CEE9}"/>
                </a:ext>
              </a:extLst>
            </p:cNvPr>
            <p:cNvSpPr txBox="1"/>
            <p:nvPr/>
          </p:nvSpPr>
          <p:spPr>
            <a:xfrm>
              <a:off x="9699315" y="4494974"/>
              <a:ext cx="447558" cy="369332"/>
            </a:xfrm>
            <a:prstGeom prst="rect">
              <a:avLst/>
            </a:prstGeom>
            <a:noFill/>
            <a:ln>
              <a:noFill/>
            </a:ln>
          </p:spPr>
          <p:txBody>
            <a:bodyPr wrap="none" rtlCol="0">
              <a:spAutoFit/>
            </a:bodyPr>
            <a:lstStyle/>
            <a:p>
              <a:r>
                <a:rPr lang="en-US" dirty="0">
                  <a:solidFill>
                    <a:schemeClr val="accent2"/>
                  </a:solidFill>
                </a:rPr>
                <a:t>98</a:t>
              </a:r>
            </a:p>
          </p:txBody>
        </p:sp>
        <p:sp>
          <p:nvSpPr>
            <p:cNvPr id="260" name="TextBox 259">
              <a:extLst>
                <a:ext uri="{FF2B5EF4-FFF2-40B4-BE49-F238E27FC236}">
                  <a16:creationId xmlns:a16="http://schemas.microsoft.com/office/drawing/2014/main" id="{5114D947-4ED5-B247-90D4-8BA60418DAC0}"/>
                </a:ext>
              </a:extLst>
            </p:cNvPr>
            <p:cNvSpPr txBox="1"/>
            <p:nvPr/>
          </p:nvSpPr>
          <p:spPr>
            <a:xfrm>
              <a:off x="9643890" y="3853171"/>
              <a:ext cx="579005" cy="369332"/>
            </a:xfrm>
            <a:prstGeom prst="rect">
              <a:avLst/>
            </a:prstGeom>
            <a:noFill/>
            <a:ln>
              <a:noFill/>
            </a:ln>
          </p:spPr>
          <p:txBody>
            <a:bodyPr wrap="none" rtlCol="0">
              <a:spAutoFit/>
            </a:bodyPr>
            <a:lstStyle/>
            <a:p>
              <a:r>
                <a:rPr lang="en-US" dirty="0">
                  <a:solidFill>
                    <a:schemeClr val="accent2"/>
                  </a:solidFill>
                </a:rPr>
                <a:t>142</a:t>
              </a:r>
            </a:p>
          </p:txBody>
        </p:sp>
        <p:sp>
          <p:nvSpPr>
            <p:cNvPr id="261" name="Rectangle 260">
              <a:extLst>
                <a:ext uri="{FF2B5EF4-FFF2-40B4-BE49-F238E27FC236}">
                  <a16:creationId xmlns:a16="http://schemas.microsoft.com/office/drawing/2014/main" id="{3676AA9D-6F37-BA44-9495-BF5E9313C23D}"/>
                </a:ext>
              </a:extLst>
            </p:cNvPr>
            <p:cNvSpPr/>
            <p:nvPr/>
          </p:nvSpPr>
          <p:spPr>
            <a:xfrm>
              <a:off x="10733293" y="4685579"/>
              <a:ext cx="684803"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Hoth</a:t>
              </a:r>
              <a:endParaRPr lang="en-US" dirty="0">
                <a:solidFill>
                  <a:schemeClr val="accent2"/>
                </a:solidFill>
                <a:effectLst/>
                <a:latin typeface="Helvetica Neue" panose="02000503000000020004" pitchFamily="2" charset="0"/>
              </a:endParaRPr>
            </a:p>
          </p:txBody>
        </p:sp>
        <p:sp>
          <p:nvSpPr>
            <p:cNvPr id="262" name="Rectangle 261">
              <a:extLst>
                <a:ext uri="{FF2B5EF4-FFF2-40B4-BE49-F238E27FC236}">
                  <a16:creationId xmlns:a16="http://schemas.microsoft.com/office/drawing/2014/main" id="{1B9979B3-7D68-6E4E-8722-D5CB0EF7CDFA}"/>
                </a:ext>
              </a:extLst>
            </p:cNvPr>
            <p:cNvSpPr/>
            <p:nvPr/>
          </p:nvSpPr>
          <p:spPr>
            <a:xfrm>
              <a:off x="10395360" y="2872775"/>
              <a:ext cx="1116268" cy="369332"/>
            </a:xfrm>
            <a:prstGeom prst="rect">
              <a:avLst/>
            </a:prstGeom>
            <a:noFill/>
            <a:ln>
              <a:noFill/>
            </a:ln>
          </p:spPr>
          <p:txBody>
            <a:bodyPr wrap="none">
              <a:spAutoFit/>
            </a:bodyPr>
            <a:lstStyle/>
            <a:p>
              <a:r>
                <a:rPr lang="en-US" dirty="0">
                  <a:solidFill>
                    <a:schemeClr val="accent2"/>
                  </a:solidFill>
                  <a:latin typeface="Helvetica Neue" panose="02000503000000020004" pitchFamily="2" charset="0"/>
                </a:rPr>
                <a:t>Vandor-1</a:t>
              </a:r>
              <a:endParaRPr lang="en-US" dirty="0">
                <a:solidFill>
                  <a:schemeClr val="accent2"/>
                </a:solidFill>
                <a:effectLst/>
                <a:latin typeface="Helvetica Neue" panose="02000503000000020004" pitchFamily="2" charset="0"/>
              </a:endParaRPr>
            </a:p>
          </p:txBody>
        </p:sp>
        <p:cxnSp>
          <p:nvCxnSpPr>
            <p:cNvPr id="263" name="Straight Connector 262">
              <a:extLst>
                <a:ext uri="{FF2B5EF4-FFF2-40B4-BE49-F238E27FC236}">
                  <a16:creationId xmlns:a16="http://schemas.microsoft.com/office/drawing/2014/main" id="{3ECE6ACD-079E-A541-AD52-031B6DE2F1E2}"/>
                </a:ext>
              </a:extLst>
            </p:cNvPr>
            <p:cNvCxnSpPr>
              <a:cxnSpLocks/>
              <a:stCxn id="265" idx="2"/>
            </p:cNvCxnSpPr>
            <p:nvPr/>
          </p:nvCxnSpPr>
          <p:spPr>
            <a:xfrm flipH="1">
              <a:off x="9264440" y="4835091"/>
              <a:ext cx="1068375"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600D31A6-BE17-754B-B8F0-57108E66DE19}"/>
                </a:ext>
              </a:extLst>
            </p:cNvPr>
            <p:cNvCxnSpPr>
              <a:cxnSpLocks/>
              <a:stCxn id="266" idx="4"/>
            </p:cNvCxnSpPr>
            <p:nvPr/>
          </p:nvCxnSpPr>
          <p:spPr>
            <a:xfrm flipH="1">
              <a:off x="9200051" y="3145982"/>
              <a:ext cx="912925" cy="151669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5" name="Oval 264">
              <a:extLst>
                <a:ext uri="{FF2B5EF4-FFF2-40B4-BE49-F238E27FC236}">
                  <a16:creationId xmlns:a16="http://schemas.microsoft.com/office/drawing/2014/main" id="{5940ADAE-DE30-804C-A697-728184864459}"/>
                </a:ext>
              </a:extLst>
            </p:cNvPr>
            <p:cNvSpPr/>
            <p:nvPr/>
          </p:nvSpPr>
          <p:spPr>
            <a:xfrm>
              <a:off x="10332815" y="4615251"/>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66" name="Oval 265">
              <a:extLst>
                <a:ext uri="{FF2B5EF4-FFF2-40B4-BE49-F238E27FC236}">
                  <a16:creationId xmlns:a16="http://schemas.microsoft.com/office/drawing/2014/main" id="{F193F2AB-A10E-FD45-A93F-0F5FCD6F9253}"/>
                </a:ext>
              </a:extLst>
            </p:cNvPr>
            <p:cNvSpPr/>
            <p:nvPr/>
          </p:nvSpPr>
          <p:spPr>
            <a:xfrm>
              <a:off x="9893136" y="2706303"/>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67" name="Oval 266">
              <a:extLst>
                <a:ext uri="{FF2B5EF4-FFF2-40B4-BE49-F238E27FC236}">
                  <a16:creationId xmlns:a16="http://schemas.microsoft.com/office/drawing/2014/main" id="{6C98F8AD-8FC2-5740-B994-553731918570}"/>
                </a:ext>
              </a:extLst>
            </p:cNvPr>
            <p:cNvSpPr/>
            <p:nvPr/>
          </p:nvSpPr>
          <p:spPr>
            <a:xfrm>
              <a:off x="8834698" y="4615251"/>
              <a:ext cx="452510" cy="452510"/>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sp>
        <p:nvSpPr>
          <p:cNvPr id="268" name="Oval 267">
            <a:extLst>
              <a:ext uri="{FF2B5EF4-FFF2-40B4-BE49-F238E27FC236}">
                <a16:creationId xmlns:a16="http://schemas.microsoft.com/office/drawing/2014/main" id="{7E88CEAF-37E4-D34B-894A-0E439EF12B98}"/>
              </a:ext>
            </a:extLst>
          </p:cNvPr>
          <p:cNvSpPr/>
          <p:nvPr/>
        </p:nvSpPr>
        <p:spPr>
          <a:xfrm>
            <a:off x="7128001" y="6251403"/>
            <a:ext cx="452510" cy="452510"/>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272" name="Group 271">
            <a:extLst>
              <a:ext uri="{FF2B5EF4-FFF2-40B4-BE49-F238E27FC236}">
                <a16:creationId xmlns:a16="http://schemas.microsoft.com/office/drawing/2014/main" id="{CFC4B204-DA3D-1041-8FD5-B6BF81CC949C}"/>
              </a:ext>
            </a:extLst>
          </p:cNvPr>
          <p:cNvGrpSpPr/>
          <p:nvPr/>
        </p:nvGrpSpPr>
        <p:grpSpPr>
          <a:xfrm>
            <a:off x="4240482" y="3402582"/>
            <a:ext cx="2414724" cy="3523484"/>
            <a:chOff x="4240482" y="3402582"/>
            <a:chExt cx="2414724" cy="3523484"/>
          </a:xfrm>
        </p:grpSpPr>
        <p:sp>
          <p:nvSpPr>
            <p:cNvPr id="275" name="TextBox 274">
              <a:extLst>
                <a:ext uri="{FF2B5EF4-FFF2-40B4-BE49-F238E27FC236}">
                  <a16:creationId xmlns:a16="http://schemas.microsoft.com/office/drawing/2014/main" id="{3ED6FFFF-99D7-D941-9FB3-863409F39D9F}"/>
                </a:ext>
              </a:extLst>
            </p:cNvPr>
            <p:cNvSpPr txBox="1"/>
            <p:nvPr/>
          </p:nvSpPr>
          <p:spPr>
            <a:xfrm>
              <a:off x="5039128" y="4135827"/>
              <a:ext cx="447558" cy="369332"/>
            </a:xfrm>
            <a:prstGeom prst="rect">
              <a:avLst/>
            </a:prstGeom>
            <a:noFill/>
            <a:ln>
              <a:noFill/>
            </a:ln>
          </p:spPr>
          <p:txBody>
            <a:bodyPr wrap="none" rtlCol="0">
              <a:spAutoFit/>
            </a:bodyPr>
            <a:lstStyle/>
            <a:p>
              <a:r>
                <a:rPr lang="en-US" dirty="0">
                  <a:solidFill>
                    <a:schemeClr val="accent2"/>
                  </a:solidFill>
                </a:rPr>
                <a:t>97</a:t>
              </a:r>
            </a:p>
          </p:txBody>
        </p:sp>
        <p:sp>
          <p:nvSpPr>
            <p:cNvPr id="278" name="TextBox 277">
              <a:extLst>
                <a:ext uri="{FF2B5EF4-FFF2-40B4-BE49-F238E27FC236}">
                  <a16:creationId xmlns:a16="http://schemas.microsoft.com/office/drawing/2014/main" id="{F4AA5ABD-CED2-FC48-A768-6632F13AADA8}"/>
                </a:ext>
              </a:extLst>
            </p:cNvPr>
            <p:cNvSpPr txBox="1"/>
            <p:nvPr/>
          </p:nvSpPr>
          <p:spPr>
            <a:xfrm>
              <a:off x="5504757" y="5389043"/>
              <a:ext cx="579005" cy="369332"/>
            </a:xfrm>
            <a:prstGeom prst="rect">
              <a:avLst/>
            </a:prstGeom>
            <a:noFill/>
            <a:ln>
              <a:noFill/>
            </a:ln>
          </p:spPr>
          <p:txBody>
            <a:bodyPr wrap="none" rtlCol="0">
              <a:spAutoFit/>
            </a:bodyPr>
            <a:lstStyle/>
            <a:p>
              <a:r>
                <a:rPr lang="en-US" dirty="0">
                  <a:solidFill>
                    <a:schemeClr val="accent2"/>
                  </a:solidFill>
                </a:rPr>
                <a:t>138</a:t>
              </a:r>
            </a:p>
          </p:txBody>
        </p:sp>
        <p:sp>
          <p:nvSpPr>
            <p:cNvPr id="281" name="Rectangle 280">
              <a:extLst>
                <a:ext uri="{FF2B5EF4-FFF2-40B4-BE49-F238E27FC236}">
                  <a16:creationId xmlns:a16="http://schemas.microsoft.com/office/drawing/2014/main" id="{B5C9060B-6C1F-234C-AF75-06E2738AA74A}"/>
                </a:ext>
              </a:extLst>
            </p:cNvPr>
            <p:cNvSpPr/>
            <p:nvPr/>
          </p:nvSpPr>
          <p:spPr>
            <a:xfrm>
              <a:off x="4633700" y="3402582"/>
              <a:ext cx="843501"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Ryloth</a:t>
              </a:r>
              <a:endParaRPr lang="en-US" dirty="0">
                <a:solidFill>
                  <a:schemeClr val="accent2"/>
                </a:solidFill>
                <a:effectLst/>
                <a:latin typeface="Helvetica Neue" panose="02000503000000020004" pitchFamily="2" charset="0"/>
              </a:endParaRPr>
            </a:p>
          </p:txBody>
        </p:sp>
        <p:sp>
          <p:nvSpPr>
            <p:cNvPr id="284" name="Rectangle 283">
              <a:extLst>
                <a:ext uri="{FF2B5EF4-FFF2-40B4-BE49-F238E27FC236}">
                  <a16:creationId xmlns:a16="http://schemas.microsoft.com/office/drawing/2014/main" id="{9CD05DBF-9548-EF48-BC99-B3B4072F53EF}"/>
                </a:ext>
              </a:extLst>
            </p:cNvPr>
            <p:cNvSpPr/>
            <p:nvPr/>
          </p:nvSpPr>
          <p:spPr>
            <a:xfrm>
              <a:off x="4360366" y="6556734"/>
              <a:ext cx="1026243"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Zygerria</a:t>
              </a:r>
              <a:endParaRPr lang="en-US" dirty="0">
                <a:solidFill>
                  <a:schemeClr val="accent2"/>
                </a:solidFill>
                <a:effectLst/>
                <a:latin typeface="Helvetica Neue" panose="02000503000000020004" pitchFamily="2" charset="0"/>
              </a:endParaRPr>
            </a:p>
          </p:txBody>
        </p:sp>
        <p:cxnSp>
          <p:nvCxnSpPr>
            <p:cNvPr id="287" name="Straight Connector 286">
              <a:extLst>
                <a:ext uri="{FF2B5EF4-FFF2-40B4-BE49-F238E27FC236}">
                  <a16:creationId xmlns:a16="http://schemas.microsoft.com/office/drawing/2014/main" id="{C2188585-5142-A645-AE7A-39F6DA3C186A}"/>
                </a:ext>
              </a:extLst>
            </p:cNvPr>
            <p:cNvCxnSpPr>
              <a:cxnSpLocks/>
              <a:stCxn id="293" idx="5"/>
            </p:cNvCxnSpPr>
            <p:nvPr/>
          </p:nvCxnSpPr>
          <p:spPr>
            <a:xfrm>
              <a:off x="4615772" y="3804290"/>
              <a:ext cx="1470213" cy="58059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558DCFAA-1414-E142-9B50-E9BE764F7B9D}"/>
                </a:ext>
              </a:extLst>
            </p:cNvPr>
            <p:cNvCxnSpPr>
              <a:cxnSpLocks/>
              <a:stCxn id="296" idx="7"/>
            </p:cNvCxnSpPr>
            <p:nvPr/>
          </p:nvCxnSpPr>
          <p:spPr>
            <a:xfrm flipV="1">
              <a:off x="4967197" y="4695783"/>
              <a:ext cx="1118788" cy="147833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3" name="Oval 292">
              <a:extLst>
                <a:ext uri="{FF2B5EF4-FFF2-40B4-BE49-F238E27FC236}">
                  <a16:creationId xmlns:a16="http://schemas.microsoft.com/office/drawing/2014/main" id="{BCFE5E1F-1FBB-084D-BB1C-55448378981C}"/>
                </a:ext>
              </a:extLst>
            </p:cNvPr>
            <p:cNvSpPr/>
            <p:nvPr/>
          </p:nvSpPr>
          <p:spPr>
            <a:xfrm>
              <a:off x="4240482" y="3429000"/>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96" name="Oval 295">
              <a:extLst>
                <a:ext uri="{FF2B5EF4-FFF2-40B4-BE49-F238E27FC236}">
                  <a16:creationId xmlns:a16="http://schemas.microsoft.com/office/drawing/2014/main" id="{2122CA0F-6451-3742-AFD2-AC71EE46FBF9}"/>
                </a:ext>
              </a:extLst>
            </p:cNvPr>
            <p:cNvSpPr/>
            <p:nvPr/>
          </p:nvSpPr>
          <p:spPr>
            <a:xfrm>
              <a:off x="4591907" y="6109727"/>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99" name="Rectangle 298">
              <a:extLst>
                <a:ext uri="{FF2B5EF4-FFF2-40B4-BE49-F238E27FC236}">
                  <a16:creationId xmlns:a16="http://schemas.microsoft.com/office/drawing/2014/main" id="{FC099719-EA12-8C45-96D1-49EFE48125BC}"/>
                </a:ext>
              </a:extLst>
            </p:cNvPr>
            <p:cNvSpPr/>
            <p:nvPr/>
          </p:nvSpPr>
          <p:spPr>
            <a:xfrm>
              <a:off x="5778043" y="3945256"/>
              <a:ext cx="877163" cy="369332"/>
            </a:xfrm>
            <a:prstGeom prst="rect">
              <a:avLst/>
            </a:prstGeom>
            <a:noFill/>
            <a:ln>
              <a:noFill/>
            </a:ln>
          </p:spPr>
          <p:txBody>
            <a:bodyPr wrap="none">
              <a:spAutoFit/>
            </a:bodyPr>
            <a:lstStyle/>
            <a:p>
              <a:r>
                <a:rPr lang="en-US" dirty="0">
                  <a:solidFill>
                    <a:schemeClr val="accent2"/>
                  </a:solidFill>
                  <a:latin typeface="Helvetica Neue" panose="02000503000000020004" pitchFamily="2" charset="0"/>
                </a:rPr>
                <a:t>Naboo</a:t>
              </a:r>
              <a:endParaRPr lang="en-US" dirty="0">
                <a:solidFill>
                  <a:schemeClr val="accent2"/>
                </a:solidFill>
                <a:effectLst/>
                <a:latin typeface="Helvetica Neue" panose="02000503000000020004" pitchFamily="2" charset="0"/>
              </a:endParaRPr>
            </a:p>
          </p:txBody>
        </p:sp>
        <p:sp>
          <p:nvSpPr>
            <p:cNvPr id="302" name="Oval 301">
              <a:extLst>
                <a:ext uri="{FF2B5EF4-FFF2-40B4-BE49-F238E27FC236}">
                  <a16:creationId xmlns:a16="http://schemas.microsoft.com/office/drawing/2014/main" id="{C7760359-3BAE-9845-9E35-4B1AF5C1AAD1}"/>
                </a:ext>
              </a:extLst>
            </p:cNvPr>
            <p:cNvSpPr/>
            <p:nvPr/>
          </p:nvSpPr>
          <p:spPr>
            <a:xfrm>
              <a:off x="6014408" y="4311397"/>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grpSp>
        <p:nvGrpSpPr>
          <p:cNvPr id="305" name="Group 304">
            <a:extLst>
              <a:ext uri="{FF2B5EF4-FFF2-40B4-BE49-F238E27FC236}">
                <a16:creationId xmlns:a16="http://schemas.microsoft.com/office/drawing/2014/main" id="{8941D1AC-438C-0043-B4AB-91F4025EF000}"/>
              </a:ext>
            </a:extLst>
          </p:cNvPr>
          <p:cNvGrpSpPr/>
          <p:nvPr/>
        </p:nvGrpSpPr>
        <p:grpSpPr>
          <a:xfrm>
            <a:off x="10332815" y="4615251"/>
            <a:ext cx="1813894" cy="2310815"/>
            <a:chOff x="10332815" y="4615251"/>
            <a:chExt cx="1813894" cy="2310815"/>
          </a:xfrm>
        </p:grpSpPr>
        <p:sp>
          <p:nvSpPr>
            <p:cNvPr id="308" name="TextBox 307">
              <a:extLst>
                <a:ext uri="{FF2B5EF4-FFF2-40B4-BE49-F238E27FC236}">
                  <a16:creationId xmlns:a16="http://schemas.microsoft.com/office/drawing/2014/main" id="{84BE6B01-8B7D-924E-9C8E-40CCAA50782A}"/>
                </a:ext>
              </a:extLst>
            </p:cNvPr>
            <p:cNvSpPr txBox="1"/>
            <p:nvPr/>
          </p:nvSpPr>
          <p:spPr>
            <a:xfrm>
              <a:off x="11032112" y="5271118"/>
              <a:ext cx="447558" cy="369332"/>
            </a:xfrm>
            <a:prstGeom prst="rect">
              <a:avLst/>
            </a:prstGeom>
            <a:noFill/>
            <a:ln>
              <a:noFill/>
            </a:ln>
          </p:spPr>
          <p:txBody>
            <a:bodyPr wrap="none" rtlCol="0">
              <a:spAutoFit/>
            </a:bodyPr>
            <a:lstStyle/>
            <a:p>
              <a:r>
                <a:rPr lang="en-US" dirty="0">
                  <a:solidFill>
                    <a:schemeClr val="accent2"/>
                  </a:solidFill>
                </a:rPr>
                <a:t>86</a:t>
              </a:r>
            </a:p>
          </p:txBody>
        </p:sp>
        <p:sp>
          <p:nvSpPr>
            <p:cNvPr id="311" name="Rectangle 310">
              <a:extLst>
                <a:ext uri="{FF2B5EF4-FFF2-40B4-BE49-F238E27FC236}">
                  <a16:creationId xmlns:a16="http://schemas.microsoft.com/office/drawing/2014/main" id="{AFFBB5AF-B05E-8C46-9558-268DAD93C1F5}"/>
                </a:ext>
              </a:extLst>
            </p:cNvPr>
            <p:cNvSpPr/>
            <p:nvPr/>
          </p:nvSpPr>
          <p:spPr>
            <a:xfrm>
              <a:off x="11221456" y="6556734"/>
              <a:ext cx="925253"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Fondor</a:t>
              </a:r>
              <a:endParaRPr lang="en-US" dirty="0">
                <a:solidFill>
                  <a:schemeClr val="accent2"/>
                </a:solidFill>
                <a:effectLst/>
                <a:latin typeface="Helvetica Neue" panose="02000503000000020004" pitchFamily="2" charset="0"/>
              </a:endParaRPr>
            </a:p>
          </p:txBody>
        </p:sp>
        <p:cxnSp>
          <p:nvCxnSpPr>
            <p:cNvPr id="314" name="Straight Connector 313">
              <a:extLst>
                <a:ext uri="{FF2B5EF4-FFF2-40B4-BE49-F238E27FC236}">
                  <a16:creationId xmlns:a16="http://schemas.microsoft.com/office/drawing/2014/main" id="{49F31F17-317B-CD4A-985E-7820E09E612A}"/>
                </a:ext>
              </a:extLst>
            </p:cNvPr>
            <p:cNvCxnSpPr>
              <a:cxnSpLocks/>
              <a:stCxn id="317" idx="5"/>
              <a:endCxn id="315" idx="0"/>
            </p:cNvCxnSpPr>
            <p:nvPr/>
          </p:nvCxnSpPr>
          <p:spPr>
            <a:xfrm>
              <a:off x="10708105" y="4990541"/>
              <a:ext cx="878127" cy="110107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5" name="Oval 314">
              <a:extLst>
                <a:ext uri="{FF2B5EF4-FFF2-40B4-BE49-F238E27FC236}">
                  <a16:creationId xmlns:a16="http://schemas.microsoft.com/office/drawing/2014/main" id="{84B62F48-CB7D-A845-A648-B72CA8331E5D}"/>
                </a:ext>
              </a:extLst>
            </p:cNvPr>
            <p:cNvSpPr/>
            <p:nvPr/>
          </p:nvSpPr>
          <p:spPr>
            <a:xfrm>
              <a:off x="11366392" y="6091620"/>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16" name="Rectangle 315">
              <a:extLst>
                <a:ext uri="{FF2B5EF4-FFF2-40B4-BE49-F238E27FC236}">
                  <a16:creationId xmlns:a16="http://schemas.microsoft.com/office/drawing/2014/main" id="{7C341BA5-1F7F-DA41-A6AE-D3EC7D2CD882}"/>
                </a:ext>
              </a:extLst>
            </p:cNvPr>
            <p:cNvSpPr/>
            <p:nvPr/>
          </p:nvSpPr>
          <p:spPr>
            <a:xfrm>
              <a:off x="10733293" y="4685579"/>
              <a:ext cx="684803"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Hoth</a:t>
              </a:r>
              <a:endParaRPr lang="en-US" dirty="0">
                <a:solidFill>
                  <a:schemeClr val="accent2"/>
                </a:solidFill>
                <a:effectLst/>
                <a:latin typeface="Helvetica Neue" panose="02000503000000020004" pitchFamily="2" charset="0"/>
              </a:endParaRPr>
            </a:p>
          </p:txBody>
        </p:sp>
        <p:sp>
          <p:nvSpPr>
            <p:cNvPr id="317" name="Oval 316">
              <a:extLst>
                <a:ext uri="{FF2B5EF4-FFF2-40B4-BE49-F238E27FC236}">
                  <a16:creationId xmlns:a16="http://schemas.microsoft.com/office/drawing/2014/main" id="{7A9D550A-ED7B-024B-842C-0282BF5C3599}"/>
                </a:ext>
              </a:extLst>
            </p:cNvPr>
            <p:cNvSpPr/>
            <p:nvPr/>
          </p:nvSpPr>
          <p:spPr>
            <a:xfrm>
              <a:off x="10332815" y="4615251"/>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grpSp>
        <p:nvGrpSpPr>
          <p:cNvPr id="335" name="Group 334">
            <a:extLst>
              <a:ext uri="{FF2B5EF4-FFF2-40B4-BE49-F238E27FC236}">
                <a16:creationId xmlns:a16="http://schemas.microsoft.com/office/drawing/2014/main" id="{D74CC063-8EBE-774D-AF89-9E0A8DC6DDAC}"/>
              </a:ext>
            </a:extLst>
          </p:cNvPr>
          <p:cNvGrpSpPr/>
          <p:nvPr/>
        </p:nvGrpSpPr>
        <p:grpSpPr>
          <a:xfrm>
            <a:off x="3735780" y="2040963"/>
            <a:ext cx="1741421" cy="4885103"/>
            <a:chOff x="3735780" y="2040963"/>
            <a:chExt cx="1741421" cy="4885103"/>
          </a:xfrm>
        </p:grpSpPr>
        <p:sp>
          <p:nvSpPr>
            <p:cNvPr id="338" name="TextBox 337">
              <a:extLst>
                <a:ext uri="{FF2B5EF4-FFF2-40B4-BE49-F238E27FC236}">
                  <a16:creationId xmlns:a16="http://schemas.microsoft.com/office/drawing/2014/main" id="{1F5231AE-D015-AF45-B34B-CAFF33D34611}"/>
                </a:ext>
              </a:extLst>
            </p:cNvPr>
            <p:cNvSpPr txBox="1"/>
            <p:nvPr/>
          </p:nvSpPr>
          <p:spPr>
            <a:xfrm>
              <a:off x="4081947" y="2874848"/>
              <a:ext cx="447558" cy="369332"/>
            </a:xfrm>
            <a:prstGeom prst="rect">
              <a:avLst/>
            </a:prstGeom>
            <a:noFill/>
            <a:ln>
              <a:noFill/>
            </a:ln>
          </p:spPr>
          <p:txBody>
            <a:bodyPr wrap="none" rtlCol="0">
              <a:spAutoFit/>
            </a:bodyPr>
            <a:lstStyle/>
            <a:p>
              <a:r>
                <a:rPr lang="en-US" dirty="0">
                  <a:solidFill>
                    <a:schemeClr val="accent2"/>
                  </a:solidFill>
                </a:rPr>
                <a:t>80</a:t>
              </a:r>
            </a:p>
          </p:txBody>
        </p:sp>
        <p:sp>
          <p:nvSpPr>
            <p:cNvPr id="341" name="TextBox 340">
              <a:extLst>
                <a:ext uri="{FF2B5EF4-FFF2-40B4-BE49-F238E27FC236}">
                  <a16:creationId xmlns:a16="http://schemas.microsoft.com/office/drawing/2014/main" id="{40366F9D-9EC9-CA48-AF16-F46703CD9A9C}"/>
                </a:ext>
              </a:extLst>
            </p:cNvPr>
            <p:cNvSpPr txBox="1"/>
            <p:nvPr/>
          </p:nvSpPr>
          <p:spPr>
            <a:xfrm>
              <a:off x="4070864" y="4952439"/>
              <a:ext cx="579005" cy="369332"/>
            </a:xfrm>
            <a:prstGeom prst="rect">
              <a:avLst/>
            </a:prstGeom>
            <a:noFill/>
            <a:ln>
              <a:noFill/>
            </a:ln>
          </p:spPr>
          <p:txBody>
            <a:bodyPr wrap="none" rtlCol="0">
              <a:spAutoFit/>
            </a:bodyPr>
            <a:lstStyle/>
            <a:p>
              <a:r>
                <a:rPr lang="en-US" dirty="0">
                  <a:solidFill>
                    <a:schemeClr val="accent2"/>
                  </a:solidFill>
                </a:rPr>
                <a:t>146</a:t>
              </a:r>
            </a:p>
          </p:txBody>
        </p:sp>
        <p:sp>
          <p:nvSpPr>
            <p:cNvPr id="342" name="Rectangle 341">
              <a:extLst>
                <a:ext uri="{FF2B5EF4-FFF2-40B4-BE49-F238E27FC236}">
                  <a16:creationId xmlns:a16="http://schemas.microsoft.com/office/drawing/2014/main" id="{D7FB15EF-1DA8-C040-BE9A-576B14600C85}"/>
                </a:ext>
              </a:extLst>
            </p:cNvPr>
            <p:cNvSpPr/>
            <p:nvPr/>
          </p:nvSpPr>
          <p:spPr>
            <a:xfrm>
              <a:off x="3775935" y="2040963"/>
              <a:ext cx="1665841"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Base</a:t>
              </a:r>
              <a:endParaRPr lang="en-US" dirty="0">
                <a:solidFill>
                  <a:schemeClr val="accent2"/>
                </a:solidFill>
                <a:effectLst/>
                <a:latin typeface="Helvetica Neue" panose="02000503000000020004" pitchFamily="2" charset="0"/>
              </a:endParaRPr>
            </a:p>
          </p:txBody>
        </p:sp>
        <p:sp>
          <p:nvSpPr>
            <p:cNvPr id="343" name="Oval 342">
              <a:extLst>
                <a:ext uri="{FF2B5EF4-FFF2-40B4-BE49-F238E27FC236}">
                  <a16:creationId xmlns:a16="http://schemas.microsoft.com/office/drawing/2014/main" id="{73122F10-D916-9F4D-9F13-F93C6FAD0BDB}"/>
                </a:ext>
              </a:extLst>
            </p:cNvPr>
            <p:cNvSpPr/>
            <p:nvPr/>
          </p:nvSpPr>
          <p:spPr>
            <a:xfrm>
              <a:off x="4208798" y="3396067"/>
              <a:ext cx="503048" cy="503048"/>
            </a:xfrm>
            <a:prstGeom prst="ellipse">
              <a:avLst/>
            </a:pr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344" name="Straight Connector 343">
              <a:extLst>
                <a:ext uri="{FF2B5EF4-FFF2-40B4-BE49-F238E27FC236}">
                  <a16:creationId xmlns:a16="http://schemas.microsoft.com/office/drawing/2014/main" id="{F0B6B721-CF1A-5E42-962D-5302962C5988}"/>
                </a:ext>
              </a:extLst>
            </p:cNvPr>
            <p:cNvCxnSpPr>
              <a:cxnSpLocks/>
              <a:endCxn id="348" idx="4"/>
            </p:cNvCxnSpPr>
            <p:nvPr/>
          </p:nvCxnSpPr>
          <p:spPr>
            <a:xfrm flipH="1" flipV="1">
              <a:off x="3955620" y="2943102"/>
              <a:ext cx="326848" cy="526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AB7F4E20-BD3D-9D41-B635-F15424D4E400}"/>
                </a:ext>
              </a:extLst>
            </p:cNvPr>
            <p:cNvCxnSpPr>
              <a:cxnSpLocks/>
              <a:stCxn id="352" idx="0"/>
            </p:cNvCxnSpPr>
            <p:nvPr/>
          </p:nvCxnSpPr>
          <p:spPr>
            <a:xfrm flipH="1" flipV="1">
              <a:off x="4460322" y="3868679"/>
              <a:ext cx="351425" cy="224104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48" name="Oval 347">
              <a:extLst>
                <a:ext uri="{FF2B5EF4-FFF2-40B4-BE49-F238E27FC236}">
                  <a16:creationId xmlns:a16="http://schemas.microsoft.com/office/drawing/2014/main" id="{7C4B5744-A783-9849-A23B-16BBF2171622}"/>
                </a:ext>
              </a:extLst>
            </p:cNvPr>
            <p:cNvSpPr/>
            <p:nvPr/>
          </p:nvSpPr>
          <p:spPr>
            <a:xfrm>
              <a:off x="3735780" y="2503423"/>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50" name="Rectangle 349">
              <a:extLst>
                <a:ext uri="{FF2B5EF4-FFF2-40B4-BE49-F238E27FC236}">
                  <a16:creationId xmlns:a16="http://schemas.microsoft.com/office/drawing/2014/main" id="{CAAE8835-E179-3D4D-8CDA-A16273A63F60}"/>
                </a:ext>
              </a:extLst>
            </p:cNvPr>
            <p:cNvSpPr/>
            <p:nvPr/>
          </p:nvSpPr>
          <p:spPr>
            <a:xfrm>
              <a:off x="4633700" y="3402582"/>
              <a:ext cx="843501"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Ryloth</a:t>
              </a:r>
              <a:endParaRPr lang="en-US" dirty="0">
                <a:solidFill>
                  <a:schemeClr val="accent2"/>
                </a:solidFill>
                <a:effectLst/>
                <a:latin typeface="Helvetica Neue" panose="02000503000000020004" pitchFamily="2" charset="0"/>
              </a:endParaRPr>
            </a:p>
          </p:txBody>
        </p:sp>
        <p:sp>
          <p:nvSpPr>
            <p:cNvPr id="351" name="Rectangle 350">
              <a:extLst>
                <a:ext uri="{FF2B5EF4-FFF2-40B4-BE49-F238E27FC236}">
                  <a16:creationId xmlns:a16="http://schemas.microsoft.com/office/drawing/2014/main" id="{967B573D-BDE2-5F43-80AB-C3C2D7E1D8C6}"/>
                </a:ext>
              </a:extLst>
            </p:cNvPr>
            <p:cNvSpPr/>
            <p:nvPr/>
          </p:nvSpPr>
          <p:spPr>
            <a:xfrm>
              <a:off x="4360366" y="6556734"/>
              <a:ext cx="1026243"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Zygerria</a:t>
              </a:r>
              <a:endParaRPr lang="en-US" dirty="0">
                <a:solidFill>
                  <a:schemeClr val="accent2"/>
                </a:solidFill>
                <a:effectLst/>
                <a:latin typeface="Helvetica Neue" panose="02000503000000020004" pitchFamily="2" charset="0"/>
              </a:endParaRPr>
            </a:p>
          </p:txBody>
        </p:sp>
        <p:sp>
          <p:nvSpPr>
            <p:cNvPr id="352" name="Oval 351">
              <a:extLst>
                <a:ext uri="{FF2B5EF4-FFF2-40B4-BE49-F238E27FC236}">
                  <a16:creationId xmlns:a16="http://schemas.microsoft.com/office/drawing/2014/main" id="{0823D5FA-2DF7-964F-B03A-467EC6BA95DC}"/>
                </a:ext>
              </a:extLst>
            </p:cNvPr>
            <p:cNvSpPr/>
            <p:nvPr/>
          </p:nvSpPr>
          <p:spPr>
            <a:xfrm>
              <a:off x="4591907" y="6109727"/>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sp>
        <p:nvSpPr>
          <p:cNvPr id="360" name="TextBox 359">
            <a:extLst>
              <a:ext uri="{FF2B5EF4-FFF2-40B4-BE49-F238E27FC236}">
                <a16:creationId xmlns:a16="http://schemas.microsoft.com/office/drawing/2014/main" id="{0045FEA0-524F-A54C-82C6-0B1C580E11DE}"/>
              </a:ext>
            </a:extLst>
          </p:cNvPr>
          <p:cNvSpPr txBox="1"/>
          <p:nvPr/>
        </p:nvSpPr>
        <p:spPr>
          <a:xfrm>
            <a:off x="4930543" y="2347766"/>
            <a:ext cx="447558" cy="369332"/>
          </a:xfrm>
          <a:prstGeom prst="rect">
            <a:avLst/>
          </a:prstGeom>
          <a:noFill/>
          <a:ln>
            <a:noFill/>
          </a:ln>
        </p:spPr>
        <p:txBody>
          <a:bodyPr wrap="none" rtlCol="0">
            <a:spAutoFit/>
          </a:bodyPr>
          <a:lstStyle/>
          <a:p>
            <a:r>
              <a:rPr lang="en-US" dirty="0">
                <a:solidFill>
                  <a:schemeClr val="accent2"/>
                </a:solidFill>
              </a:rPr>
              <a:t>99</a:t>
            </a:r>
          </a:p>
        </p:txBody>
      </p:sp>
      <p:cxnSp>
        <p:nvCxnSpPr>
          <p:cNvPr id="361" name="Straight Connector 360">
            <a:extLst>
              <a:ext uri="{FF2B5EF4-FFF2-40B4-BE49-F238E27FC236}">
                <a16:creationId xmlns:a16="http://schemas.microsoft.com/office/drawing/2014/main" id="{605D73DB-4EB7-134A-8D79-E18126FF9D20}"/>
              </a:ext>
            </a:extLst>
          </p:cNvPr>
          <p:cNvCxnSpPr>
            <a:cxnSpLocks/>
            <a:endCxn id="363" idx="6"/>
          </p:cNvCxnSpPr>
          <p:nvPr/>
        </p:nvCxnSpPr>
        <p:spPr>
          <a:xfrm flipH="1">
            <a:off x="4175163" y="2653752"/>
            <a:ext cx="1667961" cy="7032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2" name="Oval 361">
            <a:extLst>
              <a:ext uri="{FF2B5EF4-FFF2-40B4-BE49-F238E27FC236}">
                <a16:creationId xmlns:a16="http://schemas.microsoft.com/office/drawing/2014/main" id="{2CAC6628-C614-3942-9DA4-A20E96A7845B}"/>
              </a:ext>
            </a:extLst>
          </p:cNvPr>
          <p:cNvSpPr/>
          <p:nvPr/>
        </p:nvSpPr>
        <p:spPr>
          <a:xfrm>
            <a:off x="5831770" y="2429801"/>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63" name="Oval 362">
            <a:extLst>
              <a:ext uri="{FF2B5EF4-FFF2-40B4-BE49-F238E27FC236}">
                <a16:creationId xmlns:a16="http://schemas.microsoft.com/office/drawing/2014/main" id="{675FDB00-3688-0244-89FB-D1EF8C567A69}"/>
              </a:ext>
            </a:extLst>
          </p:cNvPr>
          <p:cNvSpPr/>
          <p:nvPr/>
        </p:nvSpPr>
        <p:spPr>
          <a:xfrm>
            <a:off x="3735484" y="2504239"/>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364" name="Group 363">
            <a:extLst>
              <a:ext uri="{FF2B5EF4-FFF2-40B4-BE49-F238E27FC236}">
                <a16:creationId xmlns:a16="http://schemas.microsoft.com/office/drawing/2014/main" id="{4FD4790C-FCD2-8E46-A79A-0D06D5B93CDD}"/>
              </a:ext>
            </a:extLst>
          </p:cNvPr>
          <p:cNvGrpSpPr/>
          <p:nvPr/>
        </p:nvGrpSpPr>
        <p:grpSpPr>
          <a:xfrm>
            <a:off x="9091552" y="1205130"/>
            <a:ext cx="1269000" cy="1940852"/>
            <a:chOff x="9091552" y="1205130"/>
            <a:chExt cx="1269000" cy="1940852"/>
          </a:xfrm>
        </p:grpSpPr>
        <p:sp>
          <p:nvSpPr>
            <p:cNvPr id="365" name="TextBox 364">
              <a:extLst>
                <a:ext uri="{FF2B5EF4-FFF2-40B4-BE49-F238E27FC236}">
                  <a16:creationId xmlns:a16="http://schemas.microsoft.com/office/drawing/2014/main" id="{2170322E-293E-F143-A521-FF89FD076BCD}"/>
                </a:ext>
              </a:extLst>
            </p:cNvPr>
            <p:cNvSpPr txBox="1"/>
            <p:nvPr/>
          </p:nvSpPr>
          <p:spPr>
            <a:xfrm>
              <a:off x="9798627" y="2112219"/>
              <a:ext cx="447558" cy="369332"/>
            </a:xfrm>
            <a:prstGeom prst="rect">
              <a:avLst/>
            </a:prstGeom>
            <a:noFill/>
            <a:ln>
              <a:noFill/>
            </a:ln>
          </p:spPr>
          <p:txBody>
            <a:bodyPr wrap="none" rtlCol="0">
              <a:spAutoFit/>
            </a:bodyPr>
            <a:lstStyle/>
            <a:p>
              <a:r>
                <a:rPr lang="en-US" dirty="0">
                  <a:solidFill>
                    <a:schemeClr val="accent2"/>
                  </a:solidFill>
                </a:rPr>
                <a:t>92</a:t>
              </a:r>
            </a:p>
          </p:txBody>
        </p:sp>
        <p:sp>
          <p:nvSpPr>
            <p:cNvPr id="366" name="Rectangle 365">
              <a:extLst>
                <a:ext uri="{FF2B5EF4-FFF2-40B4-BE49-F238E27FC236}">
                  <a16:creationId xmlns:a16="http://schemas.microsoft.com/office/drawing/2014/main" id="{3718E518-D466-3040-826E-BFE95448E283}"/>
                </a:ext>
              </a:extLst>
            </p:cNvPr>
            <p:cNvSpPr/>
            <p:nvPr/>
          </p:nvSpPr>
          <p:spPr>
            <a:xfrm>
              <a:off x="9416063" y="1205130"/>
              <a:ext cx="944489"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Iridonia</a:t>
              </a:r>
              <a:endParaRPr lang="en-US" dirty="0">
                <a:solidFill>
                  <a:schemeClr val="accent2"/>
                </a:solidFill>
                <a:effectLst/>
                <a:latin typeface="Helvetica Neue" panose="02000503000000020004" pitchFamily="2" charset="0"/>
              </a:endParaRPr>
            </a:p>
          </p:txBody>
        </p:sp>
        <p:cxnSp>
          <p:nvCxnSpPr>
            <p:cNvPr id="367" name="Straight Connector 366">
              <a:extLst>
                <a:ext uri="{FF2B5EF4-FFF2-40B4-BE49-F238E27FC236}">
                  <a16:creationId xmlns:a16="http://schemas.microsoft.com/office/drawing/2014/main" id="{70C3AF8F-7844-1A49-9831-DF0583BE1887}"/>
                </a:ext>
              </a:extLst>
            </p:cNvPr>
            <p:cNvCxnSpPr>
              <a:cxnSpLocks/>
              <a:stCxn id="368" idx="5"/>
              <a:endCxn id="369" idx="1"/>
            </p:cNvCxnSpPr>
            <p:nvPr/>
          </p:nvCxnSpPr>
          <p:spPr>
            <a:xfrm>
              <a:off x="9466842" y="1863373"/>
              <a:ext cx="490683" cy="90731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8" name="Oval 367">
              <a:extLst>
                <a:ext uri="{FF2B5EF4-FFF2-40B4-BE49-F238E27FC236}">
                  <a16:creationId xmlns:a16="http://schemas.microsoft.com/office/drawing/2014/main" id="{14A3EB77-2A07-334A-B543-F62C71BFC76C}"/>
                </a:ext>
              </a:extLst>
            </p:cNvPr>
            <p:cNvSpPr/>
            <p:nvPr/>
          </p:nvSpPr>
          <p:spPr>
            <a:xfrm>
              <a:off x="9091552" y="1488083"/>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69" name="Oval 368">
              <a:extLst>
                <a:ext uri="{FF2B5EF4-FFF2-40B4-BE49-F238E27FC236}">
                  <a16:creationId xmlns:a16="http://schemas.microsoft.com/office/drawing/2014/main" id="{1603BEC5-0074-1041-B860-B8A9C418ED90}"/>
                </a:ext>
              </a:extLst>
            </p:cNvPr>
            <p:cNvSpPr/>
            <p:nvPr/>
          </p:nvSpPr>
          <p:spPr>
            <a:xfrm>
              <a:off x="9893136" y="2706303"/>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grpSp>
        <p:nvGrpSpPr>
          <p:cNvPr id="370" name="Group 369">
            <a:extLst>
              <a:ext uri="{FF2B5EF4-FFF2-40B4-BE49-F238E27FC236}">
                <a16:creationId xmlns:a16="http://schemas.microsoft.com/office/drawing/2014/main" id="{DEC49913-5DDA-7E45-9B81-BD9FB9A10A8A}"/>
              </a:ext>
            </a:extLst>
          </p:cNvPr>
          <p:cNvGrpSpPr/>
          <p:nvPr/>
        </p:nvGrpSpPr>
        <p:grpSpPr>
          <a:xfrm>
            <a:off x="1626416" y="5739448"/>
            <a:ext cx="3405170" cy="809958"/>
            <a:chOff x="1626416" y="5739448"/>
            <a:chExt cx="3405170" cy="809958"/>
          </a:xfrm>
        </p:grpSpPr>
        <p:sp>
          <p:nvSpPr>
            <p:cNvPr id="371" name="TextBox 370">
              <a:extLst>
                <a:ext uri="{FF2B5EF4-FFF2-40B4-BE49-F238E27FC236}">
                  <a16:creationId xmlns:a16="http://schemas.microsoft.com/office/drawing/2014/main" id="{8F6A74E9-BB33-A34E-9C83-F357430C9D45}"/>
                </a:ext>
              </a:extLst>
            </p:cNvPr>
            <p:cNvSpPr txBox="1"/>
            <p:nvPr/>
          </p:nvSpPr>
          <p:spPr>
            <a:xfrm>
              <a:off x="3800169" y="5739448"/>
              <a:ext cx="579005" cy="369332"/>
            </a:xfrm>
            <a:prstGeom prst="rect">
              <a:avLst/>
            </a:prstGeom>
            <a:noFill/>
            <a:ln>
              <a:noFill/>
            </a:ln>
          </p:spPr>
          <p:txBody>
            <a:bodyPr wrap="none" rtlCol="0">
              <a:spAutoFit/>
            </a:bodyPr>
            <a:lstStyle/>
            <a:p>
              <a:r>
                <a:rPr lang="en-US" dirty="0">
                  <a:solidFill>
                    <a:schemeClr val="accent2"/>
                  </a:solidFill>
                </a:rPr>
                <a:t>120</a:t>
              </a:r>
            </a:p>
          </p:txBody>
        </p:sp>
        <p:sp>
          <p:nvSpPr>
            <p:cNvPr id="372" name="Rectangle 371">
              <a:extLst>
                <a:ext uri="{FF2B5EF4-FFF2-40B4-BE49-F238E27FC236}">
                  <a16:creationId xmlns:a16="http://schemas.microsoft.com/office/drawing/2014/main" id="{727928D3-1221-C140-BC0E-BA00E3855E69}"/>
                </a:ext>
              </a:extLst>
            </p:cNvPr>
            <p:cNvSpPr/>
            <p:nvPr/>
          </p:nvSpPr>
          <p:spPr>
            <a:xfrm>
              <a:off x="1626416" y="5905219"/>
              <a:ext cx="1124026" cy="369332"/>
            </a:xfrm>
            <a:prstGeom prst="rect">
              <a:avLst/>
            </a:prstGeom>
            <a:noFill/>
            <a:ln>
              <a:noFill/>
            </a:ln>
          </p:spPr>
          <p:txBody>
            <a:bodyPr wrap="none">
              <a:spAutoFit/>
            </a:bodyPr>
            <a:lstStyle/>
            <a:p>
              <a:r>
                <a:rPr lang="en-US" dirty="0">
                  <a:solidFill>
                    <a:schemeClr val="accent2"/>
                  </a:solidFill>
                  <a:latin typeface="Helvetica Neue" panose="02000503000000020004" pitchFamily="2" charset="0"/>
                </a:rPr>
                <a:t>Dagobah</a:t>
              </a:r>
              <a:endParaRPr lang="en-US" dirty="0">
                <a:solidFill>
                  <a:schemeClr val="accent2"/>
                </a:solidFill>
                <a:effectLst/>
                <a:latin typeface="Helvetica Neue" panose="02000503000000020004" pitchFamily="2" charset="0"/>
              </a:endParaRPr>
            </a:p>
          </p:txBody>
        </p:sp>
        <p:cxnSp>
          <p:nvCxnSpPr>
            <p:cNvPr id="373" name="Straight Connector 372">
              <a:extLst>
                <a:ext uri="{FF2B5EF4-FFF2-40B4-BE49-F238E27FC236}">
                  <a16:creationId xmlns:a16="http://schemas.microsoft.com/office/drawing/2014/main" id="{B358B5B0-7BE3-2147-BF17-C41C57B5F634}"/>
                </a:ext>
              </a:extLst>
            </p:cNvPr>
            <p:cNvCxnSpPr>
              <a:cxnSpLocks/>
              <a:stCxn id="383" idx="2"/>
              <a:endCxn id="374" idx="6"/>
            </p:cNvCxnSpPr>
            <p:nvPr/>
          </p:nvCxnSpPr>
          <p:spPr>
            <a:xfrm flipH="1" flipV="1">
              <a:off x="3158650" y="6095150"/>
              <a:ext cx="1433257" cy="23441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74" name="Oval 373">
              <a:extLst>
                <a:ext uri="{FF2B5EF4-FFF2-40B4-BE49-F238E27FC236}">
                  <a16:creationId xmlns:a16="http://schemas.microsoft.com/office/drawing/2014/main" id="{F1353B55-8C29-CE40-9BB1-4CCA7699ABB1}"/>
                </a:ext>
              </a:extLst>
            </p:cNvPr>
            <p:cNvSpPr/>
            <p:nvPr/>
          </p:nvSpPr>
          <p:spPr>
            <a:xfrm>
              <a:off x="2718971" y="5875310"/>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83" name="Oval 382">
              <a:extLst>
                <a:ext uri="{FF2B5EF4-FFF2-40B4-BE49-F238E27FC236}">
                  <a16:creationId xmlns:a16="http://schemas.microsoft.com/office/drawing/2014/main" id="{7C91102E-DCEE-DB4B-B9F8-C5B7B5572A7A}"/>
                </a:ext>
              </a:extLst>
            </p:cNvPr>
            <p:cNvSpPr/>
            <p:nvPr/>
          </p:nvSpPr>
          <p:spPr>
            <a:xfrm>
              <a:off x="4591907" y="6109727"/>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sp>
        <p:nvSpPr>
          <p:cNvPr id="385" name="Oval 384">
            <a:extLst>
              <a:ext uri="{FF2B5EF4-FFF2-40B4-BE49-F238E27FC236}">
                <a16:creationId xmlns:a16="http://schemas.microsoft.com/office/drawing/2014/main" id="{91C3DA9C-68A2-9B48-8A73-289EB63607AE}"/>
              </a:ext>
            </a:extLst>
          </p:cNvPr>
          <p:cNvSpPr/>
          <p:nvPr/>
        </p:nvSpPr>
        <p:spPr>
          <a:xfrm>
            <a:off x="11376286" y="6107865"/>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387" name="Group 386">
            <a:extLst>
              <a:ext uri="{FF2B5EF4-FFF2-40B4-BE49-F238E27FC236}">
                <a16:creationId xmlns:a16="http://schemas.microsoft.com/office/drawing/2014/main" id="{D3C0F909-7426-AA45-BC8B-BC27500053F0}"/>
              </a:ext>
            </a:extLst>
          </p:cNvPr>
          <p:cNvGrpSpPr/>
          <p:nvPr/>
        </p:nvGrpSpPr>
        <p:grpSpPr>
          <a:xfrm>
            <a:off x="319177" y="118084"/>
            <a:ext cx="3856282" cy="2825018"/>
            <a:chOff x="319177" y="118084"/>
            <a:chExt cx="3856282" cy="2825018"/>
          </a:xfrm>
        </p:grpSpPr>
        <p:sp>
          <p:nvSpPr>
            <p:cNvPr id="391" name="TextBox 390">
              <a:extLst>
                <a:ext uri="{FF2B5EF4-FFF2-40B4-BE49-F238E27FC236}">
                  <a16:creationId xmlns:a16="http://schemas.microsoft.com/office/drawing/2014/main" id="{B7A54EA2-603B-3843-839C-C91E0A8CAB7C}"/>
                </a:ext>
              </a:extLst>
            </p:cNvPr>
            <p:cNvSpPr txBox="1"/>
            <p:nvPr/>
          </p:nvSpPr>
          <p:spPr>
            <a:xfrm>
              <a:off x="3262377" y="1274558"/>
              <a:ext cx="579005" cy="369332"/>
            </a:xfrm>
            <a:prstGeom prst="rect">
              <a:avLst/>
            </a:prstGeom>
            <a:noFill/>
            <a:ln>
              <a:noFill/>
            </a:ln>
          </p:spPr>
          <p:txBody>
            <a:bodyPr wrap="none" rtlCol="0">
              <a:spAutoFit/>
            </a:bodyPr>
            <a:lstStyle/>
            <a:p>
              <a:r>
                <a:rPr lang="en-US" dirty="0">
                  <a:solidFill>
                    <a:schemeClr val="accent2"/>
                  </a:solidFill>
                </a:rPr>
                <a:t>151</a:t>
              </a:r>
            </a:p>
          </p:txBody>
        </p:sp>
        <p:sp>
          <p:nvSpPr>
            <p:cNvPr id="396" name="TextBox 395">
              <a:extLst>
                <a:ext uri="{FF2B5EF4-FFF2-40B4-BE49-F238E27FC236}">
                  <a16:creationId xmlns:a16="http://schemas.microsoft.com/office/drawing/2014/main" id="{EC6E7280-FCB7-154C-8FD5-E70A37DF5519}"/>
                </a:ext>
              </a:extLst>
            </p:cNvPr>
            <p:cNvSpPr txBox="1"/>
            <p:nvPr/>
          </p:nvSpPr>
          <p:spPr>
            <a:xfrm>
              <a:off x="2625544" y="2077045"/>
              <a:ext cx="579005" cy="369332"/>
            </a:xfrm>
            <a:prstGeom prst="rect">
              <a:avLst/>
            </a:prstGeom>
            <a:noFill/>
            <a:ln>
              <a:noFill/>
            </a:ln>
          </p:spPr>
          <p:txBody>
            <a:bodyPr wrap="none" rtlCol="0">
              <a:spAutoFit/>
            </a:bodyPr>
            <a:lstStyle/>
            <a:p>
              <a:r>
                <a:rPr lang="en-US" dirty="0">
                  <a:solidFill>
                    <a:schemeClr val="accent2"/>
                  </a:solidFill>
                </a:rPr>
                <a:t>140</a:t>
              </a:r>
            </a:p>
          </p:txBody>
        </p:sp>
        <p:sp>
          <p:nvSpPr>
            <p:cNvPr id="397" name="Rectangle 396">
              <a:extLst>
                <a:ext uri="{FF2B5EF4-FFF2-40B4-BE49-F238E27FC236}">
                  <a16:creationId xmlns:a16="http://schemas.microsoft.com/office/drawing/2014/main" id="{DE95304C-99D2-E14A-8A55-49018DA185CA}"/>
                </a:ext>
              </a:extLst>
            </p:cNvPr>
            <p:cNvSpPr/>
            <p:nvPr/>
          </p:nvSpPr>
          <p:spPr>
            <a:xfrm>
              <a:off x="2574746" y="118084"/>
              <a:ext cx="1081386"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Onderon</a:t>
              </a:r>
              <a:endParaRPr lang="en-US" dirty="0">
                <a:solidFill>
                  <a:schemeClr val="accent2"/>
                </a:solidFill>
                <a:effectLst/>
                <a:latin typeface="Helvetica Neue" panose="02000503000000020004" pitchFamily="2" charset="0"/>
              </a:endParaRPr>
            </a:p>
          </p:txBody>
        </p:sp>
        <p:sp>
          <p:nvSpPr>
            <p:cNvPr id="398" name="Rectangle 397">
              <a:extLst>
                <a:ext uri="{FF2B5EF4-FFF2-40B4-BE49-F238E27FC236}">
                  <a16:creationId xmlns:a16="http://schemas.microsoft.com/office/drawing/2014/main" id="{FD133B25-021B-BE43-BC18-5C8B34485B58}"/>
                </a:ext>
              </a:extLst>
            </p:cNvPr>
            <p:cNvSpPr/>
            <p:nvPr/>
          </p:nvSpPr>
          <p:spPr>
            <a:xfrm>
              <a:off x="319177" y="1797206"/>
              <a:ext cx="1096775"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cxnSp>
          <p:nvCxnSpPr>
            <p:cNvPr id="399" name="Straight Connector 398">
              <a:extLst>
                <a:ext uri="{FF2B5EF4-FFF2-40B4-BE49-F238E27FC236}">
                  <a16:creationId xmlns:a16="http://schemas.microsoft.com/office/drawing/2014/main" id="{4413CB6C-5662-A04E-98B7-04BFF1B37D19}"/>
                </a:ext>
              </a:extLst>
            </p:cNvPr>
            <p:cNvCxnSpPr>
              <a:cxnSpLocks/>
              <a:stCxn id="401" idx="5"/>
              <a:endCxn id="403" idx="1"/>
            </p:cNvCxnSpPr>
            <p:nvPr/>
          </p:nvCxnSpPr>
          <p:spPr>
            <a:xfrm>
              <a:off x="2538230" y="562878"/>
              <a:ext cx="1261939" cy="200493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43A00584-8BEC-7C49-93E7-701195060103}"/>
                </a:ext>
              </a:extLst>
            </p:cNvPr>
            <p:cNvCxnSpPr>
              <a:cxnSpLocks/>
              <a:stCxn id="402" idx="6"/>
              <a:endCxn id="403" idx="2"/>
            </p:cNvCxnSpPr>
            <p:nvPr/>
          </p:nvCxnSpPr>
          <p:spPr>
            <a:xfrm>
              <a:off x="1803712" y="2077046"/>
              <a:ext cx="1932068" cy="64621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1" name="Oval 400">
              <a:extLst>
                <a:ext uri="{FF2B5EF4-FFF2-40B4-BE49-F238E27FC236}">
                  <a16:creationId xmlns:a16="http://schemas.microsoft.com/office/drawing/2014/main" id="{7BA1815E-2C8B-4B4F-91E0-3C2973BBB2B3}"/>
                </a:ext>
              </a:extLst>
            </p:cNvPr>
            <p:cNvSpPr/>
            <p:nvPr/>
          </p:nvSpPr>
          <p:spPr>
            <a:xfrm>
              <a:off x="2162940" y="187588"/>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402" name="Oval 401">
              <a:extLst>
                <a:ext uri="{FF2B5EF4-FFF2-40B4-BE49-F238E27FC236}">
                  <a16:creationId xmlns:a16="http://schemas.microsoft.com/office/drawing/2014/main" id="{48E567FA-6405-704C-AB0A-5B7EE0B2E30B}"/>
                </a:ext>
              </a:extLst>
            </p:cNvPr>
            <p:cNvSpPr/>
            <p:nvPr/>
          </p:nvSpPr>
          <p:spPr>
            <a:xfrm>
              <a:off x="1364033" y="1857206"/>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03" name="Oval 402">
              <a:extLst>
                <a:ext uri="{FF2B5EF4-FFF2-40B4-BE49-F238E27FC236}">
                  <a16:creationId xmlns:a16="http://schemas.microsoft.com/office/drawing/2014/main" id="{B66AA3CA-AC14-594D-9391-07D8231A2494}"/>
                </a:ext>
              </a:extLst>
            </p:cNvPr>
            <p:cNvSpPr/>
            <p:nvPr/>
          </p:nvSpPr>
          <p:spPr>
            <a:xfrm>
              <a:off x="3735780" y="2503423"/>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sp>
        <p:nvSpPr>
          <p:cNvPr id="407" name="Title 2">
            <a:extLst>
              <a:ext uri="{FF2B5EF4-FFF2-40B4-BE49-F238E27FC236}">
                <a16:creationId xmlns:a16="http://schemas.microsoft.com/office/drawing/2014/main" id="{9511EF5D-4AFD-9B48-8B6B-5FB3C6A647EC}"/>
              </a:ext>
            </a:extLst>
          </p:cNvPr>
          <p:cNvSpPr txBox="1">
            <a:spLocks/>
          </p:cNvSpPr>
          <p:nvPr/>
        </p:nvSpPr>
        <p:spPr>
          <a:xfrm>
            <a:off x="399673" y="365125"/>
            <a:ext cx="10954127" cy="772052"/>
          </a:xfrm>
          <a:prstGeom prst="rect">
            <a:avLst/>
          </a:prstGeom>
        </p:spPr>
        <p:txBody>
          <a:bodyPr/>
          <a:lst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a:lstStyle>
          <a:p>
            <a:pPr algn="ctr"/>
            <a:r>
              <a:rPr lang="en-US" dirty="0">
                <a:ea typeface="Open Sans"/>
                <a:cs typeface="Open Sans"/>
                <a:sym typeface="Open Sans"/>
              </a:rPr>
              <a:t>Uniform Cost Search</a:t>
            </a:r>
            <a:endParaRPr lang="en-US" dirty="0"/>
          </a:p>
        </p:txBody>
      </p:sp>
      <p:sp>
        <p:nvSpPr>
          <p:cNvPr id="409" name="Line 27">
            <a:extLst>
              <a:ext uri="{FF2B5EF4-FFF2-40B4-BE49-F238E27FC236}">
                <a16:creationId xmlns:a16="http://schemas.microsoft.com/office/drawing/2014/main" id="{B39E463D-A1AD-934C-AA0C-3F99BAEC6AD0}"/>
              </a:ext>
            </a:extLst>
          </p:cNvPr>
          <p:cNvSpPr>
            <a:spLocks noChangeShapeType="1"/>
          </p:cNvSpPr>
          <p:nvPr/>
        </p:nvSpPr>
        <p:spPr bwMode="auto">
          <a:xfrm>
            <a:off x="8509052" y="5354458"/>
            <a:ext cx="2695037" cy="1065307"/>
          </a:xfrm>
          <a:prstGeom prst="line">
            <a:avLst/>
          </a:prstGeom>
          <a:noFill/>
          <a:ln w="187325">
            <a:solidFill>
              <a:srgbClr val="CC00CC">
                <a:alpha val="93000"/>
              </a:srgbClr>
            </a:solidFill>
            <a:round/>
            <a:headEnd/>
            <a:tailEnd type="triangle" w="med" len="med"/>
          </a:ln>
        </p:spPr>
        <p:txBody>
          <a:bodyPr lIns="92075" tIns="46038" rIns="92075" bIns="46038"/>
          <a:lstStyle/>
          <a:p>
            <a:r>
              <a:rPr lang="en-US" sz="2500" b="1" dirty="0"/>
              <a:t> WRONG</a:t>
            </a:r>
          </a:p>
          <a:p>
            <a:r>
              <a:rPr lang="en-US" sz="2500" b="1" dirty="0"/>
              <a:t>  WAY!!!!</a:t>
            </a:r>
          </a:p>
        </p:txBody>
      </p:sp>
    </p:spTree>
    <p:extLst>
      <p:ext uri="{BB962C8B-B14F-4D97-AF65-F5344CB8AC3E}">
        <p14:creationId xmlns:p14="http://schemas.microsoft.com/office/powerpoint/2010/main" val="125073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269"/>
                                        </p:tgtEl>
                                        <p:attrNameLst>
                                          <p:attrName>style.visibility</p:attrName>
                                        </p:attrNameLst>
                                      </p:cBhvr>
                                      <p:to>
                                        <p:strVal val="visible"/>
                                      </p:to>
                                    </p:set>
                                    <p:animEffect transition="in" filter="dissolve">
                                      <p:cBhvr>
                                        <p:cTn id="19" dur="500"/>
                                        <p:tgtEl>
                                          <p:spTgt spid="26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7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0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3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53"/>
                                        </p:tgtEl>
                                        <p:attrNameLst>
                                          <p:attrName>style.visibility</p:attrName>
                                        </p:attrNameLst>
                                      </p:cBhvr>
                                      <p:to>
                                        <p:strVal val="visible"/>
                                      </p:to>
                                    </p:set>
                                    <p:animEffect transition="in" filter="dissolve">
                                      <p:cBhvr>
                                        <p:cTn id="36" dur="500"/>
                                        <p:tgtEl>
                                          <p:spTgt spid="353"/>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6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7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8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8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404"/>
                                        </p:tgtEl>
                                        <p:attrNameLst>
                                          <p:attrName>style.visibility</p:attrName>
                                        </p:attrNameLst>
                                      </p:cBhvr>
                                      <p:to>
                                        <p:strVal val="visible"/>
                                      </p:to>
                                    </p:set>
                                    <p:animEffect transition="in" filter="dissolve">
                                      <p:cBhvr>
                                        <p:cTn id="67" dur="500"/>
                                        <p:tgtEl>
                                          <p:spTgt spid="404"/>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4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animBg="1"/>
      <p:bldP spid="360" grpId="0"/>
      <p:bldP spid="362" grpId="0" animBg="1"/>
      <p:bldP spid="363" grpId="0" animBg="1"/>
      <p:bldP spid="385" grpId="0" animBg="1"/>
      <p:bldP spid="40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itle 1">
            <a:extLst>
              <a:ext uri="{FF2B5EF4-FFF2-40B4-BE49-F238E27FC236}">
                <a16:creationId xmlns:a16="http://schemas.microsoft.com/office/drawing/2014/main" id="{78C1FD87-1808-E04D-9001-C3FF923C3CAA}"/>
              </a:ext>
            </a:extLst>
          </p:cNvPr>
          <p:cNvSpPr>
            <a:spLocks noGrp="1"/>
          </p:cNvSpPr>
          <p:nvPr>
            <p:ph type="title"/>
          </p:nvPr>
        </p:nvSpPr>
        <p:spPr/>
        <p:txBody>
          <a:bodyPr/>
          <a:lstStyle/>
          <a:p>
            <a:r>
              <a:rPr lang="en-US" dirty="0">
                <a:ea typeface="Open Sans"/>
                <a:cs typeface="Open Sans"/>
                <a:sym typeface="Open Sans"/>
              </a:rPr>
              <a:t>A better idea than UCS… </a:t>
            </a:r>
            <a:endParaRPr lang="en-US" dirty="0"/>
          </a:p>
        </p:txBody>
      </p:sp>
      <p:sp>
        <p:nvSpPr>
          <p:cNvPr id="73" name="Google Shape;73;g92b3bf485b_0_0"/>
          <p:cNvSpPr txBox="1">
            <a:spLocks noGrp="1"/>
          </p:cNvSpPr>
          <p:nvPr>
            <p:ph idx="1"/>
          </p:nvPr>
        </p:nvSpPr>
        <p:spPr>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571500" indent="-342900">
              <a:lnSpc>
                <a:spcPct val="140000"/>
              </a:lnSpc>
              <a:spcBef>
                <a:spcPts val="0"/>
              </a:spcBef>
              <a:buFont typeface="Courier New" panose="02070309020205020404" pitchFamily="49" charset="0"/>
              <a:buChar char="o"/>
            </a:pPr>
            <a:r>
              <a:rPr lang="en-US" dirty="0">
                <a:ea typeface="Open Sans" panose="020B0606030504020204" pitchFamily="34" charset="0"/>
                <a:cs typeface="Open Sans" panose="020B0606030504020204" pitchFamily="34" charset="0"/>
              </a:rPr>
              <a:t>Node expansion based on </a:t>
            </a:r>
            <a:r>
              <a:rPr lang="en-US" i="1" dirty="0">
                <a:solidFill>
                  <a:schemeClr val="accent2"/>
                </a:solidFill>
                <a:ea typeface="Open Sans" panose="020B0606030504020204" pitchFamily="34" charset="0"/>
                <a:cs typeface="Open Sans" panose="020B0606030504020204" pitchFamily="34" charset="0"/>
              </a:rPr>
              <a:t>an </a:t>
            </a:r>
            <a:r>
              <a:rPr lang="en-US" i="1" dirty="0">
                <a:solidFill>
                  <a:srgbClr val="C00000"/>
                </a:solidFill>
                <a:ea typeface="Open Sans" panose="020B0606030504020204" pitchFamily="34" charset="0"/>
                <a:cs typeface="Open Sans" panose="020B0606030504020204" pitchFamily="34" charset="0"/>
              </a:rPr>
              <a:t>estimate </a:t>
            </a:r>
            <a:r>
              <a:rPr lang="en-US" dirty="0">
                <a:ea typeface="Open Sans" panose="020B0606030504020204" pitchFamily="34" charset="0"/>
                <a:cs typeface="Open Sans" panose="020B0606030504020204" pitchFamily="34" charset="0"/>
              </a:rPr>
              <a:t>which</a:t>
            </a:r>
            <a:r>
              <a:rPr lang="en-US" i="1" dirty="0">
                <a:solidFill>
                  <a:schemeClr val="accent2"/>
                </a:solidFill>
                <a:ea typeface="Open Sans" panose="020B0606030504020204" pitchFamily="34" charset="0"/>
                <a:cs typeface="Open Sans" panose="020B0606030504020204" pitchFamily="34" charset="0"/>
              </a:rPr>
              <a:t> includes distance to the goal</a:t>
            </a:r>
          </a:p>
          <a:p>
            <a:pPr marL="571500" indent="-342900">
              <a:lnSpc>
                <a:spcPct val="140000"/>
              </a:lnSpc>
              <a:spcBef>
                <a:spcPts val="0"/>
              </a:spcBef>
              <a:buFont typeface="Courier New" panose="02070309020205020404" pitchFamily="49" charset="0"/>
              <a:buChar char="o"/>
            </a:pPr>
            <a:r>
              <a:rPr lang="en-US" dirty="0">
                <a:ea typeface="Open Sans" panose="020B0606030504020204" pitchFamily="34" charset="0"/>
                <a:cs typeface="Open Sans" panose="020B0606030504020204" pitchFamily="34" charset="0"/>
              </a:rPr>
              <a:t>General approach of </a:t>
            </a:r>
            <a:r>
              <a:rPr lang="en-US" b="1" dirty="0">
                <a:ea typeface="Open Sans" panose="020B0606030504020204" pitchFamily="34" charset="0"/>
                <a:cs typeface="Open Sans" panose="020B0606030504020204" pitchFamily="34" charset="0"/>
              </a:rPr>
              <a:t>informed search</a:t>
            </a:r>
            <a:r>
              <a:rPr lang="en-US" dirty="0">
                <a:ea typeface="Open Sans" panose="020B0606030504020204" pitchFamily="34" charset="0"/>
                <a:cs typeface="Open Sans" panose="020B0606030504020204" pitchFamily="34" charset="0"/>
              </a:rPr>
              <a:t>:</a:t>
            </a:r>
          </a:p>
          <a:p>
            <a:pPr marL="1028700" lvl="1" indent="-342900">
              <a:lnSpc>
                <a:spcPct val="140000"/>
              </a:lnSpc>
              <a:spcBef>
                <a:spcPts val="0"/>
              </a:spcBef>
              <a:buFont typeface="Wingdings" pitchFamily="2" charset="2"/>
              <a:buChar char="§"/>
            </a:pPr>
            <a:r>
              <a:rPr lang="en-US" b="1" i="1" dirty="0">
                <a:solidFill>
                  <a:schemeClr val="accent2"/>
                </a:solidFill>
                <a:ea typeface="Open Sans" panose="020B0606030504020204" pitchFamily="34" charset="0"/>
                <a:cs typeface="Open Sans" panose="020B0606030504020204" pitchFamily="34" charset="0"/>
              </a:rPr>
              <a:t>Best-first search</a:t>
            </a:r>
            <a:r>
              <a:rPr lang="en-US" dirty="0">
                <a:ea typeface="Open Sans" panose="020B0606030504020204" pitchFamily="34" charset="0"/>
                <a:cs typeface="Open Sans" panose="020B0606030504020204" pitchFamily="34" charset="0"/>
              </a:rPr>
              <a:t>: node selected for expansion </a:t>
            </a:r>
            <a:br>
              <a:rPr lang="en-US" dirty="0">
                <a:ea typeface="Open Sans" panose="020B0606030504020204" pitchFamily="34" charset="0"/>
                <a:cs typeface="Open Sans" panose="020B0606030504020204" pitchFamily="34" charset="0"/>
              </a:rPr>
            </a:br>
            <a:r>
              <a:rPr lang="en-US" dirty="0">
                <a:ea typeface="Open Sans" panose="020B0606030504020204" pitchFamily="34" charset="0"/>
                <a:cs typeface="Open Sans" panose="020B0606030504020204" pitchFamily="34" charset="0"/>
              </a:rPr>
              <a:t>based on an </a:t>
            </a:r>
            <a:r>
              <a:rPr lang="en-US" b="1" i="1" dirty="0">
                <a:solidFill>
                  <a:schemeClr val="accent2"/>
                </a:solidFill>
                <a:ea typeface="Open Sans" panose="020B0606030504020204" pitchFamily="34" charset="0"/>
                <a:cs typeface="Open Sans" panose="020B0606030504020204" pitchFamily="34" charset="0"/>
              </a:rPr>
              <a:t>evaluation function f(n)</a:t>
            </a:r>
          </a:p>
          <a:p>
            <a:pPr marL="1485900" lvl="2">
              <a:lnSpc>
                <a:spcPct val="140000"/>
              </a:lnSpc>
              <a:spcBef>
                <a:spcPts val="0"/>
              </a:spcBef>
              <a:buFont typeface="Wingdings" pitchFamily="2" charset="2"/>
              <a:buChar char="ü"/>
            </a:pPr>
            <a:r>
              <a:rPr lang="en-US" b="1" i="1" dirty="0">
                <a:solidFill>
                  <a:schemeClr val="accent2"/>
                </a:solidFill>
                <a:ea typeface="Open Sans" panose="020B0606030504020204" pitchFamily="34" charset="0"/>
                <a:cs typeface="Open Sans" panose="020B0606030504020204" pitchFamily="34" charset="0"/>
              </a:rPr>
              <a:t>f(n) </a:t>
            </a:r>
            <a:r>
              <a:rPr lang="en-US" dirty="0">
                <a:ea typeface="Open Sans" panose="020B0606030504020204" pitchFamily="34" charset="0"/>
                <a:cs typeface="Open Sans" panose="020B0606030504020204" pitchFamily="34" charset="0"/>
              </a:rPr>
              <a:t>includes </a:t>
            </a:r>
            <a:r>
              <a:rPr lang="en-US" i="1" dirty="0">
                <a:ea typeface="Open Sans" panose="020B0606030504020204" pitchFamily="34" charset="0"/>
                <a:cs typeface="Open Sans" panose="020B0606030504020204" pitchFamily="34" charset="0"/>
              </a:rPr>
              <a:t>estimate</a:t>
            </a:r>
            <a:r>
              <a:rPr lang="en-US" dirty="0">
                <a:ea typeface="Open Sans" panose="020B0606030504020204" pitchFamily="34" charset="0"/>
                <a:cs typeface="Open Sans" panose="020B0606030504020204" pitchFamily="34" charset="0"/>
              </a:rPr>
              <a:t> of distance to goal </a:t>
            </a:r>
            <a:r>
              <a:rPr lang="en-US" b="1" i="1" dirty="0">
                <a:solidFill>
                  <a:srgbClr val="C00000"/>
                </a:solidFill>
                <a:ea typeface="Open Sans" panose="020B0606030504020204" pitchFamily="34" charset="0"/>
                <a:cs typeface="Open Sans" panose="020B0606030504020204" pitchFamily="34" charset="0"/>
              </a:rPr>
              <a:t>(new idea!) </a:t>
            </a:r>
            <a:endParaRPr lang="en-US" dirty="0">
              <a:solidFill>
                <a:srgbClr val="C00000"/>
              </a:solidFill>
              <a:ea typeface="Open Sans" panose="020B0606030504020204" pitchFamily="34" charset="0"/>
              <a:cs typeface="Open Sans" panose="020B0606030504020204" pitchFamily="34" charset="0"/>
            </a:endParaRPr>
          </a:p>
          <a:p>
            <a:pPr marL="571500">
              <a:lnSpc>
                <a:spcPct val="140000"/>
              </a:lnSpc>
              <a:spcBef>
                <a:spcPts val="0"/>
              </a:spcBef>
              <a:buFont typeface="Courier New" panose="02070309020205020404" pitchFamily="49" charset="0"/>
              <a:buChar char="o"/>
            </a:pPr>
            <a:r>
              <a:rPr lang="en-US" dirty="0">
                <a:ea typeface="Open Sans" panose="020B0606030504020204" pitchFamily="34" charset="0"/>
                <a:cs typeface="Open Sans" panose="020B0606030504020204" pitchFamily="34" charset="0"/>
              </a:rPr>
              <a:t> Implementation: </a:t>
            </a:r>
            <a:r>
              <a:rPr lang="en-US" b="1" dirty="0">
                <a:ea typeface="Open Sans" panose="020B0606030504020204" pitchFamily="34" charset="0"/>
                <a:cs typeface="Open Sans" panose="020B0606030504020204" pitchFamily="34" charset="0"/>
              </a:rPr>
              <a:t>Sort our frontier queue </a:t>
            </a:r>
            <a:r>
              <a:rPr lang="en-US" dirty="0">
                <a:ea typeface="Open Sans" panose="020B0606030504020204" pitchFamily="34" charset="0"/>
                <a:cs typeface="Open Sans" panose="020B0606030504020204" pitchFamily="34" charset="0"/>
              </a:rPr>
              <a:t>by this </a:t>
            </a:r>
            <a:r>
              <a:rPr lang="en-US" b="1" dirty="0">
                <a:ea typeface="Open Sans" panose="020B0606030504020204" pitchFamily="34" charset="0"/>
                <a:cs typeface="Open Sans" panose="020B0606030504020204" pitchFamily="34" charset="0"/>
              </a:rPr>
              <a:t>new </a:t>
            </a:r>
            <a:r>
              <a:rPr lang="en-US" b="1" i="1" dirty="0">
                <a:solidFill>
                  <a:schemeClr val="accent2"/>
                </a:solidFill>
                <a:ea typeface="Open Sans" panose="020B0606030504020204" pitchFamily="34" charset="0"/>
                <a:cs typeface="Open Sans" panose="020B0606030504020204" pitchFamily="34" charset="0"/>
              </a:rPr>
              <a:t>f(n)</a:t>
            </a:r>
            <a:r>
              <a:rPr lang="en-US" b="1" dirty="0">
                <a:ea typeface="Open Sans" panose="020B0606030504020204" pitchFamily="34" charset="0"/>
                <a:cs typeface="Open Sans" panose="020B0606030504020204" pitchFamily="34" charset="0"/>
              </a:rPr>
              <a:t>.</a:t>
            </a:r>
          </a:p>
          <a:p>
            <a:pPr marL="800100" lvl="1" indent="0">
              <a:lnSpc>
                <a:spcPct val="140000"/>
              </a:lnSpc>
              <a:spcBef>
                <a:spcPts val="0"/>
              </a:spcBef>
              <a:buNone/>
            </a:pPr>
            <a:endParaRPr lang="en-US" dirty="0">
              <a:ea typeface="Open Sans" panose="020B0606030504020204" pitchFamily="34" charset="0"/>
              <a:cs typeface="Open Sans" panose="020B0606030504020204" pitchFamily="34" charset="0"/>
            </a:endParaRPr>
          </a:p>
          <a:p>
            <a:pPr marL="342900">
              <a:lnSpc>
                <a:spcPct val="140000"/>
              </a:lnSpc>
              <a:spcBef>
                <a:spcPts val="0"/>
              </a:spcBef>
            </a:pPr>
            <a:r>
              <a:rPr lang="en-US" dirty="0">
                <a:ea typeface="Open Sans" panose="020B0606030504020204" pitchFamily="34" charset="0"/>
                <a:cs typeface="Open Sans" panose="020B0606030504020204" pitchFamily="34" charset="0"/>
              </a:rPr>
              <a:t>Instances of best-first search: </a:t>
            </a:r>
          </a:p>
          <a:p>
            <a:pPr marL="685800" indent="-342900">
              <a:lnSpc>
                <a:spcPct val="140000"/>
              </a:lnSpc>
              <a:spcBef>
                <a:spcPts val="0"/>
              </a:spcBef>
              <a:buFont typeface="Arial" panose="020B0604020202020204" pitchFamily="34" charset="0"/>
              <a:buChar char="•"/>
            </a:pPr>
            <a:r>
              <a:rPr lang="en-US" b="1" dirty="0">
                <a:ea typeface="Open Sans" panose="020B0606030504020204" pitchFamily="34" charset="0"/>
                <a:cs typeface="Open Sans" panose="020B0606030504020204" pitchFamily="34" charset="0"/>
              </a:rPr>
              <a:t>greedy search</a:t>
            </a:r>
          </a:p>
          <a:p>
            <a:pPr marL="685800" indent="-342900">
              <a:lnSpc>
                <a:spcPct val="140000"/>
              </a:lnSpc>
              <a:spcBef>
                <a:spcPts val="0"/>
              </a:spcBef>
              <a:buFont typeface="Arial" panose="020B0604020202020204" pitchFamily="34" charset="0"/>
              <a:buChar char="•"/>
            </a:pPr>
            <a:r>
              <a:rPr lang="en-US" b="1" i="1" dirty="0">
                <a:solidFill>
                  <a:schemeClr val="accent2"/>
                </a:solidFill>
                <a:ea typeface="Open Sans" panose="020B0606030504020204" pitchFamily="34" charset="0"/>
                <a:cs typeface="Open Sans" panose="020B0606030504020204" pitchFamily="34" charset="0"/>
              </a:rPr>
              <a:t>A* search</a:t>
            </a:r>
          </a:p>
          <a:p>
            <a:pPr marL="1028700" lvl="1">
              <a:lnSpc>
                <a:spcPct val="140000"/>
              </a:lnSpc>
              <a:spcBef>
                <a:spcPts val="0"/>
              </a:spcBef>
              <a:buFont typeface="Wingdings" pitchFamily="2" charset="2"/>
              <a:buChar char="§"/>
            </a:pPr>
            <a:endParaRPr dirty="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31352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72"/>
        <p:cNvGrpSpPr/>
        <p:nvPr/>
      </p:nvGrpSpPr>
      <p:grpSpPr>
        <a:xfrm>
          <a:off x="0" y="0"/>
          <a:ext cx="0" cy="0"/>
          <a:chOff x="0" y="0"/>
          <a:chExt cx="0" cy="0"/>
        </a:xfrm>
      </p:grpSpPr>
      <p:sp>
        <p:nvSpPr>
          <p:cNvPr id="73" name="Google Shape;73;g92b3bf485b_0_0"/>
          <p:cNvSpPr txBox="1">
            <a:spLocks noGrp="1"/>
          </p:cNvSpPr>
          <p:nvPr>
            <p:ph type="body" idx="4294967295"/>
          </p:nvPr>
        </p:nvSpPr>
        <p:spPr>
          <a:xfrm>
            <a:off x="0" y="1300163"/>
            <a:ext cx="10407650" cy="4694237"/>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lvl="0" indent="0" algn="l" rtl="0">
              <a:lnSpc>
                <a:spcPct val="140000"/>
              </a:lnSpc>
              <a:spcBef>
                <a:spcPts val="0"/>
              </a:spcBef>
              <a:spcAft>
                <a:spcPts val="0"/>
              </a:spcAft>
              <a:buSzPts val="2000"/>
              <a:buNone/>
            </a:pPr>
            <a:endParaRPr dirty="0"/>
          </a:p>
          <a:p>
            <a:pPr marL="228600" lvl="0" indent="0" algn="l" rtl="0">
              <a:lnSpc>
                <a:spcPct val="140000"/>
              </a:lnSpc>
              <a:spcBef>
                <a:spcPts val="0"/>
              </a:spcBef>
              <a:spcAft>
                <a:spcPts val="0"/>
              </a:spcAft>
              <a:buSzPts val="2000"/>
              <a:buNone/>
            </a:pPr>
            <a:endParaRPr dirty="0"/>
          </a:p>
        </p:txBody>
      </p:sp>
      <p:sp>
        <p:nvSpPr>
          <p:cNvPr id="2" name="Title 1">
            <a:extLst>
              <a:ext uri="{FF2B5EF4-FFF2-40B4-BE49-F238E27FC236}">
                <a16:creationId xmlns:a16="http://schemas.microsoft.com/office/drawing/2014/main" id="{021D4946-C8D8-BF4B-8CB9-722627E2A734}"/>
              </a:ext>
            </a:extLst>
          </p:cNvPr>
          <p:cNvSpPr>
            <a:spLocks noGrp="1"/>
          </p:cNvSpPr>
          <p:nvPr>
            <p:ph type="title" idx="4294967295"/>
          </p:nvPr>
        </p:nvSpPr>
        <p:spPr>
          <a:xfrm>
            <a:off x="0" y="365125"/>
            <a:ext cx="10953750" cy="771525"/>
          </a:xfrm>
        </p:spPr>
        <p:txBody>
          <a:bodyPr>
            <a:normAutofit fontScale="90000"/>
          </a:bodyPr>
          <a:lstStyle/>
          <a:p>
            <a:r>
              <a:rPr lang="en-US" dirty="0">
                <a:ea typeface="Open Sans"/>
                <a:cs typeface="Open Sans"/>
                <a:sym typeface="Open Sans"/>
              </a:rPr>
              <a:t>Simple, useful estimate heuristic:</a:t>
            </a:r>
            <a:br>
              <a:rPr lang="en-US" dirty="0">
                <a:ea typeface="Open Sans"/>
                <a:cs typeface="Open Sans"/>
                <a:sym typeface="Open Sans"/>
              </a:rPr>
            </a:br>
            <a:r>
              <a:rPr lang="en-US" dirty="0">
                <a:ea typeface="Open Sans"/>
                <a:cs typeface="Open Sans"/>
                <a:sym typeface="Open Sans"/>
              </a:rPr>
              <a:t>straight-line distances</a:t>
            </a:r>
            <a:endParaRPr lang="en-US" dirty="0"/>
          </a:p>
        </p:txBody>
      </p:sp>
      <p:grpSp>
        <p:nvGrpSpPr>
          <p:cNvPr id="8" name="Group 9">
            <a:extLst>
              <a:ext uri="{FF2B5EF4-FFF2-40B4-BE49-F238E27FC236}">
                <a16:creationId xmlns:a16="http://schemas.microsoft.com/office/drawing/2014/main" id="{0FFBE6A1-4ADC-0D4F-90AF-5AEEE0AEDD80}"/>
              </a:ext>
            </a:extLst>
          </p:cNvPr>
          <p:cNvGrpSpPr>
            <a:grpSpLocks/>
          </p:cNvGrpSpPr>
          <p:nvPr/>
        </p:nvGrpSpPr>
        <p:grpSpPr bwMode="auto">
          <a:xfrm>
            <a:off x="-89781" y="1454969"/>
            <a:ext cx="12281782" cy="5403032"/>
            <a:chOff x="336" y="144"/>
            <a:chExt cx="4944" cy="2688"/>
          </a:xfrm>
        </p:grpSpPr>
        <p:pic>
          <p:nvPicPr>
            <p:cNvPr id="9" name="Picture 2" descr="graph1Martha">
              <a:extLst>
                <a:ext uri="{FF2B5EF4-FFF2-40B4-BE49-F238E27FC236}">
                  <a16:creationId xmlns:a16="http://schemas.microsoft.com/office/drawing/2014/main" id="{8A0AE4A9-465D-E64E-9E68-8757EC83DE74}"/>
                </a:ext>
              </a:extLst>
            </p:cNvPr>
            <p:cNvPicPr>
              <a:picLocks noChangeAspect="1" noChangeArrowheads="1"/>
            </p:cNvPicPr>
            <p:nvPr/>
          </p:nvPicPr>
          <p:blipFill>
            <a:blip r:embed="rId3" cstate="print"/>
            <a:srcRect t="10439" r="3847" b="6058"/>
            <a:stretch>
              <a:fillRect/>
            </a:stretch>
          </p:blipFill>
          <p:spPr bwMode="auto">
            <a:xfrm>
              <a:off x="480" y="144"/>
              <a:ext cx="4800" cy="2688"/>
            </a:xfrm>
            <a:prstGeom prst="rect">
              <a:avLst/>
            </a:prstGeom>
            <a:noFill/>
            <a:ln w="15875">
              <a:solidFill>
                <a:schemeClr val="tx1"/>
              </a:solidFill>
              <a:miter lim="800000"/>
              <a:headEnd/>
              <a:tailEnd/>
            </a:ln>
          </p:spPr>
        </p:pic>
        <p:sp>
          <p:nvSpPr>
            <p:cNvPr id="10" name="Text Box 3">
              <a:extLst>
                <a:ext uri="{FF2B5EF4-FFF2-40B4-BE49-F238E27FC236}">
                  <a16:creationId xmlns:a16="http://schemas.microsoft.com/office/drawing/2014/main" id="{DF76E2E5-38F7-CA4E-BBA7-D0EB0796A843}"/>
                </a:ext>
              </a:extLst>
            </p:cNvPr>
            <p:cNvSpPr txBox="1">
              <a:spLocks noChangeArrowheads="1"/>
            </p:cNvSpPr>
            <p:nvPr/>
          </p:nvSpPr>
          <p:spPr bwMode="auto">
            <a:xfrm>
              <a:off x="384" y="816"/>
              <a:ext cx="240" cy="158"/>
            </a:xfrm>
            <a:prstGeom prst="rect">
              <a:avLst/>
            </a:prstGeom>
            <a:solidFill>
              <a:schemeClr val="bg1"/>
            </a:solidFill>
            <a:ln w="9525">
              <a:noFill/>
              <a:miter lim="800000"/>
              <a:headEnd/>
              <a:tailEnd/>
            </a:ln>
          </p:spPr>
          <p:txBody>
            <a:bodyPr lIns="0" tIns="0" rIns="0" bIns="0">
              <a:spAutoFit/>
            </a:bodyPr>
            <a:lstStyle/>
            <a:p>
              <a:pPr algn="r" eaLnBrk="1" hangingPunct="1"/>
              <a:r>
                <a:rPr lang="en-US" sz="1100" dirty="0">
                  <a:solidFill>
                    <a:schemeClr val="accent2"/>
                  </a:solidFill>
                </a:rPr>
                <a:t>Arad</a:t>
              </a:r>
            </a:p>
          </p:txBody>
        </p:sp>
        <p:sp>
          <p:nvSpPr>
            <p:cNvPr id="11" name="Text Box 4">
              <a:extLst>
                <a:ext uri="{FF2B5EF4-FFF2-40B4-BE49-F238E27FC236}">
                  <a16:creationId xmlns:a16="http://schemas.microsoft.com/office/drawing/2014/main" id="{328ECE38-F4FF-354B-9F56-FD2DCD25CC4C}"/>
                </a:ext>
              </a:extLst>
            </p:cNvPr>
            <p:cNvSpPr txBox="1">
              <a:spLocks noChangeArrowheads="1"/>
            </p:cNvSpPr>
            <p:nvPr/>
          </p:nvSpPr>
          <p:spPr bwMode="auto">
            <a:xfrm flipH="1">
              <a:off x="356" y="1106"/>
              <a:ext cx="316" cy="215"/>
            </a:xfrm>
            <a:prstGeom prst="rect">
              <a:avLst/>
            </a:prstGeom>
            <a:solidFill>
              <a:schemeClr val="bg1"/>
            </a:solidFill>
            <a:ln w="9525">
              <a:noFill/>
              <a:miter lim="800000"/>
              <a:headEnd/>
              <a:tailEnd/>
            </a:ln>
          </p:spPr>
          <p:txBody>
            <a:bodyPr wrap="square" lIns="0" rIns="0">
              <a:spAutoFit/>
            </a:bodyPr>
            <a:lstStyle/>
            <a:p>
              <a:pPr algn="r" eaLnBrk="1" hangingPunct="1">
                <a:spcBef>
                  <a:spcPct val="50000"/>
                </a:spcBef>
              </a:pPr>
              <a:r>
                <a:rPr lang="en-US" sz="900" dirty="0">
                  <a:solidFill>
                    <a:schemeClr val="accent2"/>
                  </a:solidFill>
                </a:rPr>
                <a:t>118</a:t>
              </a:r>
            </a:p>
          </p:txBody>
        </p:sp>
        <p:sp>
          <p:nvSpPr>
            <p:cNvPr id="12" name="Oval 5">
              <a:extLst>
                <a:ext uri="{FF2B5EF4-FFF2-40B4-BE49-F238E27FC236}">
                  <a16:creationId xmlns:a16="http://schemas.microsoft.com/office/drawing/2014/main" id="{7875027D-74A7-4E47-BDF3-5F476FA746E2}"/>
                </a:ext>
              </a:extLst>
            </p:cNvPr>
            <p:cNvSpPr>
              <a:spLocks noChangeArrowheads="1"/>
            </p:cNvSpPr>
            <p:nvPr/>
          </p:nvSpPr>
          <p:spPr bwMode="auto">
            <a:xfrm>
              <a:off x="336" y="768"/>
              <a:ext cx="672" cy="240"/>
            </a:xfrm>
            <a:prstGeom prst="ellipse">
              <a:avLst/>
            </a:prstGeom>
            <a:noFill/>
            <a:ln w="25400">
              <a:solidFill>
                <a:schemeClr val="tx1"/>
              </a:solidFill>
              <a:miter lim="800000"/>
              <a:headEnd/>
              <a:tailEnd/>
            </a:ln>
          </p:spPr>
          <p:txBody>
            <a:bodyPr wrap="none" anchor="ctr"/>
            <a:lstStyle/>
            <a:p>
              <a:endParaRPr lang="en-US"/>
            </a:p>
          </p:txBody>
        </p:sp>
        <p:sp>
          <p:nvSpPr>
            <p:cNvPr id="13" name="Oval 7">
              <a:extLst>
                <a:ext uri="{FF2B5EF4-FFF2-40B4-BE49-F238E27FC236}">
                  <a16:creationId xmlns:a16="http://schemas.microsoft.com/office/drawing/2014/main" id="{96CDFE86-C54B-594D-8ACC-0DAFCBD3FA79}"/>
                </a:ext>
              </a:extLst>
            </p:cNvPr>
            <p:cNvSpPr>
              <a:spLocks noChangeArrowheads="1"/>
            </p:cNvSpPr>
            <p:nvPr/>
          </p:nvSpPr>
          <p:spPr bwMode="auto">
            <a:xfrm>
              <a:off x="3072" y="2160"/>
              <a:ext cx="1145" cy="301"/>
            </a:xfrm>
            <a:prstGeom prst="ellipse">
              <a:avLst/>
            </a:prstGeom>
            <a:noFill/>
            <a:ln w="25400">
              <a:solidFill>
                <a:schemeClr val="tx1"/>
              </a:solidFill>
              <a:miter lim="800000"/>
              <a:headEnd/>
              <a:tailEnd/>
            </a:ln>
          </p:spPr>
          <p:txBody>
            <a:bodyPr wrap="none" anchor="ctr"/>
            <a:lstStyle/>
            <a:p>
              <a:endParaRPr lang="en-US"/>
            </a:p>
          </p:txBody>
        </p:sp>
      </p:grpSp>
      <p:pic>
        <p:nvPicPr>
          <p:cNvPr id="14" name="Picture 6" descr="Marthachart">
            <a:extLst>
              <a:ext uri="{FF2B5EF4-FFF2-40B4-BE49-F238E27FC236}">
                <a16:creationId xmlns:a16="http://schemas.microsoft.com/office/drawing/2014/main" id="{1E0F3979-B58C-EA46-B6B2-E73C9D1733BF}"/>
              </a:ext>
            </a:extLst>
          </p:cNvPr>
          <p:cNvPicPr>
            <a:picLocks noChangeAspect="1" noChangeArrowheads="1"/>
          </p:cNvPicPr>
          <p:nvPr/>
        </p:nvPicPr>
        <p:blipFill>
          <a:blip r:embed="rId4" cstate="print"/>
          <a:srcRect l="5952" t="12000" r="7143" b="16000"/>
          <a:stretch>
            <a:fillRect/>
          </a:stretch>
        </p:blipFill>
        <p:spPr bwMode="auto">
          <a:xfrm>
            <a:off x="6842369" y="745730"/>
            <a:ext cx="4958387" cy="2445928"/>
          </a:xfrm>
          <a:prstGeom prst="rect">
            <a:avLst/>
          </a:prstGeom>
          <a:noFill/>
          <a:ln w="15875">
            <a:solidFill>
              <a:schemeClr val="tx1"/>
            </a:solidFill>
            <a:miter lim="800000"/>
            <a:headEnd/>
            <a:tailEnd/>
          </a:ln>
        </p:spPr>
      </p:pic>
    </p:spTree>
    <p:extLst>
      <p:ext uri="{BB962C8B-B14F-4D97-AF65-F5344CB8AC3E}">
        <p14:creationId xmlns:p14="http://schemas.microsoft.com/office/powerpoint/2010/main" val="34598575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 name="Picture 202">
            <a:extLst>
              <a:ext uri="{FF2B5EF4-FFF2-40B4-BE49-F238E27FC236}">
                <a16:creationId xmlns:a16="http://schemas.microsoft.com/office/drawing/2014/main" id="{081291DD-8D8C-D348-A486-F20D54117333}"/>
              </a:ext>
            </a:extLst>
          </p:cNvPr>
          <p:cNvPicPr>
            <a:picLocks noChangeAspect="1"/>
          </p:cNvPicPr>
          <p:nvPr/>
        </p:nvPicPr>
        <p:blipFill>
          <a:blip r:embed="rId3"/>
          <a:stretch>
            <a:fillRect/>
          </a:stretch>
        </p:blipFill>
        <p:spPr>
          <a:xfrm>
            <a:off x="-14087" y="1"/>
            <a:ext cx="12206087" cy="6865924"/>
          </a:xfrm>
          <a:prstGeom prst="rect">
            <a:avLst/>
          </a:prstGeom>
          <a:solidFill>
            <a:schemeClr val="accent1">
              <a:alpha val="80000"/>
            </a:schemeClr>
          </a:solidFill>
        </p:spPr>
      </p:pic>
      <p:grpSp>
        <p:nvGrpSpPr>
          <p:cNvPr id="105" name="Group 104">
            <a:extLst>
              <a:ext uri="{FF2B5EF4-FFF2-40B4-BE49-F238E27FC236}">
                <a16:creationId xmlns:a16="http://schemas.microsoft.com/office/drawing/2014/main" id="{E23FBE17-C410-A247-8C0D-F3CE54552585}"/>
              </a:ext>
            </a:extLst>
          </p:cNvPr>
          <p:cNvGrpSpPr/>
          <p:nvPr/>
        </p:nvGrpSpPr>
        <p:grpSpPr>
          <a:xfrm>
            <a:off x="1665038" y="511538"/>
            <a:ext cx="562291" cy="491140"/>
            <a:chOff x="1665038" y="511538"/>
            <a:chExt cx="562291" cy="491140"/>
          </a:xfrm>
        </p:grpSpPr>
        <p:cxnSp>
          <p:nvCxnSpPr>
            <p:cNvPr id="29" name="Straight Connector 28">
              <a:extLst>
                <a:ext uri="{FF2B5EF4-FFF2-40B4-BE49-F238E27FC236}">
                  <a16:creationId xmlns:a16="http://schemas.microsoft.com/office/drawing/2014/main" id="{61E9C98B-0A0C-0C43-B1E4-F55E657F152C}"/>
                </a:ext>
              </a:extLst>
            </p:cNvPr>
            <p:cNvCxnSpPr>
              <a:cxnSpLocks/>
              <a:stCxn id="23" idx="3"/>
              <a:endCxn id="7" idx="0"/>
            </p:cNvCxnSpPr>
            <p:nvPr/>
          </p:nvCxnSpPr>
          <p:spPr>
            <a:xfrm flipH="1">
              <a:off x="1871849" y="562878"/>
              <a:ext cx="355480" cy="43980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65539672-0096-EF4E-A4CE-648A0A0777A2}"/>
                </a:ext>
              </a:extLst>
            </p:cNvPr>
            <p:cNvSpPr txBox="1"/>
            <p:nvPr/>
          </p:nvSpPr>
          <p:spPr>
            <a:xfrm>
              <a:off x="1665038" y="511538"/>
              <a:ext cx="447558" cy="369332"/>
            </a:xfrm>
            <a:prstGeom prst="rect">
              <a:avLst/>
            </a:prstGeom>
            <a:noFill/>
            <a:ln>
              <a:noFill/>
            </a:ln>
          </p:spPr>
          <p:txBody>
            <a:bodyPr wrap="none" rtlCol="0">
              <a:spAutoFit/>
            </a:bodyPr>
            <a:lstStyle/>
            <a:p>
              <a:r>
                <a:rPr lang="en-US" dirty="0">
                  <a:solidFill>
                    <a:schemeClr val="accent2"/>
                  </a:solidFill>
                </a:rPr>
                <a:t>71</a:t>
              </a:r>
            </a:p>
          </p:txBody>
        </p:sp>
      </p:grpSp>
      <p:grpSp>
        <p:nvGrpSpPr>
          <p:cNvPr id="107" name="Group 106">
            <a:extLst>
              <a:ext uri="{FF2B5EF4-FFF2-40B4-BE49-F238E27FC236}">
                <a16:creationId xmlns:a16="http://schemas.microsoft.com/office/drawing/2014/main" id="{2F57F90B-CB26-304F-A878-DFCD2FCC7535}"/>
              </a:ext>
            </a:extLst>
          </p:cNvPr>
          <p:cNvGrpSpPr/>
          <p:nvPr/>
        </p:nvGrpSpPr>
        <p:grpSpPr>
          <a:xfrm>
            <a:off x="1114683" y="1377968"/>
            <a:ext cx="601715" cy="479238"/>
            <a:chOff x="1114683" y="1377968"/>
            <a:chExt cx="601715" cy="479238"/>
          </a:xfrm>
        </p:grpSpPr>
        <p:cxnSp>
          <p:nvCxnSpPr>
            <p:cNvPr id="32" name="Straight Connector 31">
              <a:extLst>
                <a:ext uri="{FF2B5EF4-FFF2-40B4-BE49-F238E27FC236}">
                  <a16:creationId xmlns:a16="http://schemas.microsoft.com/office/drawing/2014/main" id="{BD5972C0-37EA-2649-9794-8229D4562291}"/>
                </a:ext>
              </a:extLst>
            </p:cNvPr>
            <p:cNvCxnSpPr>
              <a:cxnSpLocks/>
              <a:stCxn id="7" idx="3"/>
              <a:endCxn id="8" idx="0"/>
            </p:cNvCxnSpPr>
            <p:nvPr/>
          </p:nvCxnSpPr>
          <p:spPr>
            <a:xfrm flipH="1">
              <a:off x="1583873" y="1377968"/>
              <a:ext cx="132525" cy="47923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59E4E312-C06A-614C-BE5D-1E0F66C68D33}"/>
                </a:ext>
              </a:extLst>
            </p:cNvPr>
            <p:cNvSpPr txBox="1"/>
            <p:nvPr/>
          </p:nvSpPr>
          <p:spPr>
            <a:xfrm>
              <a:off x="1114683" y="1459224"/>
              <a:ext cx="551846" cy="369332"/>
            </a:xfrm>
            <a:prstGeom prst="rect">
              <a:avLst/>
            </a:prstGeom>
            <a:noFill/>
            <a:ln>
              <a:noFill/>
            </a:ln>
          </p:spPr>
          <p:txBody>
            <a:bodyPr wrap="square" rtlCol="0">
              <a:spAutoFit/>
            </a:bodyPr>
            <a:lstStyle/>
            <a:p>
              <a:r>
                <a:rPr lang="en-US" dirty="0">
                  <a:solidFill>
                    <a:schemeClr val="accent2"/>
                  </a:solidFill>
                </a:rPr>
                <a:t>75</a:t>
              </a:r>
            </a:p>
          </p:txBody>
        </p:sp>
      </p:grpSp>
      <p:grpSp>
        <p:nvGrpSpPr>
          <p:cNvPr id="109" name="Group 108">
            <a:extLst>
              <a:ext uri="{FF2B5EF4-FFF2-40B4-BE49-F238E27FC236}">
                <a16:creationId xmlns:a16="http://schemas.microsoft.com/office/drawing/2014/main" id="{140EE358-5E8C-FA46-B1CB-7DFEC95858E3}"/>
              </a:ext>
            </a:extLst>
          </p:cNvPr>
          <p:cNvGrpSpPr/>
          <p:nvPr/>
        </p:nvGrpSpPr>
        <p:grpSpPr>
          <a:xfrm>
            <a:off x="2538230" y="562878"/>
            <a:ext cx="1303152" cy="2004934"/>
            <a:chOff x="2538230" y="562878"/>
            <a:chExt cx="1303152" cy="2004934"/>
          </a:xfrm>
        </p:grpSpPr>
        <p:cxnSp>
          <p:nvCxnSpPr>
            <p:cNvPr id="27" name="Straight Connector 26">
              <a:extLst>
                <a:ext uri="{FF2B5EF4-FFF2-40B4-BE49-F238E27FC236}">
                  <a16:creationId xmlns:a16="http://schemas.microsoft.com/office/drawing/2014/main" id="{7A3BF294-74D4-8641-8955-37880A41866B}"/>
                </a:ext>
              </a:extLst>
            </p:cNvPr>
            <p:cNvCxnSpPr>
              <a:cxnSpLocks/>
              <a:stCxn id="23" idx="5"/>
              <a:endCxn id="9" idx="1"/>
            </p:cNvCxnSpPr>
            <p:nvPr/>
          </p:nvCxnSpPr>
          <p:spPr>
            <a:xfrm>
              <a:off x="2538230" y="562878"/>
              <a:ext cx="1261939" cy="200493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425B9A9A-2516-0547-AB27-7581DF01BC75}"/>
                </a:ext>
              </a:extLst>
            </p:cNvPr>
            <p:cNvSpPr txBox="1"/>
            <p:nvPr/>
          </p:nvSpPr>
          <p:spPr>
            <a:xfrm>
              <a:off x="3262377" y="1274558"/>
              <a:ext cx="579005" cy="369332"/>
            </a:xfrm>
            <a:prstGeom prst="rect">
              <a:avLst/>
            </a:prstGeom>
            <a:noFill/>
            <a:ln>
              <a:noFill/>
            </a:ln>
          </p:spPr>
          <p:txBody>
            <a:bodyPr wrap="none" rtlCol="0">
              <a:spAutoFit/>
            </a:bodyPr>
            <a:lstStyle/>
            <a:p>
              <a:r>
                <a:rPr lang="en-US" dirty="0">
                  <a:solidFill>
                    <a:schemeClr val="accent2"/>
                  </a:solidFill>
                </a:rPr>
                <a:t>151</a:t>
              </a:r>
            </a:p>
          </p:txBody>
        </p:sp>
      </p:grpSp>
      <p:grpSp>
        <p:nvGrpSpPr>
          <p:cNvPr id="111" name="Group 110">
            <a:extLst>
              <a:ext uri="{FF2B5EF4-FFF2-40B4-BE49-F238E27FC236}">
                <a16:creationId xmlns:a16="http://schemas.microsoft.com/office/drawing/2014/main" id="{3A37E0C6-209F-154B-80F2-F02782BAD70C}"/>
              </a:ext>
            </a:extLst>
          </p:cNvPr>
          <p:cNvGrpSpPr/>
          <p:nvPr/>
        </p:nvGrpSpPr>
        <p:grpSpPr>
          <a:xfrm>
            <a:off x="1803712" y="2077045"/>
            <a:ext cx="1932068" cy="646218"/>
            <a:chOff x="1803712" y="2077045"/>
            <a:chExt cx="1932068" cy="646218"/>
          </a:xfrm>
        </p:grpSpPr>
        <p:cxnSp>
          <p:nvCxnSpPr>
            <p:cNvPr id="39" name="Straight Connector 38">
              <a:extLst>
                <a:ext uri="{FF2B5EF4-FFF2-40B4-BE49-F238E27FC236}">
                  <a16:creationId xmlns:a16="http://schemas.microsoft.com/office/drawing/2014/main" id="{73218A35-7981-6046-92E9-7790A3226B56}"/>
                </a:ext>
              </a:extLst>
            </p:cNvPr>
            <p:cNvCxnSpPr>
              <a:cxnSpLocks/>
              <a:stCxn id="8" idx="6"/>
              <a:endCxn id="9" idx="2"/>
            </p:cNvCxnSpPr>
            <p:nvPr/>
          </p:nvCxnSpPr>
          <p:spPr>
            <a:xfrm>
              <a:off x="1803712" y="2077046"/>
              <a:ext cx="1932068" cy="64621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8D189B65-110E-2545-8790-6B72D1F7C2CD}"/>
                </a:ext>
              </a:extLst>
            </p:cNvPr>
            <p:cNvSpPr txBox="1"/>
            <p:nvPr/>
          </p:nvSpPr>
          <p:spPr>
            <a:xfrm>
              <a:off x="2625544" y="2077045"/>
              <a:ext cx="579005" cy="369332"/>
            </a:xfrm>
            <a:prstGeom prst="rect">
              <a:avLst/>
            </a:prstGeom>
            <a:noFill/>
            <a:ln>
              <a:noFill/>
            </a:ln>
          </p:spPr>
          <p:txBody>
            <a:bodyPr wrap="none" rtlCol="0">
              <a:spAutoFit/>
            </a:bodyPr>
            <a:lstStyle/>
            <a:p>
              <a:r>
                <a:rPr lang="en-US" dirty="0">
                  <a:solidFill>
                    <a:schemeClr val="accent2"/>
                  </a:solidFill>
                </a:rPr>
                <a:t>140</a:t>
              </a:r>
            </a:p>
          </p:txBody>
        </p:sp>
      </p:grpSp>
      <p:grpSp>
        <p:nvGrpSpPr>
          <p:cNvPr id="113" name="Group 112">
            <a:extLst>
              <a:ext uri="{FF2B5EF4-FFF2-40B4-BE49-F238E27FC236}">
                <a16:creationId xmlns:a16="http://schemas.microsoft.com/office/drawing/2014/main" id="{C7DAA94B-32AF-D54E-AD31-DCD914E934AF}"/>
              </a:ext>
            </a:extLst>
          </p:cNvPr>
          <p:cNvGrpSpPr/>
          <p:nvPr/>
        </p:nvGrpSpPr>
        <p:grpSpPr>
          <a:xfrm>
            <a:off x="987762" y="2296885"/>
            <a:ext cx="596111" cy="1137513"/>
            <a:chOff x="987762" y="2296885"/>
            <a:chExt cx="596111" cy="1137513"/>
          </a:xfrm>
        </p:grpSpPr>
        <p:cxnSp>
          <p:nvCxnSpPr>
            <p:cNvPr id="36" name="Straight Connector 35">
              <a:extLst>
                <a:ext uri="{FF2B5EF4-FFF2-40B4-BE49-F238E27FC236}">
                  <a16:creationId xmlns:a16="http://schemas.microsoft.com/office/drawing/2014/main" id="{DD00223E-CE83-0240-8F8C-782550AA1AE1}"/>
                </a:ext>
              </a:extLst>
            </p:cNvPr>
            <p:cNvCxnSpPr>
              <a:cxnSpLocks/>
              <a:stCxn id="8" idx="4"/>
              <a:endCxn id="12" idx="0"/>
            </p:cNvCxnSpPr>
            <p:nvPr/>
          </p:nvCxnSpPr>
          <p:spPr>
            <a:xfrm>
              <a:off x="1583873" y="2296885"/>
              <a:ext cx="0" cy="113751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2BE6DA15-473F-2844-A54C-0D32BC317657}"/>
                </a:ext>
              </a:extLst>
            </p:cNvPr>
            <p:cNvSpPr txBox="1"/>
            <p:nvPr/>
          </p:nvSpPr>
          <p:spPr>
            <a:xfrm>
              <a:off x="987762" y="2758435"/>
              <a:ext cx="579005" cy="369332"/>
            </a:xfrm>
            <a:prstGeom prst="rect">
              <a:avLst/>
            </a:prstGeom>
            <a:noFill/>
            <a:ln>
              <a:noFill/>
            </a:ln>
          </p:spPr>
          <p:txBody>
            <a:bodyPr wrap="none" rtlCol="0">
              <a:spAutoFit/>
            </a:bodyPr>
            <a:lstStyle/>
            <a:p>
              <a:r>
                <a:rPr lang="en-US" dirty="0">
                  <a:solidFill>
                    <a:schemeClr val="accent2"/>
                  </a:solidFill>
                </a:rPr>
                <a:t>118</a:t>
              </a:r>
            </a:p>
          </p:txBody>
        </p:sp>
      </p:grpSp>
      <p:grpSp>
        <p:nvGrpSpPr>
          <p:cNvPr id="116" name="Group 115">
            <a:extLst>
              <a:ext uri="{FF2B5EF4-FFF2-40B4-BE49-F238E27FC236}">
                <a16:creationId xmlns:a16="http://schemas.microsoft.com/office/drawing/2014/main" id="{7AAD2548-3B9A-2A45-AD9B-42FB882C6D88}"/>
              </a:ext>
            </a:extLst>
          </p:cNvPr>
          <p:cNvGrpSpPr/>
          <p:nvPr/>
        </p:nvGrpSpPr>
        <p:grpSpPr>
          <a:xfrm>
            <a:off x="1739323" y="3809688"/>
            <a:ext cx="1199884" cy="606333"/>
            <a:chOff x="1739323" y="3809688"/>
            <a:chExt cx="1199884" cy="606333"/>
          </a:xfrm>
        </p:grpSpPr>
        <p:cxnSp>
          <p:nvCxnSpPr>
            <p:cNvPr id="42" name="Straight Connector 41">
              <a:extLst>
                <a:ext uri="{FF2B5EF4-FFF2-40B4-BE49-F238E27FC236}">
                  <a16:creationId xmlns:a16="http://schemas.microsoft.com/office/drawing/2014/main" id="{6490E8C0-F456-EA48-A6D5-A342BAF923D4}"/>
                </a:ext>
              </a:extLst>
            </p:cNvPr>
            <p:cNvCxnSpPr>
              <a:cxnSpLocks/>
              <a:stCxn id="13" idx="1"/>
              <a:endCxn id="12" idx="5"/>
            </p:cNvCxnSpPr>
            <p:nvPr/>
          </p:nvCxnSpPr>
          <p:spPr>
            <a:xfrm flipH="1" flipV="1">
              <a:off x="1739323" y="3809688"/>
              <a:ext cx="1199884" cy="35535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5204148F-4B7D-E044-AC0B-EF1CCFFD14B8}"/>
                </a:ext>
              </a:extLst>
            </p:cNvPr>
            <p:cNvSpPr txBox="1"/>
            <p:nvPr/>
          </p:nvSpPr>
          <p:spPr>
            <a:xfrm>
              <a:off x="1920523" y="4046689"/>
              <a:ext cx="579005" cy="369332"/>
            </a:xfrm>
            <a:prstGeom prst="rect">
              <a:avLst/>
            </a:prstGeom>
            <a:noFill/>
            <a:ln>
              <a:noFill/>
            </a:ln>
          </p:spPr>
          <p:txBody>
            <a:bodyPr wrap="square" rtlCol="0">
              <a:spAutoFit/>
            </a:bodyPr>
            <a:lstStyle/>
            <a:p>
              <a:r>
                <a:rPr lang="en-US" dirty="0">
                  <a:solidFill>
                    <a:schemeClr val="accent2"/>
                  </a:solidFill>
                </a:rPr>
                <a:t>111</a:t>
              </a:r>
            </a:p>
          </p:txBody>
        </p:sp>
      </p:grpSp>
      <p:grpSp>
        <p:nvGrpSpPr>
          <p:cNvPr id="118" name="Group 117">
            <a:extLst>
              <a:ext uri="{FF2B5EF4-FFF2-40B4-BE49-F238E27FC236}">
                <a16:creationId xmlns:a16="http://schemas.microsoft.com/office/drawing/2014/main" id="{3F93A810-691A-CF49-9765-7F46F0471551}"/>
              </a:ext>
            </a:extLst>
          </p:cNvPr>
          <p:cNvGrpSpPr/>
          <p:nvPr/>
        </p:nvGrpSpPr>
        <p:grpSpPr>
          <a:xfrm>
            <a:off x="2650109" y="4540333"/>
            <a:ext cx="486113" cy="383780"/>
            <a:chOff x="2650109" y="4540333"/>
            <a:chExt cx="486113" cy="383780"/>
          </a:xfrm>
        </p:grpSpPr>
        <p:cxnSp>
          <p:nvCxnSpPr>
            <p:cNvPr id="64" name="Straight Connector 63">
              <a:extLst>
                <a:ext uri="{FF2B5EF4-FFF2-40B4-BE49-F238E27FC236}">
                  <a16:creationId xmlns:a16="http://schemas.microsoft.com/office/drawing/2014/main" id="{2E87B06B-FDCA-0B48-B90F-9107C0A95F44}"/>
                </a:ext>
              </a:extLst>
            </p:cNvPr>
            <p:cNvCxnSpPr>
              <a:cxnSpLocks/>
              <a:stCxn id="13" idx="4"/>
              <a:endCxn id="14" idx="0"/>
            </p:cNvCxnSpPr>
            <p:nvPr/>
          </p:nvCxnSpPr>
          <p:spPr>
            <a:xfrm>
              <a:off x="3094658" y="4540333"/>
              <a:ext cx="41564" cy="32628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292597DA-FB6E-144E-9985-70A38913B373}"/>
                </a:ext>
              </a:extLst>
            </p:cNvPr>
            <p:cNvSpPr txBox="1"/>
            <p:nvPr/>
          </p:nvSpPr>
          <p:spPr>
            <a:xfrm>
              <a:off x="2650109" y="4554781"/>
              <a:ext cx="447558" cy="369332"/>
            </a:xfrm>
            <a:prstGeom prst="rect">
              <a:avLst/>
            </a:prstGeom>
            <a:noFill/>
            <a:ln>
              <a:noFill/>
            </a:ln>
          </p:spPr>
          <p:txBody>
            <a:bodyPr wrap="none" rtlCol="0">
              <a:spAutoFit/>
            </a:bodyPr>
            <a:lstStyle/>
            <a:p>
              <a:r>
                <a:rPr lang="en-US" dirty="0">
                  <a:solidFill>
                    <a:schemeClr val="accent2"/>
                  </a:solidFill>
                </a:rPr>
                <a:t>70</a:t>
              </a:r>
            </a:p>
          </p:txBody>
        </p:sp>
      </p:grpSp>
      <p:grpSp>
        <p:nvGrpSpPr>
          <p:cNvPr id="120" name="Group 119">
            <a:extLst>
              <a:ext uri="{FF2B5EF4-FFF2-40B4-BE49-F238E27FC236}">
                <a16:creationId xmlns:a16="http://schemas.microsoft.com/office/drawing/2014/main" id="{D4A052CF-F65F-F241-A3DF-17409DBDBBEC}"/>
              </a:ext>
            </a:extLst>
          </p:cNvPr>
          <p:cNvGrpSpPr/>
          <p:nvPr/>
        </p:nvGrpSpPr>
        <p:grpSpPr>
          <a:xfrm>
            <a:off x="2647098" y="5306292"/>
            <a:ext cx="489124" cy="452083"/>
            <a:chOff x="2647098" y="5306292"/>
            <a:chExt cx="489124" cy="452083"/>
          </a:xfrm>
        </p:grpSpPr>
        <p:cxnSp>
          <p:nvCxnSpPr>
            <p:cNvPr id="67" name="Straight Connector 66">
              <a:extLst>
                <a:ext uri="{FF2B5EF4-FFF2-40B4-BE49-F238E27FC236}">
                  <a16:creationId xmlns:a16="http://schemas.microsoft.com/office/drawing/2014/main" id="{04688BAD-979F-9243-B353-C5ABB5DA66E5}"/>
                </a:ext>
              </a:extLst>
            </p:cNvPr>
            <p:cNvCxnSpPr>
              <a:cxnSpLocks/>
              <a:stCxn id="14" idx="4"/>
              <a:endCxn id="15" idx="0"/>
            </p:cNvCxnSpPr>
            <p:nvPr/>
          </p:nvCxnSpPr>
          <p:spPr>
            <a:xfrm flipH="1">
              <a:off x="3094657" y="5306292"/>
              <a:ext cx="41565" cy="43315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8110D86D-7BAE-A147-96AE-AA18310BBAF2}"/>
                </a:ext>
              </a:extLst>
            </p:cNvPr>
            <p:cNvSpPr txBox="1"/>
            <p:nvPr/>
          </p:nvSpPr>
          <p:spPr>
            <a:xfrm>
              <a:off x="2647098" y="5389043"/>
              <a:ext cx="447558" cy="369332"/>
            </a:xfrm>
            <a:prstGeom prst="rect">
              <a:avLst/>
            </a:prstGeom>
            <a:noFill/>
            <a:ln>
              <a:noFill/>
            </a:ln>
          </p:spPr>
          <p:txBody>
            <a:bodyPr wrap="none" rtlCol="0">
              <a:spAutoFit/>
            </a:bodyPr>
            <a:lstStyle/>
            <a:p>
              <a:r>
                <a:rPr lang="en-US" dirty="0">
                  <a:solidFill>
                    <a:schemeClr val="accent2"/>
                  </a:solidFill>
                </a:rPr>
                <a:t>75</a:t>
              </a:r>
            </a:p>
          </p:txBody>
        </p:sp>
      </p:grpSp>
      <p:grpSp>
        <p:nvGrpSpPr>
          <p:cNvPr id="125" name="Group 124">
            <a:extLst>
              <a:ext uri="{FF2B5EF4-FFF2-40B4-BE49-F238E27FC236}">
                <a16:creationId xmlns:a16="http://schemas.microsoft.com/office/drawing/2014/main" id="{4CDB741A-5CDD-2E41-9D6D-EE2A92B4D14A}"/>
              </a:ext>
            </a:extLst>
          </p:cNvPr>
          <p:cNvGrpSpPr/>
          <p:nvPr/>
        </p:nvGrpSpPr>
        <p:grpSpPr>
          <a:xfrm>
            <a:off x="3314496" y="5739448"/>
            <a:ext cx="1305995" cy="439679"/>
            <a:chOff x="3314496" y="5739448"/>
            <a:chExt cx="1305995" cy="439679"/>
          </a:xfrm>
        </p:grpSpPr>
        <p:cxnSp>
          <p:nvCxnSpPr>
            <p:cNvPr id="71" name="Straight Connector 70">
              <a:extLst>
                <a:ext uri="{FF2B5EF4-FFF2-40B4-BE49-F238E27FC236}">
                  <a16:creationId xmlns:a16="http://schemas.microsoft.com/office/drawing/2014/main" id="{76010AFA-FEE9-5D48-8076-F57278F08CF8}"/>
                </a:ext>
              </a:extLst>
            </p:cNvPr>
            <p:cNvCxnSpPr>
              <a:cxnSpLocks/>
              <a:stCxn id="16" idx="2"/>
              <a:endCxn id="15" idx="6"/>
            </p:cNvCxnSpPr>
            <p:nvPr/>
          </p:nvCxnSpPr>
          <p:spPr>
            <a:xfrm flipH="1" flipV="1">
              <a:off x="3314496" y="5959288"/>
              <a:ext cx="1305995" cy="21983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0A2EF620-5E43-334B-833C-E7C422BD852E}"/>
                </a:ext>
              </a:extLst>
            </p:cNvPr>
            <p:cNvSpPr txBox="1"/>
            <p:nvPr/>
          </p:nvSpPr>
          <p:spPr>
            <a:xfrm>
              <a:off x="3800169" y="5739448"/>
              <a:ext cx="579005" cy="369332"/>
            </a:xfrm>
            <a:prstGeom prst="rect">
              <a:avLst/>
            </a:prstGeom>
            <a:noFill/>
            <a:ln>
              <a:noFill/>
            </a:ln>
          </p:spPr>
          <p:txBody>
            <a:bodyPr wrap="none" rtlCol="0">
              <a:spAutoFit/>
            </a:bodyPr>
            <a:lstStyle/>
            <a:p>
              <a:r>
                <a:rPr lang="en-US" dirty="0">
                  <a:solidFill>
                    <a:schemeClr val="accent2"/>
                  </a:solidFill>
                </a:rPr>
                <a:t>120</a:t>
              </a:r>
            </a:p>
          </p:txBody>
        </p:sp>
      </p:grpSp>
      <p:grpSp>
        <p:nvGrpSpPr>
          <p:cNvPr id="127" name="Group 126">
            <a:extLst>
              <a:ext uri="{FF2B5EF4-FFF2-40B4-BE49-F238E27FC236}">
                <a16:creationId xmlns:a16="http://schemas.microsoft.com/office/drawing/2014/main" id="{56C3629C-E65C-C441-8190-7FA149BF89D8}"/>
              </a:ext>
            </a:extLst>
          </p:cNvPr>
          <p:cNvGrpSpPr/>
          <p:nvPr/>
        </p:nvGrpSpPr>
        <p:grpSpPr>
          <a:xfrm>
            <a:off x="4175459" y="2458153"/>
            <a:ext cx="1626298" cy="413551"/>
            <a:chOff x="4175459" y="2458153"/>
            <a:chExt cx="1626298" cy="413551"/>
          </a:xfrm>
        </p:grpSpPr>
        <p:cxnSp>
          <p:nvCxnSpPr>
            <p:cNvPr id="50" name="Straight Connector 49">
              <a:extLst>
                <a:ext uri="{FF2B5EF4-FFF2-40B4-BE49-F238E27FC236}">
                  <a16:creationId xmlns:a16="http://schemas.microsoft.com/office/drawing/2014/main" id="{6E02C66E-BAC4-104C-B9EE-FDA58F10C0BD}"/>
                </a:ext>
              </a:extLst>
            </p:cNvPr>
            <p:cNvCxnSpPr>
              <a:cxnSpLocks/>
              <a:stCxn id="10" idx="2"/>
              <a:endCxn id="9" idx="6"/>
            </p:cNvCxnSpPr>
            <p:nvPr/>
          </p:nvCxnSpPr>
          <p:spPr>
            <a:xfrm flipH="1" flipV="1">
              <a:off x="4175459" y="2723263"/>
              <a:ext cx="1626298" cy="14844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744B09AD-B811-F04D-B9F0-8BECE1BAFC5C}"/>
                </a:ext>
              </a:extLst>
            </p:cNvPr>
            <p:cNvSpPr txBox="1"/>
            <p:nvPr/>
          </p:nvSpPr>
          <p:spPr>
            <a:xfrm>
              <a:off x="4849497" y="2458153"/>
              <a:ext cx="447558" cy="369332"/>
            </a:xfrm>
            <a:prstGeom prst="rect">
              <a:avLst/>
            </a:prstGeom>
            <a:noFill/>
            <a:ln>
              <a:noFill/>
            </a:ln>
          </p:spPr>
          <p:txBody>
            <a:bodyPr wrap="none" rtlCol="0">
              <a:spAutoFit/>
            </a:bodyPr>
            <a:lstStyle/>
            <a:p>
              <a:r>
                <a:rPr lang="en-US" dirty="0">
                  <a:solidFill>
                    <a:schemeClr val="accent2"/>
                  </a:solidFill>
                </a:rPr>
                <a:t>99</a:t>
              </a:r>
            </a:p>
          </p:txBody>
        </p:sp>
      </p:grpSp>
      <p:grpSp>
        <p:nvGrpSpPr>
          <p:cNvPr id="129" name="Group 128">
            <a:extLst>
              <a:ext uri="{FF2B5EF4-FFF2-40B4-BE49-F238E27FC236}">
                <a16:creationId xmlns:a16="http://schemas.microsoft.com/office/drawing/2014/main" id="{D9D4B136-C140-5A46-A5F8-E8EA2A13302C}"/>
              </a:ext>
            </a:extLst>
          </p:cNvPr>
          <p:cNvGrpSpPr/>
          <p:nvPr/>
        </p:nvGrpSpPr>
        <p:grpSpPr>
          <a:xfrm>
            <a:off x="3955620" y="2943102"/>
            <a:ext cx="734799" cy="550287"/>
            <a:chOff x="3955620" y="2943102"/>
            <a:chExt cx="734799" cy="550287"/>
          </a:xfrm>
        </p:grpSpPr>
        <p:cxnSp>
          <p:nvCxnSpPr>
            <p:cNvPr id="47" name="Straight Connector 46">
              <a:extLst>
                <a:ext uri="{FF2B5EF4-FFF2-40B4-BE49-F238E27FC236}">
                  <a16:creationId xmlns:a16="http://schemas.microsoft.com/office/drawing/2014/main" id="{EFD7EFD7-A5B5-EA4A-A65A-FF277BB56C5C}"/>
                </a:ext>
              </a:extLst>
            </p:cNvPr>
            <p:cNvCxnSpPr>
              <a:cxnSpLocks/>
              <a:stCxn id="11" idx="1"/>
              <a:endCxn id="9" idx="4"/>
            </p:cNvCxnSpPr>
            <p:nvPr/>
          </p:nvCxnSpPr>
          <p:spPr>
            <a:xfrm flipH="1" flipV="1">
              <a:off x="3955620" y="2943102"/>
              <a:ext cx="349251" cy="55028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B8C5F655-777A-A940-A069-A08A7C940219}"/>
                </a:ext>
              </a:extLst>
            </p:cNvPr>
            <p:cNvSpPr txBox="1"/>
            <p:nvPr/>
          </p:nvSpPr>
          <p:spPr>
            <a:xfrm>
              <a:off x="4242861" y="3002134"/>
              <a:ext cx="447558" cy="369332"/>
            </a:xfrm>
            <a:prstGeom prst="rect">
              <a:avLst/>
            </a:prstGeom>
            <a:noFill/>
            <a:ln>
              <a:noFill/>
            </a:ln>
          </p:spPr>
          <p:txBody>
            <a:bodyPr wrap="none" rtlCol="0">
              <a:spAutoFit/>
            </a:bodyPr>
            <a:lstStyle/>
            <a:p>
              <a:r>
                <a:rPr lang="en-US" dirty="0">
                  <a:solidFill>
                    <a:schemeClr val="accent2"/>
                  </a:solidFill>
                </a:rPr>
                <a:t>80</a:t>
              </a:r>
            </a:p>
          </p:txBody>
        </p:sp>
      </p:grpSp>
      <p:grpSp>
        <p:nvGrpSpPr>
          <p:cNvPr id="131" name="Group 130">
            <a:extLst>
              <a:ext uri="{FF2B5EF4-FFF2-40B4-BE49-F238E27FC236}">
                <a16:creationId xmlns:a16="http://schemas.microsoft.com/office/drawing/2014/main" id="{99A1BC80-13A5-1B4F-95BA-AC15864FDE9A}"/>
              </a:ext>
            </a:extLst>
          </p:cNvPr>
          <p:cNvGrpSpPr/>
          <p:nvPr/>
        </p:nvGrpSpPr>
        <p:grpSpPr>
          <a:xfrm>
            <a:off x="4615772" y="3804290"/>
            <a:ext cx="1470213" cy="700869"/>
            <a:chOff x="4615772" y="3804290"/>
            <a:chExt cx="1470213" cy="700869"/>
          </a:xfrm>
        </p:grpSpPr>
        <p:cxnSp>
          <p:nvCxnSpPr>
            <p:cNvPr id="57" name="Straight Connector 56">
              <a:extLst>
                <a:ext uri="{FF2B5EF4-FFF2-40B4-BE49-F238E27FC236}">
                  <a16:creationId xmlns:a16="http://schemas.microsoft.com/office/drawing/2014/main" id="{60BE4B39-7A69-B646-AF3D-CA5C8EA13027}"/>
                </a:ext>
              </a:extLst>
            </p:cNvPr>
            <p:cNvCxnSpPr>
              <a:cxnSpLocks/>
              <a:stCxn id="11" idx="5"/>
              <a:endCxn id="17" idx="1"/>
            </p:cNvCxnSpPr>
            <p:nvPr/>
          </p:nvCxnSpPr>
          <p:spPr>
            <a:xfrm>
              <a:off x="4615772" y="3804290"/>
              <a:ext cx="1470213" cy="58059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AE37595F-8B21-F44D-AC49-699CD8410DC6}"/>
                </a:ext>
              </a:extLst>
            </p:cNvPr>
            <p:cNvSpPr txBox="1"/>
            <p:nvPr/>
          </p:nvSpPr>
          <p:spPr>
            <a:xfrm>
              <a:off x="5039128" y="4135827"/>
              <a:ext cx="447558" cy="369332"/>
            </a:xfrm>
            <a:prstGeom prst="rect">
              <a:avLst/>
            </a:prstGeom>
            <a:noFill/>
            <a:ln>
              <a:noFill/>
            </a:ln>
          </p:spPr>
          <p:txBody>
            <a:bodyPr wrap="none" rtlCol="0">
              <a:spAutoFit/>
            </a:bodyPr>
            <a:lstStyle/>
            <a:p>
              <a:r>
                <a:rPr lang="en-US" dirty="0">
                  <a:solidFill>
                    <a:schemeClr val="accent2"/>
                  </a:solidFill>
                </a:rPr>
                <a:t>97</a:t>
              </a:r>
            </a:p>
          </p:txBody>
        </p:sp>
      </p:grpSp>
      <p:grpSp>
        <p:nvGrpSpPr>
          <p:cNvPr id="133" name="Group 132">
            <a:extLst>
              <a:ext uri="{FF2B5EF4-FFF2-40B4-BE49-F238E27FC236}">
                <a16:creationId xmlns:a16="http://schemas.microsoft.com/office/drawing/2014/main" id="{DD2CC956-B0C3-744C-8A66-D251E05DDA42}"/>
              </a:ext>
            </a:extLst>
          </p:cNvPr>
          <p:cNvGrpSpPr/>
          <p:nvPr/>
        </p:nvGrpSpPr>
        <p:grpSpPr>
          <a:xfrm>
            <a:off x="4070864" y="3868679"/>
            <a:ext cx="769467" cy="2090608"/>
            <a:chOff x="4070864" y="3868679"/>
            <a:chExt cx="769467" cy="2090608"/>
          </a:xfrm>
        </p:grpSpPr>
        <p:cxnSp>
          <p:nvCxnSpPr>
            <p:cNvPr id="74" name="Straight Connector 73">
              <a:extLst>
                <a:ext uri="{FF2B5EF4-FFF2-40B4-BE49-F238E27FC236}">
                  <a16:creationId xmlns:a16="http://schemas.microsoft.com/office/drawing/2014/main" id="{5F81BB91-FD0D-B249-9A0E-EEF1009B947E}"/>
                </a:ext>
              </a:extLst>
            </p:cNvPr>
            <p:cNvCxnSpPr>
              <a:cxnSpLocks/>
              <a:stCxn id="16" idx="0"/>
              <a:endCxn id="11" idx="4"/>
            </p:cNvCxnSpPr>
            <p:nvPr/>
          </p:nvCxnSpPr>
          <p:spPr>
            <a:xfrm flipH="1" flipV="1">
              <a:off x="4460322" y="3868679"/>
              <a:ext cx="380009" cy="209060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D71884C4-64A4-244B-B97D-F214B255607E}"/>
                </a:ext>
              </a:extLst>
            </p:cNvPr>
            <p:cNvSpPr txBox="1"/>
            <p:nvPr/>
          </p:nvSpPr>
          <p:spPr>
            <a:xfrm>
              <a:off x="4070864" y="4952439"/>
              <a:ext cx="579005" cy="369332"/>
            </a:xfrm>
            <a:prstGeom prst="rect">
              <a:avLst/>
            </a:prstGeom>
            <a:noFill/>
            <a:ln>
              <a:noFill/>
            </a:ln>
          </p:spPr>
          <p:txBody>
            <a:bodyPr wrap="none" rtlCol="0">
              <a:spAutoFit/>
            </a:bodyPr>
            <a:lstStyle/>
            <a:p>
              <a:r>
                <a:rPr lang="en-US" dirty="0">
                  <a:solidFill>
                    <a:schemeClr val="accent2"/>
                  </a:solidFill>
                </a:rPr>
                <a:t>146</a:t>
              </a:r>
            </a:p>
          </p:txBody>
        </p:sp>
      </p:grpSp>
      <p:grpSp>
        <p:nvGrpSpPr>
          <p:cNvPr id="135" name="Group 134">
            <a:extLst>
              <a:ext uri="{FF2B5EF4-FFF2-40B4-BE49-F238E27FC236}">
                <a16:creationId xmlns:a16="http://schemas.microsoft.com/office/drawing/2014/main" id="{708B9885-82D6-9047-B324-8718A8396D54}"/>
              </a:ext>
            </a:extLst>
          </p:cNvPr>
          <p:cNvGrpSpPr/>
          <p:nvPr/>
        </p:nvGrpSpPr>
        <p:grpSpPr>
          <a:xfrm>
            <a:off x="4995781" y="4695783"/>
            <a:ext cx="1090204" cy="1327893"/>
            <a:chOff x="4995781" y="4695783"/>
            <a:chExt cx="1090204" cy="1327893"/>
          </a:xfrm>
        </p:grpSpPr>
        <p:cxnSp>
          <p:nvCxnSpPr>
            <p:cNvPr id="77" name="Straight Connector 76">
              <a:extLst>
                <a:ext uri="{FF2B5EF4-FFF2-40B4-BE49-F238E27FC236}">
                  <a16:creationId xmlns:a16="http://schemas.microsoft.com/office/drawing/2014/main" id="{D917A935-A481-3E4D-A34E-B5516855567B}"/>
                </a:ext>
              </a:extLst>
            </p:cNvPr>
            <p:cNvCxnSpPr>
              <a:cxnSpLocks/>
              <a:stCxn id="16" idx="7"/>
              <a:endCxn id="17" idx="3"/>
            </p:cNvCxnSpPr>
            <p:nvPr/>
          </p:nvCxnSpPr>
          <p:spPr>
            <a:xfrm flipV="1">
              <a:off x="4995781" y="4695783"/>
              <a:ext cx="1090204" cy="132789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7B3317D5-D8D1-4C40-8485-5B8E2C2B2061}"/>
                </a:ext>
              </a:extLst>
            </p:cNvPr>
            <p:cNvSpPr txBox="1"/>
            <p:nvPr/>
          </p:nvSpPr>
          <p:spPr>
            <a:xfrm>
              <a:off x="5504757" y="5389043"/>
              <a:ext cx="579005" cy="369332"/>
            </a:xfrm>
            <a:prstGeom prst="rect">
              <a:avLst/>
            </a:prstGeom>
            <a:noFill/>
            <a:ln>
              <a:noFill/>
            </a:ln>
          </p:spPr>
          <p:txBody>
            <a:bodyPr wrap="none" rtlCol="0">
              <a:spAutoFit/>
            </a:bodyPr>
            <a:lstStyle/>
            <a:p>
              <a:r>
                <a:rPr lang="en-US" dirty="0">
                  <a:solidFill>
                    <a:schemeClr val="accent2"/>
                  </a:solidFill>
                </a:rPr>
                <a:t>138</a:t>
              </a:r>
            </a:p>
          </p:txBody>
        </p:sp>
      </p:grpSp>
      <p:grpSp>
        <p:nvGrpSpPr>
          <p:cNvPr id="137" name="Group 136">
            <a:extLst>
              <a:ext uri="{FF2B5EF4-FFF2-40B4-BE49-F238E27FC236}">
                <a16:creationId xmlns:a16="http://schemas.microsoft.com/office/drawing/2014/main" id="{A5FDDFF1-D76C-714E-BDF1-780E47649F73}"/>
              </a:ext>
            </a:extLst>
          </p:cNvPr>
          <p:cNvGrpSpPr/>
          <p:nvPr/>
        </p:nvGrpSpPr>
        <p:grpSpPr>
          <a:xfrm>
            <a:off x="6461275" y="4540333"/>
            <a:ext cx="1269626" cy="804349"/>
            <a:chOff x="6461275" y="4540333"/>
            <a:chExt cx="1269626" cy="804349"/>
          </a:xfrm>
        </p:grpSpPr>
        <p:cxnSp>
          <p:nvCxnSpPr>
            <p:cNvPr id="63" name="Straight Connector 62">
              <a:extLst>
                <a:ext uri="{FF2B5EF4-FFF2-40B4-BE49-F238E27FC236}">
                  <a16:creationId xmlns:a16="http://schemas.microsoft.com/office/drawing/2014/main" id="{6FA65C3B-8D67-0845-8C9E-5C379F610763}"/>
                </a:ext>
              </a:extLst>
            </p:cNvPr>
            <p:cNvCxnSpPr>
              <a:cxnSpLocks/>
              <a:stCxn id="17" idx="6"/>
              <a:endCxn id="18" idx="1"/>
            </p:cNvCxnSpPr>
            <p:nvPr/>
          </p:nvCxnSpPr>
          <p:spPr>
            <a:xfrm>
              <a:off x="6461275" y="4540333"/>
              <a:ext cx="1269626" cy="66380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895DFCA7-6BB7-864B-86D8-67B617CA5712}"/>
                </a:ext>
              </a:extLst>
            </p:cNvPr>
            <p:cNvSpPr txBox="1"/>
            <p:nvPr/>
          </p:nvSpPr>
          <p:spPr>
            <a:xfrm>
              <a:off x="6855151" y="4975350"/>
              <a:ext cx="579005" cy="369332"/>
            </a:xfrm>
            <a:prstGeom prst="rect">
              <a:avLst/>
            </a:prstGeom>
            <a:noFill/>
            <a:ln>
              <a:noFill/>
            </a:ln>
          </p:spPr>
          <p:txBody>
            <a:bodyPr wrap="none" rtlCol="0">
              <a:spAutoFit/>
            </a:bodyPr>
            <a:lstStyle/>
            <a:p>
              <a:r>
                <a:rPr lang="en-US" dirty="0">
                  <a:solidFill>
                    <a:schemeClr val="accent2"/>
                  </a:solidFill>
                </a:rPr>
                <a:t>101</a:t>
              </a:r>
            </a:p>
          </p:txBody>
        </p:sp>
      </p:grpSp>
      <p:grpSp>
        <p:nvGrpSpPr>
          <p:cNvPr id="139" name="Group 138">
            <a:extLst>
              <a:ext uri="{FF2B5EF4-FFF2-40B4-BE49-F238E27FC236}">
                <a16:creationId xmlns:a16="http://schemas.microsoft.com/office/drawing/2014/main" id="{4598538E-C8C4-BB43-AAA8-0EE88DD21924}"/>
              </a:ext>
            </a:extLst>
          </p:cNvPr>
          <p:cNvGrpSpPr/>
          <p:nvPr/>
        </p:nvGrpSpPr>
        <p:grpSpPr>
          <a:xfrm>
            <a:off x="6177047" y="3027154"/>
            <a:ext cx="1553854" cy="2176980"/>
            <a:chOff x="6177047" y="3027154"/>
            <a:chExt cx="1553854" cy="2176980"/>
          </a:xfrm>
        </p:grpSpPr>
        <p:cxnSp>
          <p:nvCxnSpPr>
            <p:cNvPr id="53" name="Straight Connector 52">
              <a:extLst>
                <a:ext uri="{FF2B5EF4-FFF2-40B4-BE49-F238E27FC236}">
                  <a16:creationId xmlns:a16="http://schemas.microsoft.com/office/drawing/2014/main" id="{50FB7203-DE69-B344-BF95-EA65B68C1817}"/>
                </a:ext>
              </a:extLst>
            </p:cNvPr>
            <p:cNvCxnSpPr>
              <a:cxnSpLocks/>
              <a:stCxn id="10" idx="5"/>
              <a:endCxn id="18" idx="1"/>
            </p:cNvCxnSpPr>
            <p:nvPr/>
          </p:nvCxnSpPr>
          <p:spPr>
            <a:xfrm>
              <a:off x="6177047" y="3027154"/>
              <a:ext cx="1553854" cy="217698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09C6B21-F10F-B347-AE82-A3C1BB318083}"/>
                </a:ext>
              </a:extLst>
            </p:cNvPr>
            <p:cNvSpPr txBox="1"/>
            <p:nvPr/>
          </p:nvSpPr>
          <p:spPr>
            <a:xfrm>
              <a:off x="7062168" y="3983356"/>
              <a:ext cx="579005" cy="369332"/>
            </a:xfrm>
            <a:prstGeom prst="rect">
              <a:avLst/>
            </a:prstGeom>
            <a:noFill/>
            <a:ln>
              <a:noFill/>
            </a:ln>
          </p:spPr>
          <p:txBody>
            <a:bodyPr wrap="none" rtlCol="0">
              <a:spAutoFit/>
            </a:bodyPr>
            <a:lstStyle/>
            <a:p>
              <a:r>
                <a:rPr lang="en-US" dirty="0">
                  <a:solidFill>
                    <a:schemeClr val="accent2"/>
                  </a:solidFill>
                </a:rPr>
                <a:t>211</a:t>
              </a:r>
            </a:p>
          </p:txBody>
        </p:sp>
      </p:grpSp>
      <p:grpSp>
        <p:nvGrpSpPr>
          <p:cNvPr id="141" name="Group 140">
            <a:extLst>
              <a:ext uri="{FF2B5EF4-FFF2-40B4-BE49-F238E27FC236}">
                <a16:creationId xmlns:a16="http://schemas.microsoft.com/office/drawing/2014/main" id="{0F6EE356-01D2-2345-B088-9588EB35B651}"/>
              </a:ext>
            </a:extLst>
          </p:cNvPr>
          <p:cNvGrpSpPr/>
          <p:nvPr/>
        </p:nvGrpSpPr>
        <p:grpSpPr>
          <a:xfrm>
            <a:off x="8106191" y="4793966"/>
            <a:ext cx="782959" cy="565619"/>
            <a:chOff x="8106191" y="4793966"/>
            <a:chExt cx="782959" cy="565619"/>
          </a:xfrm>
        </p:grpSpPr>
        <p:cxnSp>
          <p:nvCxnSpPr>
            <p:cNvPr id="61" name="Straight Connector 60">
              <a:extLst>
                <a:ext uri="{FF2B5EF4-FFF2-40B4-BE49-F238E27FC236}">
                  <a16:creationId xmlns:a16="http://schemas.microsoft.com/office/drawing/2014/main" id="{6997B0A9-C475-864C-BB66-C48CDFC391D6}"/>
                </a:ext>
              </a:extLst>
            </p:cNvPr>
            <p:cNvCxnSpPr>
              <a:cxnSpLocks/>
              <a:stCxn id="6" idx="3"/>
              <a:endCxn id="18" idx="6"/>
            </p:cNvCxnSpPr>
            <p:nvPr/>
          </p:nvCxnSpPr>
          <p:spPr>
            <a:xfrm flipH="1">
              <a:off x="8106191" y="4990541"/>
              <a:ext cx="782959" cy="36904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49AC0BF1-4DCD-8445-9286-FF06D2DA98AA}"/>
                </a:ext>
              </a:extLst>
            </p:cNvPr>
            <p:cNvSpPr txBox="1"/>
            <p:nvPr/>
          </p:nvSpPr>
          <p:spPr>
            <a:xfrm>
              <a:off x="8183382" y="4793966"/>
              <a:ext cx="447558" cy="369332"/>
            </a:xfrm>
            <a:prstGeom prst="rect">
              <a:avLst/>
            </a:prstGeom>
            <a:noFill/>
            <a:ln>
              <a:noFill/>
            </a:ln>
          </p:spPr>
          <p:txBody>
            <a:bodyPr wrap="none" rtlCol="0">
              <a:spAutoFit/>
            </a:bodyPr>
            <a:lstStyle/>
            <a:p>
              <a:r>
                <a:rPr lang="en-US" dirty="0">
                  <a:solidFill>
                    <a:schemeClr val="accent2"/>
                  </a:solidFill>
                </a:rPr>
                <a:t>85</a:t>
              </a:r>
            </a:p>
          </p:txBody>
        </p:sp>
      </p:grpSp>
      <p:grpSp>
        <p:nvGrpSpPr>
          <p:cNvPr id="143" name="Group 142">
            <a:extLst>
              <a:ext uri="{FF2B5EF4-FFF2-40B4-BE49-F238E27FC236}">
                <a16:creationId xmlns:a16="http://schemas.microsoft.com/office/drawing/2014/main" id="{E567D439-319F-FC40-BDEC-C518383CFC23}"/>
              </a:ext>
            </a:extLst>
          </p:cNvPr>
          <p:cNvGrpSpPr/>
          <p:nvPr/>
        </p:nvGrpSpPr>
        <p:grpSpPr>
          <a:xfrm>
            <a:off x="7507122" y="5579424"/>
            <a:ext cx="581609" cy="771484"/>
            <a:chOff x="7507122" y="5579424"/>
            <a:chExt cx="581609" cy="771484"/>
          </a:xfrm>
        </p:grpSpPr>
        <p:cxnSp>
          <p:nvCxnSpPr>
            <p:cNvPr id="60" name="Straight Connector 59">
              <a:extLst>
                <a:ext uri="{FF2B5EF4-FFF2-40B4-BE49-F238E27FC236}">
                  <a16:creationId xmlns:a16="http://schemas.microsoft.com/office/drawing/2014/main" id="{E31EC5B6-E0E8-1A43-8665-F95E3ACDF6E2}"/>
                </a:ext>
              </a:extLst>
            </p:cNvPr>
            <p:cNvCxnSpPr>
              <a:cxnSpLocks/>
              <a:stCxn id="18" idx="4"/>
              <a:endCxn id="19" idx="7"/>
            </p:cNvCxnSpPr>
            <p:nvPr/>
          </p:nvCxnSpPr>
          <p:spPr>
            <a:xfrm flipH="1">
              <a:off x="7507122" y="5579424"/>
              <a:ext cx="379230" cy="74919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6B22D868-58EB-2847-AF93-02726DE2E881}"/>
                </a:ext>
              </a:extLst>
            </p:cNvPr>
            <p:cNvSpPr txBox="1"/>
            <p:nvPr/>
          </p:nvSpPr>
          <p:spPr>
            <a:xfrm>
              <a:off x="7641173" y="5981576"/>
              <a:ext cx="447558" cy="369332"/>
            </a:xfrm>
            <a:prstGeom prst="rect">
              <a:avLst/>
            </a:prstGeom>
            <a:noFill/>
            <a:ln>
              <a:noFill/>
            </a:ln>
          </p:spPr>
          <p:txBody>
            <a:bodyPr wrap="none" rtlCol="0">
              <a:spAutoFit/>
            </a:bodyPr>
            <a:lstStyle/>
            <a:p>
              <a:r>
                <a:rPr lang="en-US" dirty="0">
                  <a:solidFill>
                    <a:schemeClr val="accent2"/>
                  </a:solidFill>
                </a:rPr>
                <a:t>90</a:t>
              </a:r>
            </a:p>
          </p:txBody>
        </p:sp>
      </p:grpSp>
      <p:grpSp>
        <p:nvGrpSpPr>
          <p:cNvPr id="145" name="Group 144">
            <a:extLst>
              <a:ext uri="{FF2B5EF4-FFF2-40B4-BE49-F238E27FC236}">
                <a16:creationId xmlns:a16="http://schemas.microsoft.com/office/drawing/2014/main" id="{80DAFEB8-52F9-0748-9786-8AD0B880D90F}"/>
              </a:ext>
            </a:extLst>
          </p:cNvPr>
          <p:cNvGrpSpPr/>
          <p:nvPr/>
        </p:nvGrpSpPr>
        <p:grpSpPr>
          <a:xfrm>
            <a:off x="9264440" y="4494974"/>
            <a:ext cx="1068375" cy="369332"/>
            <a:chOff x="9264440" y="4494974"/>
            <a:chExt cx="1068375" cy="369332"/>
          </a:xfrm>
        </p:grpSpPr>
        <p:cxnSp>
          <p:nvCxnSpPr>
            <p:cNvPr id="56" name="Straight Connector 55">
              <a:extLst>
                <a:ext uri="{FF2B5EF4-FFF2-40B4-BE49-F238E27FC236}">
                  <a16:creationId xmlns:a16="http://schemas.microsoft.com/office/drawing/2014/main" id="{44B3F772-00D0-2B41-B715-B653B96EF21D}"/>
                </a:ext>
              </a:extLst>
            </p:cNvPr>
            <p:cNvCxnSpPr>
              <a:cxnSpLocks/>
              <a:stCxn id="24" idx="2"/>
              <a:endCxn id="6" idx="6"/>
            </p:cNvCxnSpPr>
            <p:nvPr/>
          </p:nvCxnSpPr>
          <p:spPr>
            <a:xfrm flipH="1">
              <a:off x="9264440" y="4835091"/>
              <a:ext cx="1068375"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B3F1F33B-C6E5-594C-9CE4-4C3C8C2A4C40}"/>
                </a:ext>
              </a:extLst>
            </p:cNvPr>
            <p:cNvSpPr txBox="1"/>
            <p:nvPr/>
          </p:nvSpPr>
          <p:spPr>
            <a:xfrm>
              <a:off x="9699315" y="4494974"/>
              <a:ext cx="447558" cy="369332"/>
            </a:xfrm>
            <a:prstGeom prst="rect">
              <a:avLst/>
            </a:prstGeom>
            <a:noFill/>
            <a:ln>
              <a:noFill/>
            </a:ln>
          </p:spPr>
          <p:txBody>
            <a:bodyPr wrap="none" rtlCol="0">
              <a:spAutoFit/>
            </a:bodyPr>
            <a:lstStyle/>
            <a:p>
              <a:r>
                <a:rPr lang="en-US" dirty="0">
                  <a:solidFill>
                    <a:schemeClr val="accent2"/>
                  </a:solidFill>
                </a:rPr>
                <a:t>98</a:t>
              </a:r>
            </a:p>
          </p:txBody>
        </p:sp>
      </p:grpSp>
      <p:grpSp>
        <p:nvGrpSpPr>
          <p:cNvPr id="147" name="Group 146">
            <a:extLst>
              <a:ext uri="{FF2B5EF4-FFF2-40B4-BE49-F238E27FC236}">
                <a16:creationId xmlns:a16="http://schemas.microsoft.com/office/drawing/2014/main" id="{3896B1B8-6410-F446-9555-165DD5036113}"/>
              </a:ext>
            </a:extLst>
          </p:cNvPr>
          <p:cNvGrpSpPr/>
          <p:nvPr/>
        </p:nvGrpSpPr>
        <p:grpSpPr>
          <a:xfrm>
            <a:off x="8183382" y="1020464"/>
            <a:ext cx="972559" cy="532008"/>
            <a:chOff x="8183382" y="1020464"/>
            <a:chExt cx="972559" cy="532008"/>
          </a:xfrm>
        </p:grpSpPr>
        <p:cxnSp>
          <p:nvCxnSpPr>
            <p:cNvPr id="62" name="Straight Connector 61">
              <a:extLst>
                <a:ext uri="{FF2B5EF4-FFF2-40B4-BE49-F238E27FC236}">
                  <a16:creationId xmlns:a16="http://schemas.microsoft.com/office/drawing/2014/main" id="{5E5631AA-5A66-FB46-9B63-633E7B9E4C50}"/>
                </a:ext>
              </a:extLst>
            </p:cNvPr>
            <p:cNvCxnSpPr>
              <a:cxnSpLocks/>
              <a:stCxn id="20" idx="6"/>
              <a:endCxn id="21" idx="1"/>
            </p:cNvCxnSpPr>
            <p:nvPr/>
          </p:nvCxnSpPr>
          <p:spPr>
            <a:xfrm>
              <a:off x="8183382" y="1129989"/>
              <a:ext cx="972559" cy="42248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FF8AD038-3985-FD46-949E-94B07B3CC4C5}"/>
                </a:ext>
              </a:extLst>
            </p:cNvPr>
            <p:cNvSpPr txBox="1"/>
            <p:nvPr/>
          </p:nvSpPr>
          <p:spPr>
            <a:xfrm>
              <a:off x="8630940" y="1020464"/>
              <a:ext cx="447558" cy="369332"/>
            </a:xfrm>
            <a:prstGeom prst="rect">
              <a:avLst/>
            </a:prstGeom>
            <a:noFill/>
            <a:ln>
              <a:noFill/>
            </a:ln>
          </p:spPr>
          <p:txBody>
            <a:bodyPr wrap="none" rtlCol="0">
              <a:spAutoFit/>
            </a:bodyPr>
            <a:lstStyle/>
            <a:p>
              <a:r>
                <a:rPr lang="en-US" dirty="0">
                  <a:solidFill>
                    <a:schemeClr val="accent2"/>
                  </a:solidFill>
                </a:rPr>
                <a:t>87</a:t>
              </a:r>
            </a:p>
          </p:txBody>
        </p:sp>
      </p:grpSp>
      <p:grpSp>
        <p:nvGrpSpPr>
          <p:cNvPr id="149" name="Group 148">
            <a:extLst>
              <a:ext uri="{FF2B5EF4-FFF2-40B4-BE49-F238E27FC236}">
                <a16:creationId xmlns:a16="http://schemas.microsoft.com/office/drawing/2014/main" id="{F5202BD8-2E3F-6445-8328-75126B594125}"/>
              </a:ext>
            </a:extLst>
          </p:cNvPr>
          <p:cNvGrpSpPr/>
          <p:nvPr/>
        </p:nvGrpSpPr>
        <p:grpSpPr>
          <a:xfrm>
            <a:off x="9466842" y="1863373"/>
            <a:ext cx="779343" cy="924278"/>
            <a:chOff x="9466842" y="1863373"/>
            <a:chExt cx="779343" cy="924278"/>
          </a:xfrm>
        </p:grpSpPr>
        <p:cxnSp>
          <p:nvCxnSpPr>
            <p:cNvPr id="87" name="Straight Connector 86">
              <a:extLst>
                <a:ext uri="{FF2B5EF4-FFF2-40B4-BE49-F238E27FC236}">
                  <a16:creationId xmlns:a16="http://schemas.microsoft.com/office/drawing/2014/main" id="{E211B618-C73F-7F4E-AFC7-0D2B8310D1C6}"/>
                </a:ext>
              </a:extLst>
            </p:cNvPr>
            <p:cNvCxnSpPr>
              <a:cxnSpLocks/>
              <a:stCxn id="21" idx="5"/>
              <a:endCxn id="22" idx="1"/>
            </p:cNvCxnSpPr>
            <p:nvPr/>
          </p:nvCxnSpPr>
          <p:spPr>
            <a:xfrm>
              <a:off x="9466842" y="1863373"/>
              <a:ext cx="490683" cy="92427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089706F-F196-224D-B94F-BBB398DEE0D0}"/>
                </a:ext>
              </a:extLst>
            </p:cNvPr>
            <p:cNvSpPr txBox="1"/>
            <p:nvPr/>
          </p:nvSpPr>
          <p:spPr>
            <a:xfrm>
              <a:off x="9798627" y="2112219"/>
              <a:ext cx="447558" cy="369332"/>
            </a:xfrm>
            <a:prstGeom prst="rect">
              <a:avLst/>
            </a:prstGeom>
            <a:noFill/>
            <a:ln>
              <a:noFill/>
            </a:ln>
          </p:spPr>
          <p:txBody>
            <a:bodyPr wrap="none" rtlCol="0">
              <a:spAutoFit/>
            </a:bodyPr>
            <a:lstStyle/>
            <a:p>
              <a:r>
                <a:rPr lang="en-US" dirty="0">
                  <a:solidFill>
                    <a:schemeClr val="accent2"/>
                  </a:solidFill>
                </a:rPr>
                <a:t>92</a:t>
              </a:r>
            </a:p>
          </p:txBody>
        </p:sp>
      </p:grpSp>
      <p:grpSp>
        <p:nvGrpSpPr>
          <p:cNvPr id="151" name="Group 150">
            <a:extLst>
              <a:ext uri="{FF2B5EF4-FFF2-40B4-BE49-F238E27FC236}">
                <a16:creationId xmlns:a16="http://schemas.microsoft.com/office/drawing/2014/main" id="{E03F7891-3D7F-8E44-B14B-957F28695F28}"/>
              </a:ext>
            </a:extLst>
          </p:cNvPr>
          <p:cNvGrpSpPr/>
          <p:nvPr/>
        </p:nvGrpSpPr>
        <p:grpSpPr>
          <a:xfrm>
            <a:off x="9200051" y="3162941"/>
            <a:ext cx="1022844" cy="1516699"/>
            <a:chOff x="9200051" y="3162941"/>
            <a:chExt cx="1022844" cy="1516699"/>
          </a:xfrm>
        </p:grpSpPr>
        <p:cxnSp>
          <p:nvCxnSpPr>
            <p:cNvPr id="90" name="Straight Connector 89">
              <a:extLst>
                <a:ext uri="{FF2B5EF4-FFF2-40B4-BE49-F238E27FC236}">
                  <a16:creationId xmlns:a16="http://schemas.microsoft.com/office/drawing/2014/main" id="{BB02B7C0-9CAC-5E46-B90E-0BD3873A039E}"/>
                </a:ext>
              </a:extLst>
            </p:cNvPr>
            <p:cNvCxnSpPr>
              <a:cxnSpLocks/>
              <a:stCxn id="22" idx="4"/>
              <a:endCxn id="6" idx="7"/>
            </p:cNvCxnSpPr>
            <p:nvPr/>
          </p:nvCxnSpPr>
          <p:spPr>
            <a:xfrm flipH="1">
              <a:off x="9200051" y="3162941"/>
              <a:ext cx="912925" cy="151669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0EE6C8B1-DE6B-0D49-825E-206FA4E2A711}"/>
                </a:ext>
              </a:extLst>
            </p:cNvPr>
            <p:cNvSpPr txBox="1"/>
            <p:nvPr/>
          </p:nvSpPr>
          <p:spPr>
            <a:xfrm>
              <a:off x="9643890" y="3853171"/>
              <a:ext cx="579005" cy="369332"/>
            </a:xfrm>
            <a:prstGeom prst="rect">
              <a:avLst/>
            </a:prstGeom>
            <a:noFill/>
            <a:ln>
              <a:noFill/>
            </a:ln>
          </p:spPr>
          <p:txBody>
            <a:bodyPr wrap="none" rtlCol="0">
              <a:spAutoFit/>
            </a:bodyPr>
            <a:lstStyle/>
            <a:p>
              <a:r>
                <a:rPr lang="en-US" dirty="0">
                  <a:solidFill>
                    <a:schemeClr val="accent2"/>
                  </a:solidFill>
                </a:rPr>
                <a:t>142</a:t>
              </a:r>
            </a:p>
          </p:txBody>
        </p:sp>
      </p:grpSp>
      <p:grpSp>
        <p:nvGrpSpPr>
          <p:cNvPr id="153" name="Group 152">
            <a:extLst>
              <a:ext uri="{FF2B5EF4-FFF2-40B4-BE49-F238E27FC236}">
                <a16:creationId xmlns:a16="http://schemas.microsoft.com/office/drawing/2014/main" id="{481B342B-F6F5-4E4D-B117-5D7C0916DB3A}"/>
              </a:ext>
            </a:extLst>
          </p:cNvPr>
          <p:cNvGrpSpPr/>
          <p:nvPr/>
        </p:nvGrpSpPr>
        <p:grpSpPr>
          <a:xfrm>
            <a:off x="10708105" y="4990541"/>
            <a:ext cx="771565" cy="834014"/>
            <a:chOff x="10708105" y="4990541"/>
            <a:chExt cx="771565" cy="834014"/>
          </a:xfrm>
        </p:grpSpPr>
        <p:cxnSp>
          <p:nvCxnSpPr>
            <p:cNvPr id="100" name="Straight Connector 99">
              <a:extLst>
                <a:ext uri="{FF2B5EF4-FFF2-40B4-BE49-F238E27FC236}">
                  <a16:creationId xmlns:a16="http://schemas.microsoft.com/office/drawing/2014/main" id="{53365A6F-EA42-8B4E-8A78-66213E5E714B}"/>
                </a:ext>
              </a:extLst>
            </p:cNvPr>
            <p:cNvCxnSpPr>
              <a:cxnSpLocks/>
              <a:stCxn id="24" idx="5"/>
              <a:endCxn id="25" idx="0"/>
            </p:cNvCxnSpPr>
            <p:nvPr/>
          </p:nvCxnSpPr>
          <p:spPr>
            <a:xfrm>
              <a:off x="10708105" y="4990541"/>
              <a:ext cx="463955" cy="83401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DA851702-E4D2-4546-9B3F-130012FDB109}"/>
                </a:ext>
              </a:extLst>
            </p:cNvPr>
            <p:cNvSpPr txBox="1"/>
            <p:nvPr/>
          </p:nvSpPr>
          <p:spPr>
            <a:xfrm>
              <a:off x="11032112" y="5271118"/>
              <a:ext cx="447558" cy="369332"/>
            </a:xfrm>
            <a:prstGeom prst="rect">
              <a:avLst/>
            </a:prstGeom>
            <a:noFill/>
            <a:ln>
              <a:noFill/>
            </a:ln>
          </p:spPr>
          <p:txBody>
            <a:bodyPr wrap="none" rtlCol="0">
              <a:spAutoFit/>
            </a:bodyPr>
            <a:lstStyle/>
            <a:p>
              <a:r>
                <a:rPr lang="en-US" dirty="0">
                  <a:solidFill>
                    <a:schemeClr val="accent2"/>
                  </a:solidFill>
                </a:rPr>
                <a:t>86</a:t>
              </a:r>
            </a:p>
          </p:txBody>
        </p:sp>
      </p:grpSp>
      <p:grpSp>
        <p:nvGrpSpPr>
          <p:cNvPr id="156" name="Group 155">
            <a:extLst>
              <a:ext uri="{FF2B5EF4-FFF2-40B4-BE49-F238E27FC236}">
                <a16:creationId xmlns:a16="http://schemas.microsoft.com/office/drawing/2014/main" id="{90F77E2F-0B39-6A47-A08C-C087B9AF7B9A}"/>
              </a:ext>
            </a:extLst>
          </p:cNvPr>
          <p:cNvGrpSpPr/>
          <p:nvPr/>
        </p:nvGrpSpPr>
        <p:grpSpPr>
          <a:xfrm>
            <a:off x="2162940" y="118084"/>
            <a:ext cx="1493192" cy="509183"/>
            <a:chOff x="2162940" y="118084"/>
            <a:chExt cx="1493192" cy="509183"/>
          </a:xfrm>
        </p:grpSpPr>
        <p:sp>
          <p:nvSpPr>
            <p:cNvPr id="23" name="Oval 22">
              <a:extLst>
                <a:ext uri="{FF2B5EF4-FFF2-40B4-BE49-F238E27FC236}">
                  <a16:creationId xmlns:a16="http://schemas.microsoft.com/office/drawing/2014/main" id="{B1F11B64-5287-3644-82C9-35C5B8686938}"/>
                </a:ext>
              </a:extLst>
            </p:cNvPr>
            <p:cNvSpPr/>
            <p:nvPr/>
          </p:nvSpPr>
          <p:spPr>
            <a:xfrm>
              <a:off x="2162940" y="18758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4" name="Rectangle 153">
              <a:extLst>
                <a:ext uri="{FF2B5EF4-FFF2-40B4-BE49-F238E27FC236}">
                  <a16:creationId xmlns:a16="http://schemas.microsoft.com/office/drawing/2014/main" id="{FBD77249-4BBE-E643-A5DA-18A7A58E4768}"/>
                </a:ext>
              </a:extLst>
            </p:cNvPr>
            <p:cNvSpPr/>
            <p:nvPr/>
          </p:nvSpPr>
          <p:spPr>
            <a:xfrm>
              <a:off x="2574746" y="118084"/>
              <a:ext cx="1081386"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Onderon</a:t>
              </a:r>
              <a:endParaRPr lang="en-US" dirty="0">
                <a:solidFill>
                  <a:schemeClr val="accent2"/>
                </a:solidFill>
                <a:effectLst/>
                <a:latin typeface="Helvetica Neue" panose="02000503000000020004" pitchFamily="2" charset="0"/>
              </a:endParaRPr>
            </a:p>
          </p:txBody>
        </p:sp>
      </p:grpSp>
      <p:grpSp>
        <p:nvGrpSpPr>
          <p:cNvPr id="158" name="Group 157">
            <a:extLst>
              <a:ext uri="{FF2B5EF4-FFF2-40B4-BE49-F238E27FC236}">
                <a16:creationId xmlns:a16="http://schemas.microsoft.com/office/drawing/2014/main" id="{FF1FD101-EA15-1641-87CC-400A3131BA89}"/>
              </a:ext>
            </a:extLst>
          </p:cNvPr>
          <p:cNvGrpSpPr/>
          <p:nvPr/>
        </p:nvGrpSpPr>
        <p:grpSpPr>
          <a:xfrm>
            <a:off x="569517" y="709168"/>
            <a:ext cx="1522171" cy="733189"/>
            <a:chOff x="569517" y="709168"/>
            <a:chExt cx="1522171" cy="733189"/>
          </a:xfrm>
        </p:grpSpPr>
        <p:sp>
          <p:nvSpPr>
            <p:cNvPr id="7" name="Oval 6">
              <a:extLst>
                <a:ext uri="{FF2B5EF4-FFF2-40B4-BE49-F238E27FC236}">
                  <a16:creationId xmlns:a16="http://schemas.microsoft.com/office/drawing/2014/main" id="{8314A98F-B44B-0C40-B635-481D365F8ECD}"/>
                </a:ext>
              </a:extLst>
            </p:cNvPr>
            <p:cNvSpPr/>
            <p:nvPr/>
          </p:nvSpPr>
          <p:spPr>
            <a:xfrm>
              <a:off x="1652009" y="100267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7" name="Rectangle 156">
              <a:extLst>
                <a:ext uri="{FF2B5EF4-FFF2-40B4-BE49-F238E27FC236}">
                  <a16:creationId xmlns:a16="http://schemas.microsoft.com/office/drawing/2014/main" id="{7751A668-D35B-0E4D-BE73-0032EE8195CB}"/>
                </a:ext>
              </a:extLst>
            </p:cNvPr>
            <p:cNvSpPr/>
            <p:nvPr/>
          </p:nvSpPr>
          <p:spPr>
            <a:xfrm>
              <a:off x="569517" y="709168"/>
              <a:ext cx="1252266"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Coruscant</a:t>
              </a:r>
              <a:endParaRPr lang="en-US" dirty="0">
                <a:solidFill>
                  <a:schemeClr val="accent2"/>
                </a:solidFill>
                <a:effectLst/>
                <a:latin typeface="Helvetica Neue" panose="02000503000000020004" pitchFamily="2" charset="0"/>
              </a:endParaRPr>
            </a:p>
          </p:txBody>
        </p:sp>
      </p:grpSp>
      <p:grpSp>
        <p:nvGrpSpPr>
          <p:cNvPr id="160" name="Group 159">
            <a:extLst>
              <a:ext uri="{FF2B5EF4-FFF2-40B4-BE49-F238E27FC236}">
                <a16:creationId xmlns:a16="http://schemas.microsoft.com/office/drawing/2014/main" id="{CC4554E0-3B4F-354A-9076-6397F8746EB1}"/>
              </a:ext>
            </a:extLst>
          </p:cNvPr>
          <p:cNvGrpSpPr/>
          <p:nvPr/>
        </p:nvGrpSpPr>
        <p:grpSpPr>
          <a:xfrm>
            <a:off x="319177" y="1797206"/>
            <a:ext cx="1484535" cy="499679"/>
            <a:chOff x="319177" y="1797206"/>
            <a:chExt cx="1484535" cy="499679"/>
          </a:xfrm>
        </p:grpSpPr>
        <p:sp>
          <p:nvSpPr>
            <p:cNvPr id="8" name="Oval 7">
              <a:extLst>
                <a:ext uri="{FF2B5EF4-FFF2-40B4-BE49-F238E27FC236}">
                  <a16:creationId xmlns:a16="http://schemas.microsoft.com/office/drawing/2014/main" id="{32EB5876-7992-5F4E-975B-F94D51AF9340}"/>
                </a:ext>
              </a:extLst>
            </p:cNvPr>
            <p:cNvSpPr/>
            <p:nvPr/>
          </p:nvSpPr>
          <p:spPr>
            <a:xfrm>
              <a:off x="1364033" y="1857206"/>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9" name="Rectangle 158">
              <a:extLst>
                <a:ext uri="{FF2B5EF4-FFF2-40B4-BE49-F238E27FC236}">
                  <a16:creationId xmlns:a16="http://schemas.microsoft.com/office/drawing/2014/main" id="{5954A569-ADF9-C946-ABCD-A604E0C54821}"/>
                </a:ext>
              </a:extLst>
            </p:cNvPr>
            <p:cNvSpPr/>
            <p:nvPr/>
          </p:nvSpPr>
          <p:spPr>
            <a:xfrm>
              <a:off x="319177" y="1797206"/>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grpSp>
      <p:grpSp>
        <p:nvGrpSpPr>
          <p:cNvPr id="162" name="Group 161">
            <a:extLst>
              <a:ext uri="{FF2B5EF4-FFF2-40B4-BE49-F238E27FC236}">
                <a16:creationId xmlns:a16="http://schemas.microsoft.com/office/drawing/2014/main" id="{82E0FE03-7385-DE4C-902C-71BE827D47AD}"/>
              </a:ext>
            </a:extLst>
          </p:cNvPr>
          <p:cNvGrpSpPr/>
          <p:nvPr/>
        </p:nvGrpSpPr>
        <p:grpSpPr>
          <a:xfrm>
            <a:off x="360669" y="3434398"/>
            <a:ext cx="1443043" cy="670082"/>
            <a:chOff x="360669" y="3434398"/>
            <a:chExt cx="1443043" cy="670082"/>
          </a:xfrm>
        </p:grpSpPr>
        <p:sp>
          <p:nvSpPr>
            <p:cNvPr id="12" name="Oval 11">
              <a:extLst>
                <a:ext uri="{FF2B5EF4-FFF2-40B4-BE49-F238E27FC236}">
                  <a16:creationId xmlns:a16="http://schemas.microsoft.com/office/drawing/2014/main" id="{09D6DC3F-8383-1746-A9CB-54F77A1F606B}"/>
                </a:ext>
              </a:extLst>
            </p:cNvPr>
            <p:cNvSpPr/>
            <p:nvPr/>
          </p:nvSpPr>
          <p:spPr>
            <a:xfrm>
              <a:off x="1364033" y="343439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1" name="Rectangle 160">
              <a:extLst>
                <a:ext uri="{FF2B5EF4-FFF2-40B4-BE49-F238E27FC236}">
                  <a16:creationId xmlns:a16="http://schemas.microsoft.com/office/drawing/2014/main" id="{B1EDDC0E-D4D2-3349-A03E-91FB04B78152}"/>
                </a:ext>
              </a:extLst>
            </p:cNvPr>
            <p:cNvSpPr/>
            <p:nvPr/>
          </p:nvSpPr>
          <p:spPr>
            <a:xfrm>
              <a:off x="360669" y="3735148"/>
              <a:ext cx="1056700"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Tatooine</a:t>
              </a:r>
              <a:endParaRPr lang="en-US" dirty="0">
                <a:solidFill>
                  <a:schemeClr val="accent2"/>
                </a:solidFill>
                <a:effectLst/>
                <a:latin typeface="Helvetica Neue" panose="02000503000000020004" pitchFamily="2" charset="0"/>
              </a:endParaRPr>
            </a:p>
          </p:txBody>
        </p:sp>
      </p:grpSp>
      <p:grpSp>
        <p:nvGrpSpPr>
          <p:cNvPr id="164" name="Group 163">
            <a:extLst>
              <a:ext uri="{FF2B5EF4-FFF2-40B4-BE49-F238E27FC236}">
                <a16:creationId xmlns:a16="http://schemas.microsoft.com/office/drawing/2014/main" id="{B324B3A8-6A49-444F-9A93-2FCE33427477}"/>
              </a:ext>
            </a:extLst>
          </p:cNvPr>
          <p:cNvGrpSpPr/>
          <p:nvPr/>
        </p:nvGrpSpPr>
        <p:grpSpPr>
          <a:xfrm>
            <a:off x="2807076" y="3757448"/>
            <a:ext cx="1433406" cy="782885"/>
            <a:chOff x="2807076" y="3757448"/>
            <a:chExt cx="1433406" cy="782885"/>
          </a:xfrm>
        </p:grpSpPr>
        <p:sp>
          <p:nvSpPr>
            <p:cNvPr id="13" name="Oval 12">
              <a:extLst>
                <a:ext uri="{FF2B5EF4-FFF2-40B4-BE49-F238E27FC236}">
                  <a16:creationId xmlns:a16="http://schemas.microsoft.com/office/drawing/2014/main" id="{959781E7-4F9C-8A47-A65A-EC98580E09E9}"/>
                </a:ext>
              </a:extLst>
            </p:cNvPr>
            <p:cNvSpPr/>
            <p:nvPr/>
          </p:nvSpPr>
          <p:spPr>
            <a:xfrm>
              <a:off x="2874818" y="4100654"/>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3" name="Rectangle 162">
              <a:extLst>
                <a:ext uri="{FF2B5EF4-FFF2-40B4-BE49-F238E27FC236}">
                  <a16:creationId xmlns:a16="http://schemas.microsoft.com/office/drawing/2014/main" id="{53240276-E4A8-BB40-AEE4-81EDB94A308E}"/>
                </a:ext>
              </a:extLst>
            </p:cNvPr>
            <p:cNvSpPr/>
            <p:nvPr/>
          </p:nvSpPr>
          <p:spPr>
            <a:xfrm>
              <a:off x="2807076" y="3757448"/>
              <a:ext cx="1433406"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Lotho</a:t>
              </a:r>
              <a:r>
                <a:rPr lang="en-US" dirty="0">
                  <a:solidFill>
                    <a:schemeClr val="accent2"/>
                  </a:solidFill>
                  <a:latin typeface="Helvetica Neue" panose="02000503000000020004" pitchFamily="2" charset="0"/>
                </a:rPr>
                <a:t> Minor</a:t>
              </a:r>
              <a:endParaRPr lang="en-US" dirty="0">
                <a:solidFill>
                  <a:schemeClr val="accent2"/>
                </a:solidFill>
                <a:effectLst/>
                <a:latin typeface="Helvetica Neue" panose="02000503000000020004" pitchFamily="2" charset="0"/>
              </a:endParaRPr>
            </a:p>
          </p:txBody>
        </p:sp>
      </p:grpSp>
      <p:grpSp>
        <p:nvGrpSpPr>
          <p:cNvPr id="166" name="Group 165">
            <a:extLst>
              <a:ext uri="{FF2B5EF4-FFF2-40B4-BE49-F238E27FC236}">
                <a16:creationId xmlns:a16="http://schemas.microsoft.com/office/drawing/2014/main" id="{5CCD03D0-5DCE-B141-B97C-B455255651BC}"/>
              </a:ext>
            </a:extLst>
          </p:cNvPr>
          <p:cNvGrpSpPr/>
          <p:nvPr/>
        </p:nvGrpSpPr>
        <p:grpSpPr>
          <a:xfrm>
            <a:off x="1671618" y="4805763"/>
            <a:ext cx="1684443" cy="500529"/>
            <a:chOff x="1671618" y="4805763"/>
            <a:chExt cx="1684443" cy="500529"/>
          </a:xfrm>
        </p:grpSpPr>
        <p:sp>
          <p:nvSpPr>
            <p:cNvPr id="14" name="Oval 13">
              <a:extLst>
                <a:ext uri="{FF2B5EF4-FFF2-40B4-BE49-F238E27FC236}">
                  <a16:creationId xmlns:a16="http://schemas.microsoft.com/office/drawing/2014/main" id="{95A1C621-2C70-EE41-900A-00CEA972088F}"/>
                </a:ext>
              </a:extLst>
            </p:cNvPr>
            <p:cNvSpPr/>
            <p:nvPr/>
          </p:nvSpPr>
          <p:spPr>
            <a:xfrm>
              <a:off x="2916382" y="4866613"/>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5" name="Rectangle 164">
              <a:extLst>
                <a:ext uri="{FF2B5EF4-FFF2-40B4-BE49-F238E27FC236}">
                  <a16:creationId xmlns:a16="http://schemas.microsoft.com/office/drawing/2014/main" id="{50A9721B-16E2-6046-B8E0-5CBAFF8B9726}"/>
                </a:ext>
              </a:extLst>
            </p:cNvPr>
            <p:cNvSpPr/>
            <p:nvPr/>
          </p:nvSpPr>
          <p:spPr>
            <a:xfrm>
              <a:off x="1671618" y="4805763"/>
              <a:ext cx="1276953"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Mandalore</a:t>
              </a:r>
              <a:endParaRPr lang="en-US" dirty="0">
                <a:solidFill>
                  <a:schemeClr val="accent2"/>
                </a:solidFill>
                <a:effectLst/>
                <a:latin typeface="Helvetica Neue" panose="02000503000000020004" pitchFamily="2" charset="0"/>
              </a:endParaRPr>
            </a:p>
          </p:txBody>
        </p:sp>
      </p:grpSp>
      <p:grpSp>
        <p:nvGrpSpPr>
          <p:cNvPr id="168" name="Group 167">
            <a:extLst>
              <a:ext uri="{FF2B5EF4-FFF2-40B4-BE49-F238E27FC236}">
                <a16:creationId xmlns:a16="http://schemas.microsoft.com/office/drawing/2014/main" id="{C5EB7C79-173E-8A4B-A2A6-08B8E60E9866}"/>
              </a:ext>
            </a:extLst>
          </p:cNvPr>
          <p:cNvGrpSpPr/>
          <p:nvPr/>
        </p:nvGrpSpPr>
        <p:grpSpPr>
          <a:xfrm>
            <a:off x="1782262" y="5739448"/>
            <a:ext cx="1532234" cy="439679"/>
            <a:chOff x="1782262" y="5739448"/>
            <a:chExt cx="1532234" cy="439679"/>
          </a:xfrm>
        </p:grpSpPr>
        <p:sp>
          <p:nvSpPr>
            <p:cNvPr id="15" name="Oval 14">
              <a:extLst>
                <a:ext uri="{FF2B5EF4-FFF2-40B4-BE49-F238E27FC236}">
                  <a16:creationId xmlns:a16="http://schemas.microsoft.com/office/drawing/2014/main" id="{362102D5-B41C-4540-846D-277CABB86113}"/>
                </a:ext>
              </a:extLst>
            </p:cNvPr>
            <p:cNvSpPr/>
            <p:nvPr/>
          </p:nvSpPr>
          <p:spPr>
            <a:xfrm>
              <a:off x="2874817" y="573944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7" name="Rectangle 166">
              <a:extLst>
                <a:ext uri="{FF2B5EF4-FFF2-40B4-BE49-F238E27FC236}">
                  <a16:creationId xmlns:a16="http://schemas.microsoft.com/office/drawing/2014/main" id="{B5866709-5A5A-2149-9DED-971D707D4C7D}"/>
                </a:ext>
              </a:extLst>
            </p:cNvPr>
            <p:cNvSpPr/>
            <p:nvPr/>
          </p:nvSpPr>
          <p:spPr>
            <a:xfrm>
              <a:off x="1782262" y="5769357"/>
              <a:ext cx="1124026"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Dagobah</a:t>
              </a:r>
              <a:endParaRPr lang="en-US" dirty="0">
                <a:solidFill>
                  <a:schemeClr val="accent2"/>
                </a:solidFill>
                <a:effectLst/>
                <a:latin typeface="Helvetica Neue" panose="02000503000000020004" pitchFamily="2" charset="0"/>
              </a:endParaRPr>
            </a:p>
          </p:txBody>
        </p:sp>
      </p:grpSp>
      <p:grpSp>
        <p:nvGrpSpPr>
          <p:cNvPr id="170" name="Group 169">
            <a:extLst>
              <a:ext uri="{FF2B5EF4-FFF2-40B4-BE49-F238E27FC236}">
                <a16:creationId xmlns:a16="http://schemas.microsoft.com/office/drawing/2014/main" id="{A65DD7CF-D6D8-2B4E-8BF7-DA65BAA5CEC0}"/>
              </a:ext>
            </a:extLst>
          </p:cNvPr>
          <p:cNvGrpSpPr/>
          <p:nvPr/>
        </p:nvGrpSpPr>
        <p:grpSpPr>
          <a:xfrm>
            <a:off x="3735780" y="2137071"/>
            <a:ext cx="1750906" cy="806031"/>
            <a:chOff x="3735780" y="2137071"/>
            <a:chExt cx="1750906" cy="806031"/>
          </a:xfrm>
        </p:grpSpPr>
        <p:sp>
          <p:nvSpPr>
            <p:cNvPr id="9" name="Oval 8">
              <a:extLst>
                <a:ext uri="{FF2B5EF4-FFF2-40B4-BE49-F238E27FC236}">
                  <a16:creationId xmlns:a16="http://schemas.microsoft.com/office/drawing/2014/main" id="{DCFE3D8A-70BB-A747-ADCD-EB6C143A8A80}"/>
                </a:ext>
              </a:extLst>
            </p:cNvPr>
            <p:cNvSpPr/>
            <p:nvPr/>
          </p:nvSpPr>
          <p:spPr>
            <a:xfrm>
              <a:off x="3735780" y="2503423"/>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9" name="Rectangle 168">
              <a:extLst>
                <a:ext uri="{FF2B5EF4-FFF2-40B4-BE49-F238E27FC236}">
                  <a16:creationId xmlns:a16="http://schemas.microsoft.com/office/drawing/2014/main" id="{4C209765-7D3A-8348-BE34-5043048AB0B8}"/>
                </a:ext>
              </a:extLst>
            </p:cNvPr>
            <p:cNvSpPr/>
            <p:nvPr/>
          </p:nvSpPr>
          <p:spPr>
            <a:xfrm>
              <a:off x="3820845" y="2137071"/>
              <a:ext cx="1665841"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Base</a:t>
              </a:r>
              <a:endParaRPr lang="en-US" dirty="0">
                <a:solidFill>
                  <a:schemeClr val="accent2"/>
                </a:solidFill>
                <a:effectLst/>
                <a:latin typeface="Helvetica Neue" panose="02000503000000020004" pitchFamily="2" charset="0"/>
              </a:endParaRPr>
            </a:p>
          </p:txBody>
        </p:sp>
      </p:grpSp>
      <p:grpSp>
        <p:nvGrpSpPr>
          <p:cNvPr id="172" name="Group 171">
            <a:extLst>
              <a:ext uri="{FF2B5EF4-FFF2-40B4-BE49-F238E27FC236}">
                <a16:creationId xmlns:a16="http://schemas.microsoft.com/office/drawing/2014/main" id="{93C53B28-4612-9C48-AD5D-0DA88582BFC0}"/>
              </a:ext>
            </a:extLst>
          </p:cNvPr>
          <p:cNvGrpSpPr/>
          <p:nvPr/>
        </p:nvGrpSpPr>
        <p:grpSpPr>
          <a:xfrm>
            <a:off x="4240482" y="3402582"/>
            <a:ext cx="1236719" cy="466097"/>
            <a:chOff x="4240482" y="3402582"/>
            <a:chExt cx="1236719" cy="466097"/>
          </a:xfrm>
        </p:grpSpPr>
        <p:sp>
          <p:nvSpPr>
            <p:cNvPr id="11" name="Oval 10">
              <a:extLst>
                <a:ext uri="{FF2B5EF4-FFF2-40B4-BE49-F238E27FC236}">
                  <a16:creationId xmlns:a16="http://schemas.microsoft.com/office/drawing/2014/main" id="{BBF5312B-1944-3A42-80BA-49AF497BF9E5}"/>
                </a:ext>
              </a:extLst>
            </p:cNvPr>
            <p:cNvSpPr/>
            <p:nvPr/>
          </p:nvSpPr>
          <p:spPr>
            <a:xfrm>
              <a:off x="4240482" y="342900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71" name="Rectangle 170">
              <a:extLst>
                <a:ext uri="{FF2B5EF4-FFF2-40B4-BE49-F238E27FC236}">
                  <a16:creationId xmlns:a16="http://schemas.microsoft.com/office/drawing/2014/main" id="{34B721BB-E6EB-D841-823E-A4975A009B1B}"/>
                </a:ext>
              </a:extLst>
            </p:cNvPr>
            <p:cNvSpPr/>
            <p:nvPr/>
          </p:nvSpPr>
          <p:spPr>
            <a:xfrm>
              <a:off x="4633700" y="3402582"/>
              <a:ext cx="843501"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Ryloth</a:t>
              </a:r>
              <a:endParaRPr lang="en-US" dirty="0">
                <a:solidFill>
                  <a:schemeClr val="accent2"/>
                </a:solidFill>
                <a:effectLst/>
                <a:latin typeface="Helvetica Neue" panose="02000503000000020004" pitchFamily="2" charset="0"/>
              </a:endParaRPr>
            </a:p>
          </p:txBody>
        </p:sp>
      </p:grpSp>
      <p:grpSp>
        <p:nvGrpSpPr>
          <p:cNvPr id="174" name="Group 173">
            <a:extLst>
              <a:ext uri="{FF2B5EF4-FFF2-40B4-BE49-F238E27FC236}">
                <a16:creationId xmlns:a16="http://schemas.microsoft.com/office/drawing/2014/main" id="{EF588E65-07B0-AB48-9839-4903A81F8F62}"/>
              </a:ext>
            </a:extLst>
          </p:cNvPr>
          <p:cNvGrpSpPr/>
          <p:nvPr/>
        </p:nvGrpSpPr>
        <p:grpSpPr>
          <a:xfrm>
            <a:off x="5801757" y="2318757"/>
            <a:ext cx="921038" cy="772786"/>
            <a:chOff x="5801757" y="2318757"/>
            <a:chExt cx="921038" cy="772786"/>
          </a:xfrm>
        </p:grpSpPr>
        <p:sp>
          <p:nvSpPr>
            <p:cNvPr id="10" name="Oval 9">
              <a:extLst>
                <a:ext uri="{FF2B5EF4-FFF2-40B4-BE49-F238E27FC236}">
                  <a16:creationId xmlns:a16="http://schemas.microsoft.com/office/drawing/2014/main" id="{4B1B3979-8827-CE45-8EBF-AD691B0346BC}"/>
                </a:ext>
              </a:extLst>
            </p:cNvPr>
            <p:cNvSpPr/>
            <p:nvPr/>
          </p:nvSpPr>
          <p:spPr>
            <a:xfrm>
              <a:off x="5801757" y="2651864"/>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73" name="Rectangle 172">
              <a:extLst>
                <a:ext uri="{FF2B5EF4-FFF2-40B4-BE49-F238E27FC236}">
                  <a16:creationId xmlns:a16="http://schemas.microsoft.com/office/drawing/2014/main" id="{C162A945-6D92-4F4F-8698-91D923F5B184}"/>
                </a:ext>
              </a:extLst>
            </p:cNvPr>
            <p:cNvSpPr/>
            <p:nvPr/>
          </p:nvSpPr>
          <p:spPr>
            <a:xfrm>
              <a:off x="5922576" y="2318757"/>
              <a:ext cx="800219"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Endor</a:t>
              </a:r>
              <a:endParaRPr lang="en-US" dirty="0">
                <a:solidFill>
                  <a:schemeClr val="accent2"/>
                </a:solidFill>
                <a:effectLst/>
                <a:latin typeface="Helvetica Neue" panose="02000503000000020004" pitchFamily="2" charset="0"/>
              </a:endParaRPr>
            </a:p>
          </p:txBody>
        </p:sp>
      </p:grpSp>
      <p:grpSp>
        <p:nvGrpSpPr>
          <p:cNvPr id="176" name="Group 175">
            <a:extLst>
              <a:ext uri="{FF2B5EF4-FFF2-40B4-BE49-F238E27FC236}">
                <a16:creationId xmlns:a16="http://schemas.microsoft.com/office/drawing/2014/main" id="{6E99AA17-B56B-E74B-81B4-1293D2139A7F}"/>
              </a:ext>
            </a:extLst>
          </p:cNvPr>
          <p:cNvGrpSpPr/>
          <p:nvPr/>
        </p:nvGrpSpPr>
        <p:grpSpPr>
          <a:xfrm>
            <a:off x="7666512" y="5139745"/>
            <a:ext cx="1113579" cy="738014"/>
            <a:chOff x="7666512" y="5139745"/>
            <a:chExt cx="1113579" cy="738014"/>
          </a:xfrm>
        </p:grpSpPr>
        <p:sp>
          <p:nvSpPr>
            <p:cNvPr id="18" name="Oval 17">
              <a:extLst>
                <a:ext uri="{FF2B5EF4-FFF2-40B4-BE49-F238E27FC236}">
                  <a16:creationId xmlns:a16="http://schemas.microsoft.com/office/drawing/2014/main" id="{9DFC363E-4857-B540-9D38-68F36FC414BC}"/>
                </a:ext>
              </a:extLst>
            </p:cNvPr>
            <p:cNvSpPr/>
            <p:nvPr/>
          </p:nvSpPr>
          <p:spPr>
            <a:xfrm>
              <a:off x="7666512" y="5139745"/>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75" name="Rectangle 174">
              <a:extLst>
                <a:ext uri="{FF2B5EF4-FFF2-40B4-BE49-F238E27FC236}">
                  <a16:creationId xmlns:a16="http://schemas.microsoft.com/office/drawing/2014/main" id="{D0366BD4-A6CE-2C40-BB48-1C406AE6834A}"/>
                </a:ext>
              </a:extLst>
            </p:cNvPr>
            <p:cNvSpPr/>
            <p:nvPr/>
          </p:nvSpPr>
          <p:spPr>
            <a:xfrm>
              <a:off x="7912546" y="5508427"/>
              <a:ext cx="867545"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Kessel</a:t>
              </a:r>
              <a:endParaRPr lang="en-US" dirty="0">
                <a:solidFill>
                  <a:schemeClr val="accent2"/>
                </a:solidFill>
                <a:effectLst/>
                <a:latin typeface="Helvetica Neue" panose="02000503000000020004" pitchFamily="2" charset="0"/>
              </a:endParaRPr>
            </a:p>
          </p:txBody>
        </p:sp>
      </p:grpSp>
      <p:grpSp>
        <p:nvGrpSpPr>
          <p:cNvPr id="178" name="Group 177">
            <a:extLst>
              <a:ext uri="{FF2B5EF4-FFF2-40B4-BE49-F238E27FC236}">
                <a16:creationId xmlns:a16="http://schemas.microsoft.com/office/drawing/2014/main" id="{B4E10A9E-E488-774F-982D-898BEE76424C}"/>
              </a:ext>
            </a:extLst>
          </p:cNvPr>
          <p:cNvGrpSpPr/>
          <p:nvPr/>
        </p:nvGrpSpPr>
        <p:grpSpPr>
          <a:xfrm>
            <a:off x="5778043" y="3945256"/>
            <a:ext cx="877163" cy="814916"/>
            <a:chOff x="5778043" y="3945256"/>
            <a:chExt cx="877163" cy="814916"/>
          </a:xfrm>
        </p:grpSpPr>
        <p:sp>
          <p:nvSpPr>
            <p:cNvPr id="17" name="Oval 16">
              <a:extLst>
                <a:ext uri="{FF2B5EF4-FFF2-40B4-BE49-F238E27FC236}">
                  <a16:creationId xmlns:a16="http://schemas.microsoft.com/office/drawing/2014/main" id="{3F0DC465-2003-4E47-AC7C-63056F3BD2BB}"/>
                </a:ext>
              </a:extLst>
            </p:cNvPr>
            <p:cNvSpPr/>
            <p:nvPr/>
          </p:nvSpPr>
          <p:spPr>
            <a:xfrm>
              <a:off x="6021596" y="4320493"/>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77" name="Rectangle 176">
              <a:extLst>
                <a:ext uri="{FF2B5EF4-FFF2-40B4-BE49-F238E27FC236}">
                  <a16:creationId xmlns:a16="http://schemas.microsoft.com/office/drawing/2014/main" id="{762893DC-824F-1A42-9E2B-D7194A6A0DC9}"/>
                </a:ext>
              </a:extLst>
            </p:cNvPr>
            <p:cNvSpPr/>
            <p:nvPr/>
          </p:nvSpPr>
          <p:spPr>
            <a:xfrm>
              <a:off x="5778043" y="3945256"/>
              <a:ext cx="877163"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Naboo</a:t>
              </a:r>
              <a:endParaRPr lang="en-US" dirty="0">
                <a:solidFill>
                  <a:schemeClr val="accent2"/>
                </a:solidFill>
                <a:effectLst/>
                <a:latin typeface="Helvetica Neue" panose="02000503000000020004" pitchFamily="2" charset="0"/>
              </a:endParaRPr>
            </a:p>
          </p:txBody>
        </p:sp>
      </p:grpSp>
      <p:grpSp>
        <p:nvGrpSpPr>
          <p:cNvPr id="180" name="Group 179">
            <a:extLst>
              <a:ext uri="{FF2B5EF4-FFF2-40B4-BE49-F238E27FC236}">
                <a16:creationId xmlns:a16="http://schemas.microsoft.com/office/drawing/2014/main" id="{2B5109B9-398D-5242-A3A0-5E88E974DBE3}"/>
              </a:ext>
            </a:extLst>
          </p:cNvPr>
          <p:cNvGrpSpPr/>
          <p:nvPr/>
        </p:nvGrpSpPr>
        <p:grpSpPr>
          <a:xfrm>
            <a:off x="4412995" y="5959287"/>
            <a:ext cx="1026243" cy="810260"/>
            <a:chOff x="4412995" y="5959287"/>
            <a:chExt cx="1026243" cy="810260"/>
          </a:xfrm>
        </p:grpSpPr>
        <p:sp>
          <p:nvSpPr>
            <p:cNvPr id="16" name="Oval 15">
              <a:extLst>
                <a:ext uri="{FF2B5EF4-FFF2-40B4-BE49-F238E27FC236}">
                  <a16:creationId xmlns:a16="http://schemas.microsoft.com/office/drawing/2014/main" id="{5FE0EE52-C6F2-7645-95C2-58ED8DA7B56C}"/>
                </a:ext>
              </a:extLst>
            </p:cNvPr>
            <p:cNvSpPr/>
            <p:nvPr/>
          </p:nvSpPr>
          <p:spPr>
            <a:xfrm>
              <a:off x="4620491" y="5959287"/>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79" name="Rectangle 178">
              <a:extLst>
                <a:ext uri="{FF2B5EF4-FFF2-40B4-BE49-F238E27FC236}">
                  <a16:creationId xmlns:a16="http://schemas.microsoft.com/office/drawing/2014/main" id="{B5F35958-A2A9-EC43-85C8-360503A16C7B}"/>
                </a:ext>
              </a:extLst>
            </p:cNvPr>
            <p:cNvSpPr/>
            <p:nvPr/>
          </p:nvSpPr>
          <p:spPr>
            <a:xfrm>
              <a:off x="4412995" y="6400215"/>
              <a:ext cx="1026243"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Zygerria</a:t>
              </a:r>
              <a:endParaRPr lang="en-US" dirty="0">
                <a:solidFill>
                  <a:schemeClr val="accent2"/>
                </a:solidFill>
                <a:effectLst/>
                <a:latin typeface="Helvetica Neue" panose="02000503000000020004" pitchFamily="2" charset="0"/>
              </a:endParaRPr>
            </a:p>
          </p:txBody>
        </p:sp>
      </p:grpSp>
      <p:grpSp>
        <p:nvGrpSpPr>
          <p:cNvPr id="182" name="Group 181">
            <a:extLst>
              <a:ext uri="{FF2B5EF4-FFF2-40B4-BE49-F238E27FC236}">
                <a16:creationId xmlns:a16="http://schemas.microsoft.com/office/drawing/2014/main" id="{90FD5877-4505-3446-A49D-1ED131213BC8}"/>
              </a:ext>
            </a:extLst>
          </p:cNvPr>
          <p:cNvGrpSpPr/>
          <p:nvPr/>
        </p:nvGrpSpPr>
        <p:grpSpPr>
          <a:xfrm>
            <a:off x="7131832" y="6264234"/>
            <a:ext cx="1582944" cy="497525"/>
            <a:chOff x="7131832" y="6264234"/>
            <a:chExt cx="1582944" cy="497525"/>
          </a:xfrm>
        </p:grpSpPr>
        <p:sp>
          <p:nvSpPr>
            <p:cNvPr id="19" name="Oval 18">
              <a:extLst>
                <a:ext uri="{FF2B5EF4-FFF2-40B4-BE49-F238E27FC236}">
                  <a16:creationId xmlns:a16="http://schemas.microsoft.com/office/drawing/2014/main" id="{C23BAE74-4659-5E46-88D2-27E65F76926B}"/>
                </a:ext>
              </a:extLst>
            </p:cNvPr>
            <p:cNvSpPr/>
            <p:nvPr/>
          </p:nvSpPr>
          <p:spPr>
            <a:xfrm>
              <a:off x="7131832" y="6264234"/>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81" name="Rectangle 180">
              <a:extLst>
                <a:ext uri="{FF2B5EF4-FFF2-40B4-BE49-F238E27FC236}">
                  <a16:creationId xmlns:a16="http://schemas.microsoft.com/office/drawing/2014/main" id="{F843C25B-EEF0-B641-9015-C338B474B43B}"/>
                </a:ext>
              </a:extLst>
            </p:cNvPr>
            <p:cNvSpPr/>
            <p:nvPr/>
          </p:nvSpPr>
          <p:spPr>
            <a:xfrm>
              <a:off x="7555484" y="6392427"/>
              <a:ext cx="1159292"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Geonosis</a:t>
              </a:r>
              <a:endParaRPr lang="en-US" dirty="0">
                <a:solidFill>
                  <a:schemeClr val="accent2"/>
                </a:solidFill>
                <a:effectLst/>
                <a:latin typeface="Helvetica Neue" panose="02000503000000020004" pitchFamily="2" charset="0"/>
              </a:endParaRPr>
            </a:p>
          </p:txBody>
        </p:sp>
      </p:grpSp>
      <p:grpSp>
        <p:nvGrpSpPr>
          <p:cNvPr id="184" name="Group 183">
            <a:extLst>
              <a:ext uri="{FF2B5EF4-FFF2-40B4-BE49-F238E27FC236}">
                <a16:creationId xmlns:a16="http://schemas.microsoft.com/office/drawing/2014/main" id="{07780600-9F61-ED49-995C-7A838DECE33E}"/>
              </a:ext>
            </a:extLst>
          </p:cNvPr>
          <p:cNvGrpSpPr/>
          <p:nvPr/>
        </p:nvGrpSpPr>
        <p:grpSpPr>
          <a:xfrm>
            <a:off x="7696737" y="524407"/>
            <a:ext cx="1426994" cy="825421"/>
            <a:chOff x="7696737" y="524407"/>
            <a:chExt cx="1426994" cy="825421"/>
          </a:xfrm>
        </p:grpSpPr>
        <p:sp>
          <p:nvSpPr>
            <p:cNvPr id="20" name="Oval 19">
              <a:extLst>
                <a:ext uri="{FF2B5EF4-FFF2-40B4-BE49-F238E27FC236}">
                  <a16:creationId xmlns:a16="http://schemas.microsoft.com/office/drawing/2014/main" id="{E337A2B8-46F8-7048-A9AA-E9589FFF0269}"/>
                </a:ext>
              </a:extLst>
            </p:cNvPr>
            <p:cNvSpPr/>
            <p:nvPr/>
          </p:nvSpPr>
          <p:spPr>
            <a:xfrm>
              <a:off x="7743703" y="91014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83" name="Rectangle 182">
              <a:extLst>
                <a:ext uri="{FF2B5EF4-FFF2-40B4-BE49-F238E27FC236}">
                  <a16:creationId xmlns:a16="http://schemas.microsoft.com/office/drawing/2014/main" id="{E4B5A727-7C73-1F45-8B9D-79970435AF33}"/>
                </a:ext>
              </a:extLst>
            </p:cNvPr>
            <p:cNvSpPr/>
            <p:nvPr/>
          </p:nvSpPr>
          <p:spPr>
            <a:xfrm>
              <a:off x="7696737" y="524407"/>
              <a:ext cx="1426994"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Polis Massa</a:t>
              </a:r>
              <a:endParaRPr lang="en-US" dirty="0">
                <a:solidFill>
                  <a:schemeClr val="accent2"/>
                </a:solidFill>
                <a:effectLst/>
                <a:latin typeface="Helvetica Neue" panose="02000503000000020004" pitchFamily="2" charset="0"/>
              </a:endParaRPr>
            </a:p>
          </p:txBody>
        </p:sp>
      </p:grpSp>
      <p:grpSp>
        <p:nvGrpSpPr>
          <p:cNvPr id="186" name="Group 185">
            <a:extLst>
              <a:ext uri="{FF2B5EF4-FFF2-40B4-BE49-F238E27FC236}">
                <a16:creationId xmlns:a16="http://schemas.microsoft.com/office/drawing/2014/main" id="{9E8C654D-704B-F148-B4E6-01DE69AB632C}"/>
              </a:ext>
            </a:extLst>
          </p:cNvPr>
          <p:cNvGrpSpPr/>
          <p:nvPr/>
        </p:nvGrpSpPr>
        <p:grpSpPr>
          <a:xfrm>
            <a:off x="9091552" y="1205130"/>
            <a:ext cx="1269000" cy="722632"/>
            <a:chOff x="9091552" y="1205130"/>
            <a:chExt cx="1269000" cy="722632"/>
          </a:xfrm>
        </p:grpSpPr>
        <p:sp>
          <p:nvSpPr>
            <p:cNvPr id="21" name="Oval 20">
              <a:extLst>
                <a:ext uri="{FF2B5EF4-FFF2-40B4-BE49-F238E27FC236}">
                  <a16:creationId xmlns:a16="http://schemas.microsoft.com/office/drawing/2014/main" id="{91170830-11C1-B443-A3B6-4950F001250C}"/>
                </a:ext>
              </a:extLst>
            </p:cNvPr>
            <p:cNvSpPr/>
            <p:nvPr/>
          </p:nvSpPr>
          <p:spPr>
            <a:xfrm>
              <a:off x="9091552" y="1488083"/>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85" name="Rectangle 184">
              <a:extLst>
                <a:ext uri="{FF2B5EF4-FFF2-40B4-BE49-F238E27FC236}">
                  <a16:creationId xmlns:a16="http://schemas.microsoft.com/office/drawing/2014/main" id="{37353441-67CC-B540-82A7-CB58D9E48617}"/>
                </a:ext>
              </a:extLst>
            </p:cNvPr>
            <p:cNvSpPr/>
            <p:nvPr/>
          </p:nvSpPr>
          <p:spPr>
            <a:xfrm>
              <a:off x="9416063" y="1205130"/>
              <a:ext cx="944489"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Iridonia</a:t>
              </a:r>
              <a:endParaRPr lang="en-US" dirty="0">
                <a:solidFill>
                  <a:schemeClr val="accent2"/>
                </a:solidFill>
                <a:effectLst/>
                <a:latin typeface="Helvetica Neue" panose="02000503000000020004" pitchFamily="2" charset="0"/>
              </a:endParaRPr>
            </a:p>
          </p:txBody>
        </p:sp>
      </p:grpSp>
      <p:grpSp>
        <p:nvGrpSpPr>
          <p:cNvPr id="188" name="Group 187">
            <a:extLst>
              <a:ext uri="{FF2B5EF4-FFF2-40B4-BE49-F238E27FC236}">
                <a16:creationId xmlns:a16="http://schemas.microsoft.com/office/drawing/2014/main" id="{17CFF837-1B8F-254D-BEED-3712C481AC1F}"/>
              </a:ext>
            </a:extLst>
          </p:cNvPr>
          <p:cNvGrpSpPr/>
          <p:nvPr/>
        </p:nvGrpSpPr>
        <p:grpSpPr>
          <a:xfrm>
            <a:off x="10708105" y="5824555"/>
            <a:ext cx="925253" cy="787721"/>
            <a:chOff x="10708105" y="5824555"/>
            <a:chExt cx="925253" cy="787721"/>
          </a:xfrm>
        </p:grpSpPr>
        <p:sp>
          <p:nvSpPr>
            <p:cNvPr id="25" name="Oval 24">
              <a:extLst>
                <a:ext uri="{FF2B5EF4-FFF2-40B4-BE49-F238E27FC236}">
                  <a16:creationId xmlns:a16="http://schemas.microsoft.com/office/drawing/2014/main" id="{3AEBF33D-0C8F-954F-9310-26B9E0D68D2F}"/>
                </a:ext>
              </a:extLst>
            </p:cNvPr>
            <p:cNvSpPr/>
            <p:nvPr/>
          </p:nvSpPr>
          <p:spPr>
            <a:xfrm>
              <a:off x="10952220" y="5824555"/>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87" name="Rectangle 186">
              <a:extLst>
                <a:ext uri="{FF2B5EF4-FFF2-40B4-BE49-F238E27FC236}">
                  <a16:creationId xmlns:a16="http://schemas.microsoft.com/office/drawing/2014/main" id="{84EDD678-C4D4-734A-9FBC-A90A2E54D7BE}"/>
                </a:ext>
              </a:extLst>
            </p:cNvPr>
            <p:cNvSpPr/>
            <p:nvPr/>
          </p:nvSpPr>
          <p:spPr>
            <a:xfrm>
              <a:off x="10708105" y="6242944"/>
              <a:ext cx="925253"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Fondor</a:t>
              </a:r>
              <a:endParaRPr lang="en-US" dirty="0">
                <a:solidFill>
                  <a:schemeClr val="accent2"/>
                </a:solidFill>
                <a:effectLst/>
                <a:latin typeface="Helvetica Neue" panose="02000503000000020004" pitchFamily="2" charset="0"/>
              </a:endParaRPr>
            </a:p>
          </p:txBody>
        </p:sp>
      </p:grpSp>
      <p:grpSp>
        <p:nvGrpSpPr>
          <p:cNvPr id="190" name="Group 189">
            <a:extLst>
              <a:ext uri="{FF2B5EF4-FFF2-40B4-BE49-F238E27FC236}">
                <a16:creationId xmlns:a16="http://schemas.microsoft.com/office/drawing/2014/main" id="{172E7F2A-8859-BE4D-89BE-3561C9B64426}"/>
              </a:ext>
            </a:extLst>
          </p:cNvPr>
          <p:cNvGrpSpPr/>
          <p:nvPr/>
        </p:nvGrpSpPr>
        <p:grpSpPr>
          <a:xfrm>
            <a:off x="10332815" y="4615251"/>
            <a:ext cx="1085281" cy="439679"/>
            <a:chOff x="10332815" y="4615251"/>
            <a:chExt cx="1085281" cy="439679"/>
          </a:xfrm>
        </p:grpSpPr>
        <p:sp>
          <p:nvSpPr>
            <p:cNvPr id="24" name="Oval 23">
              <a:extLst>
                <a:ext uri="{FF2B5EF4-FFF2-40B4-BE49-F238E27FC236}">
                  <a16:creationId xmlns:a16="http://schemas.microsoft.com/office/drawing/2014/main" id="{6EF686FB-2371-6144-9599-700A90FF4F7F}"/>
                </a:ext>
              </a:extLst>
            </p:cNvPr>
            <p:cNvSpPr/>
            <p:nvPr/>
          </p:nvSpPr>
          <p:spPr>
            <a:xfrm>
              <a:off x="10332815" y="4615251"/>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89" name="Rectangle 188">
              <a:extLst>
                <a:ext uri="{FF2B5EF4-FFF2-40B4-BE49-F238E27FC236}">
                  <a16:creationId xmlns:a16="http://schemas.microsoft.com/office/drawing/2014/main" id="{C072372A-3990-2A4A-B6C7-45F50659877F}"/>
                </a:ext>
              </a:extLst>
            </p:cNvPr>
            <p:cNvSpPr/>
            <p:nvPr/>
          </p:nvSpPr>
          <p:spPr>
            <a:xfrm>
              <a:off x="10733293" y="4685579"/>
              <a:ext cx="684803"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Hoth</a:t>
              </a:r>
              <a:endParaRPr lang="en-US" dirty="0">
                <a:solidFill>
                  <a:schemeClr val="accent2"/>
                </a:solidFill>
                <a:effectLst/>
                <a:latin typeface="Helvetica Neue" panose="02000503000000020004" pitchFamily="2" charset="0"/>
              </a:endParaRPr>
            </a:p>
          </p:txBody>
        </p:sp>
      </p:grpSp>
      <p:grpSp>
        <p:nvGrpSpPr>
          <p:cNvPr id="192" name="Group 191">
            <a:extLst>
              <a:ext uri="{FF2B5EF4-FFF2-40B4-BE49-F238E27FC236}">
                <a16:creationId xmlns:a16="http://schemas.microsoft.com/office/drawing/2014/main" id="{405FDFA0-086C-3840-BCAD-37330AEAFBDA}"/>
              </a:ext>
            </a:extLst>
          </p:cNvPr>
          <p:cNvGrpSpPr/>
          <p:nvPr/>
        </p:nvGrpSpPr>
        <p:grpSpPr>
          <a:xfrm>
            <a:off x="8824761" y="4615251"/>
            <a:ext cx="934929" cy="761921"/>
            <a:chOff x="8824761" y="4615251"/>
            <a:chExt cx="934929" cy="761921"/>
          </a:xfrm>
        </p:grpSpPr>
        <p:sp>
          <p:nvSpPr>
            <p:cNvPr id="6" name="Oval 5">
              <a:extLst>
                <a:ext uri="{FF2B5EF4-FFF2-40B4-BE49-F238E27FC236}">
                  <a16:creationId xmlns:a16="http://schemas.microsoft.com/office/drawing/2014/main" id="{3948E0B5-E55D-7B4E-88BE-BDFC56F8661C}"/>
                </a:ext>
              </a:extLst>
            </p:cNvPr>
            <p:cNvSpPr/>
            <p:nvPr/>
          </p:nvSpPr>
          <p:spPr>
            <a:xfrm>
              <a:off x="8824761" y="4615251"/>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91" name="Rectangle 190">
              <a:extLst>
                <a:ext uri="{FF2B5EF4-FFF2-40B4-BE49-F238E27FC236}">
                  <a16:creationId xmlns:a16="http://schemas.microsoft.com/office/drawing/2014/main" id="{E9FC832B-FC48-3049-BA8F-2ECCB8DDDE24}"/>
                </a:ext>
              </a:extLst>
            </p:cNvPr>
            <p:cNvSpPr/>
            <p:nvPr/>
          </p:nvSpPr>
          <p:spPr>
            <a:xfrm>
              <a:off x="8861687" y="5007840"/>
              <a:ext cx="898003"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Bespin</a:t>
              </a:r>
              <a:endParaRPr lang="en-US" dirty="0">
                <a:solidFill>
                  <a:schemeClr val="accent2"/>
                </a:solidFill>
                <a:effectLst/>
                <a:latin typeface="Helvetica Neue" panose="02000503000000020004" pitchFamily="2" charset="0"/>
              </a:endParaRPr>
            </a:p>
          </p:txBody>
        </p:sp>
      </p:grpSp>
      <p:grpSp>
        <p:nvGrpSpPr>
          <p:cNvPr id="196" name="Group 195">
            <a:extLst>
              <a:ext uri="{FF2B5EF4-FFF2-40B4-BE49-F238E27FC236}">
                <a16:creationId xmlns:a16="http://schemas.microsoft.com/office/drawing/2014/main" id="{D16CC421-BC7E-C244-AD19-133EBC465A60}"/>
              </a:ext>
            </a:extLst>
          </p:cNvPr>
          <p:cNvGrpSpPr/>
          <p:nvPr/>
        </p:nvGrpSpPr>
        <p:grpSpPr>
          <a:xfrm>
            <a:off x="9893136" y="2723262"/>
            <a:ext cx="1618492" cy="518845"/>
            <a:chOff x="9893136" y="2723262"/>
            <a:chExt cx="1618492" cy="518845"/>
          </a:xfrm>
        </p:grpSpPr>
        <p:sp>
          <p:nvSpPr>
            <p:cNvPr id="22" name="Oval 21">
              <a:extLst>
                <a:ext uri="{FF2B5EF4-FFF2-40B4-BE49-F238E27FC236}">
                  <a16:creationId xmlns:a16="http://schemas.microsoft.com/office/drawing/2014/main" id="{2A980154-2691-2741-83E9-6257A06DEF58}"/>
                </a:ext>
              </a:extLst>
            </p:cNvPr>
            <p:cNvSpPr/>
            <p:nvPr/>
          </p:nvSpPr>
          <p:spPr>
            <a:xfrm>
              <a:off x="9893136" y="2723262"/>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93" name="Rectangle 192">
              <a:extLst>
                <a:ext uri="{FF2B5EF4-FFF2-40B4-BE49-F238E27FC236}">
                  <a16:creationId xmlns:a16="http://schemas.microsoft.com/office/drawing/2014/main" id="{DEE1C57F-2B41-7B42-B350-F20BA9C1E028}"/>
                </a:ext>
              </a:extLst>
            </p:cNvPr>
            <p:cNvSpPr/>
            <p:nvPr/>
          </p:nvSpPr>
          <p:spPr>
            <a:xfrm>
              <a:off x="10395360" y="2872775"/>
              <a:ext cx="1116268"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Vandor-1</a:t>
              </a:r>
              <a:endParaRPr lang="en-US" dirty="0">
                <a:solidFill>
                  <a:schemeClr val="accent2"/>
                </a:solidFill>
                <a:effectLst/>
                <a:latin typeface="Helvetica Neue" panose="02000503000000020004" pitchFamily="2" charset="0"/>
              </a:endParaRPr>
            </a:p>
          </p:txBody>
        </p:sp>
      </p:grpSp>
      <p:graphicFrame>
        <p:nvGraphicFramePr>
          <p:cNvPr id="2" name="Table 2">
            <a:extLst>
              <a:ext uri="{FF2B5EF4-FFF2-40B4-BE49-F238E27FC236}">
                <a16:creationId xmlns:a16="http://schemas.microsoft.com/office/drawing/2014/main" id="{7CAE5DB1-DF9F-3758-020B-D7AC703C5023}"/>
              </a:ext>
            </a:extLst>
          </p:cNvPr>
          <p:cNvGraphicFramePr>
            <a:graphicFrameLocks noGrp="1"/>
          </p:cNvGraphicFramePr>
          <p:nvPr>
            <p:extLst>
              <p:ext uri="{D42A27DB-BD31-4B8C-83A1-F6EECF244321}">
                <p14:modId xmlns:p14="http://schemas.microsoft.com/office/powerpoint/2010/main" val="958381537"/>
              </p:ext>
            </p:extLst>
          </p:nvPr>
        </p:nvGraphicFramePr>
        <p:xfrm>
          <a:off x="7805000" y="98804"/>
          <a:ext cx="4166613" cy="3244640"/>
        </p:xfrm>
        <a:graphic>
          <a:graphicData uri="http://schemas.openxmlformats.org/drawingml/2006/table">
            <a:tbl>
              <a:tblPr firstRow="1" bandRow="1">
                <a:tableStyleId>{C4B1156A-380E-4F78-BDF5-A606A8083BF9}</a:tableStyleId>
              </a:tblPr>
              <a:tblGrid>
                <a:gridCol w="1321118">
                  <a:extLst>
                    <a:ext uri="{9D8B030D-6E8A-4147-A177-3AD203B41FA5}">
                      <a16:colId xmlns:a16="http://schemas.microsoft.com/office/drawing/2014/main" val="1802083213"/>
                    </a:ext>
                  </a:extLst>
                </a:gridCol>
                <a:gridCol w="560705">
                  <a:extLst>
                    <a:ext uri="{9D8B030D-6E8A-4147-A177-3AD203B41FA5}">
                      <a16:colId xmlns:a16="http://schemas.microsoft.com/office/drawing/2014/main" val="3586278415"/>
                    </a:ext>
                  </a:extLst>
                </a:gridCol>
                <a:gridCol w="216218">
                  <a:extLst>
                    <a:ext uri="{9D8B030D-6E8A-4147-A177-3AD203B41FA5}">
                      <a16:colId xmlns:a16="http://schemas.microsoft.com/office/drawing/2014/main" val="2918379652"/>
                    </a:ext>
                  </a:extLst>
                </a:gridCol>
                <a:gridCol w="1490980">
                  <a:extLst>
                    <a:ext uri="{9D8B030D-6E8A-4147-A177-3AD203B41FA5}">
                      <a16:colId xmlns:a16="http://schemas.microsoft.com/office/drawing/2014/main" val="2514102089"/>
                    </a:ext>
                  </a:extLst>
                </a:gridCol>
                <a:gridCol w="577592">
                  <a:extLst>
                    <a:ext uri="{9D8B030D-6E8A-4147-A177-3AD203B41FA5}">
                      <a16:colId xmlns:a16="http://schemas.microsoft.com/office/drawing/2014/main" val="2324027043"/>
                    </a:ext>
                  </a:extLst>
                </a:gridCol>
              </a:tblGrid>
              <a:tr h="364280">
                <a:tc>
                  <a:txBody>
                    <a:bodyPr/>
                    <a:lstStyle/>
                    <a:p>
                      <a:r>
                        <a:rPr lang="en-US" sz="1500" b="0" baseline="0" dirty="0" err="1"/>
                        <a:t>Alderaan</a:t>
                      </a:r>
                      <a:endParaRPr lang="en-US" sz="1500" b="0" baseline="0" dirty="0"/>
                    </a:p>
                  </a:txBody>
                  <a:tcPr>
                    <a:solidFill>
                      <a:schemeClr val="accent4">
                        <a:tint val="20000"/>
                        <a:alpha val="95000"/>
                      </a:schemeClr>
                    </a:solidFill>
                  </a:tcPr>
                </a:tc>
                <a:tc>
                  <a:txBody>
                    <a:bodyPr/>
                    <a:lstStyle/>
                    <a:p>
                      <a:r>
                        <a:rPr lang="en-US" sz="1500" b="0" baseline="0" dirty="0"/>
                        <a:t>366</a:t>
                      </a:r>
                    </a:p>
                  </a:txBody>
                  <a:tcPr>
                    <a:solidFill>
                      <a:schemeClr val="accent4">
                        <a:tint val="20000"/>
                        <a:alpha val="95000"/>
                      </a:schemeClr>
                    </a:solidFill>
                  </a:tcPr>
                </a:tc>
                <a:tc>
                  <a:txBody>
                    <a:bodyPr/>
                    <a:lstStyle/>
                    <a:p>
                      <a:endParaRPr lang="en-US" sz="1500" b="0" baseline="0" dirty="0"/>
                    </a:p>
                  </a:txBody>
                  <a:tcPr>
                    <a:solidFill>
                      <a:schemeClr val="accent4">
                        <a:tint val="20000"/>
                        <a:alpha val="95000"/>
                      </a:schemeClr>
                    </a:solidFill>
                  </a:tcPr>
                </a:tc>
                <a:tc>
                  <a:txBody>
                    <a:bodyPr/>
                    <a:lstStyle/>
                    <a:p>
                      <a:r>
                        <a:rPr lang="en-US" sz="1500" b="0" baseline="0" dirty="0" err="1"/>
                        <a:t>Mandalore</a:t>
                      </a:r>
                      <a:endParaRPr lang="en-US" sz="1500" b="0" baseline="0" dirty="0"/>
                    </a:p>
                  </a:txBody>
                  <a:tcPr>
                    <a:solidFill>
                      <a:schemeClr val="accent4">
                        <a:tint val="20000"/>
                        <a:alpha val="95000"/>
                      </a:schemeClr>
                    </a:solidFill>
                  </a:tcPr>
                </a:tc>
                <a:tc>
                  <a:txBody>
                    <a:bodyPr/>
                    <a:lstStyle/>
                    <a:p>
                      <a:r>
                        <a:rPr lang="en-US" sz="1500" b="0" baseline="0" dirty="0"/>
                        <a:t>241</a:t>
                      </a:r>
                    </a:p>
                  </a:txBody>
                  <a:tcPr>
                    <a:solidFill>
                      <a:schemeClr val="accent4">
                        <a:tint val="20000"/>
                        <a:alpha val="95000"/>
                      </a:schemeClr>
                    </a:solidFill>
                  </a:tcPr>
                </a:tc>
                <a:extLst>
                  <a:ext uri="{0D108BD9-81ED-4DB2-BD59-A6C34878D82A}">
                    <a16:rowId xmlns:a16="http://schemas.microsoft.com/office/drawing/2014/main" val="3152747887"/>
                  </a:ext>
                </a:extLst>
              </a:tr>
              <a:tr h="212830">
                <a:tc>
                  <a:txBody>
                    <a:bodyPr/>
                    <a:lstStyle/>
                    <a:p>
                      <a:r>
                        <a:rPr lang="en-US" sz="1500" b="0" baseline="0" dirty="0"/>
                        <a:t>Kessel</a:t>
                      </a:r>
                    </a:p>
                  </a:txBody>
                  <a:tcPr>
                    <a:solidFill>
                      <a:schemeClr val="accent4">
                        <a:tint val="40000"/>
                        <a:alpha val="95000"/>
                      </a:schemeClr>
                    </a:solidFill>
                  </a:tcPr>
                </a:tc>
                <a:tc>
                  <a:txBody>
                    <a:bodyPr/>
                    <a:lstStyle/>
                    <a:p>
                      <a:r>
                        <a:rPr lang="en-US" sz="1500" b="0" baseline="0" dirty="0"/>
                        <a:t>0</a:t>
                      </a:r>
                    </a:p>
                  </a:txBody>
                  <a:tcPr>
                    <a:solidFill>
                      <a:schemeClr val="accent4">
                        <a:tint val="40000"/>
                        <a:alpha val="95000"/>
                      </a:schemeClr>
                    </a:solidFill>
                  </a:tcPr>
                </a:tc>
                <a:tc>
                  <a:txBody>
                    <a:bodyPr/>
                    <a:lstStyle/>
                    <a:p>
                      <a:endParaRPr lang="en-US" sz="1500" b="0" baseline="0" dirty="0"/>
                    </a:p>
                  </a:txBody>
                  <a:tcPr>
                    <a:solidFill>
                      <a:schemeClr val="accent4">
                        <a:tint val="40000"/>
                        <a:alpha val="95000"/>
                      </a:schemeClr>
                    </a:solidFill>
                  </a:tcPr>
                </a:tc>
                <a:tc>
                  <a:txBody>
                    <a:bodyPr/>
                    <a:lstStyle/>
                    <a:p>
                      <a:r>
                        <a:rPr lang="en-US" sz="1500" b="0" baseline="0" dirty="0"/>
                        <a:t>Polis Massa</a:t>
                      </a:r>
                    </a:p>
                  </a:txBody>
                  <a:tcPr>
                    <a:solidFill>
                      <a:schemeClr val="accent4">
                        <a:tint val="40000"/>
                        <a:alpha val="95000"/>
                      </a:schemeClr>
                    </a:solidFill>
                  </a:tcPr>
                </a:tc>
                <a:tc>
                  <a:txBody>
                    <a:bodyPr/>
                    <a:lstStyle/>
                    <a:p>
                      <a:r>
                        <a:rPr lang="en-US" sz="1500" b="0" baseline="0" dirty="0"/>
                        <a:t>234</a:t>
                      </a:r>
                    </a:p>
                  </a:txBody>
                  <a:tcPr>
                    <a:solidFill>
                      <a:schemeClr val="accent4">
                        <a:tint val="40000"/>
                        <a:alpha val="95000"/>
                      </a:schemeClr>
                    </a:solidFill>
                  </a:tcPr>
                </a:tc>
                <a:extLst>
                  <a:ext uri="{0D108BD9-81ED-4DB2-BD59-A6C34878D82A}">
                    <a16:rowId xmlns:a16="http://schemas.microsoft.com/office/drawing/2014/main" val="1035924349"/>
                  </a:ext>
                </a:extLst>
              </a:tr>
              <a:tr h="212830">
                <a:tc>
                  <a:txBody>
                    <a:bodyPr/>
                    <a:lstStyle/>
                    <a:p>
                      <a:r>
                        <a:rPr lang="en-US" sz="1500" b="0" baseline="0" dirty="0" err="1"/>
                        <a:t>Zygerria</a:t>
                      </a:r>
                      <a:endParaRPr lang="en-US" sz="1500" b="0" baseline="0" dirty="0"/>
                    </a:p>
                  </a:txBody>
                  <a:tcPr>
                    <a:solidFill>
                      <a:schemeClr val="accent4">
                        <a:tint val="20000"/>
                        <a:alpha val="95000"/>
                      </a:schemeClr>
                    </a:solidFill>
                  </a:tcPr>
                </a:tc>
                <a:tc>
                  <a:txBody>
                    <a:bodyPr/>
                    <a:lstStyle/>
                    <a:p>
                      <a:r>
                        <a:rPr lang="en-US" sz="1500" b="0" baseline="0" dirty="0"/>
                        <a:t>160</a:t>
                      </a:r>
                    </a:p>
                  </a:txBody>
                  <a:tcPr>
                    <a:solidFill>
                      <a:schemeClr val="accent4">
                        <a:tint val="20000"/>
                        <a:alpha val="95000"/>
                      </a:schemeClr>
                    </a:solidFill>
                  </a:tcPr>
                </a:tc>
                <a:tc>
                  <a:txBody>
                    <a:bodyPr/>
                    <a:lstStyle/>
                    <a:p>
                      <a:endParaRPr lang="en-US" sz="1500" b="0" baseline="0" dirty="0"/>
                    </a:p>
                  </a:txBody>
                  <a:tcPr>
                    <a:solidFill>
                      <a:schemeClr val="accent4">
                        <a:tint val="20000"/>
                        <a:alpha val="95000"/>
                      </a:schemeClr>
                    </a:solidFill>
                  </a:tcPr>
                </a:tc>
                <a:tc>
                  <a:txBody>
                    <a:bodyPr/>
                    <a:lstStyle/>
                    <a:p>
                      <a:r>
                        <a:rPr lang="en-US" sz="1500" b="0" baseline="0" dirty="0" err="1"/>
                        <a:t>Onderon</a:t>
                      </a:r>
                      <a:endParaRPr lang="en-US" sz="1500" b="0" baseline="0" dirty="0"/>
                    </a:p>
                  </a:txBody>
                  <a:tcPr>
                    <a:solidFill>
                      <a:schemeClr val="accent4">
                        <a:tint val="20000"/>
                        <a:alpha val="95000"/>
                      </a:schemeClr>
                    </a:solidFill>
                  </a:tcPr>
                </a:tc>
                <a:tc>
                  <a:txBody>
                    <a:bodyPr/>
                    <a:lstStyle/>
                    <a:p>
                      <a:r>
                        <a:rPr lang="en-US" sz="1500" b="0" baseline="0" dirty="0"/>
                        <a:t>380</a:t>
                      </a:r>
                    </a:p>
                  </a:txBody>
                  <a:tcPr>
                    <a:solidFill>
                      <a:schemeClr val="accent4">
                        <a:tint val="20000"/>
                        <a:alpha val="95000"/>
                      </a:schemeClr>
                    </a:solidFill>
                  </a:tcPr>
                </a:tc>
                <a:extLst>
                  <a:ext uri="{0D108BD9-81ED-4DB2-BD59-A6C34878D82A}">
                    <a16:rowId xmlns:a16="http://schemas.microsoft.com/office/drawing/2014/main" val="4129834768"/>
                  </a:ext>
                </a:extLst>
              </a:tr>
              <a:tr h="212830">
                <a:tc>
                  <a:txBody>
                    <a:bodyPr/>
                    <a:lstStyle/>
                    <a:p>
                      <a:r>
                        <a:rPr lang="en-US" sz="1500" b="0" baseline="0" dirty="0"/>
                        <a:t>Dagobah</a:t>
                      </a:r>
                    </a:p>
                  </a:txBody>
                  <a:tcPr>
                    <a:solidFill>
                      <a:schemeClr val="accent4">
                        <a:tint val="40000"/>
                        <a:alpha val="95000"/>
                      </a:schemeClr>
                    </a:solidFill>
                  </a:tcPr>
                </a:tc>
                <a:tc>
                  <a:txBody>
                    <a:bodyPr/>
                    <a:lstStyle/>
                    <a:p>
                      <a:r>
                        <a:rPr lang="en-US" sz="1500" b="0" baseline="0" dirty="0"/>
                        <a:t>242</a:t>
                      </a:r>
                    </a:p>
                  </a:txBody>
                  <a:tcPr>
                    <a:solidFill>
                      <a:schemeClr val="accent4">
                        <a:tint val="40000"/>
                        <a:alpha val="95000"/>
                      </a:schemeClr>
                    </a:solidFill>
                  </a:tcPr>
                </a:tc>
                <a:tc>
                  <a:txBody>
                    <a:bodyPr/>
                    <a:lstStyle/>
                    <a:p>
                      <a:endParaRPr lang="en-US" sz="1500" b="0" baseline="0" dirty="0"/>
                    </a:p>
                  </a:txBody>
                  <a:tcPr>
                    <a:solidFill>
                      <a:schemeClr val="accent4">
                        <a:tint val="40000"/>
                        <a:alpha val="95000"/>
                      </a:schemeClr>
                    </a:solidFill>
                  </a:tcPr>
                </a:tc>
                <a:tc>
                  <a:txBody>
                    <a:bodyPr/>
                    <a:lstStyle/>
                    <a:p>
                      <a:r>
                        <a:rPr lang="en-US" sz="1500" b="0" baseline="0" dirty="0"/>
                        <a:t>Naboo</a:t>
                      </a:r>
                    </a:p>
                  </a:txBody>
                  <a:tcPr>
                    <a:solidFill>
                      <a:schemeClr val="accent4">
                        <a:tint val="40000"/>
                        <a:alpha val="95000"/>
                      </a:schemeClr>
                    </a:solidFill>
                  </a:tcPr>
                </a:tc>
                <a:tc>
                  <a:txBody>
                    <a:bodyPr/>
                    <a:lstStyle/>
                    <a:p>
                      <a:r>
                        <a:rPr lang="en-US" sz="1500" b="0" baseline="0" dirty="0"/>
                        <a:t>100</a:t>
                      </a:r>
                    </a:p>
                  </a:txBody>
                  <a:tcPr>
                    <a:solidFill>
                      <a:schemeClr val="accent4">
                        <a:tint val="40000"/>
                        <a:alpha val="95000"/>
                      </a:schemeClr>
                    </a:solidFill>
                  </a:tcPr>
                </a:tc>
                <a:extLst>
                  <a:ext uri="{0D108BD9-81ED-4DB2-BD59-A6C34878D82A}">
                    <a16:rowId xmlns:a16="http://schemas.microsoft.com/office/drawing/2014/main" val="3355459266"/>
                  </a:ext>
                </a:extLst>
              </a:tr>
              <a:tr h="212830">
                <a:tc>
                  <a:txBody>
                    <a:bodyPr/>
                    <a:lstStyle/>
                    <a:p>
                      <a:r>
                        <a:rPr lang="en-US" sz="1500" b="0" baseline="0" dirty="0" err="1"/>
                        <a:t>Fondor</a:t>
                      </a:r>
                      <a:endParaRPr lang="en-US" sz="1500" b="0" baseline="0" dirty="0"/>
                    </a:p>
                  </a:txBody>
                  <a:tcPr>
                    <a:solidFill>
                      <a:schemeClr val="accent4">
                        <a:tint val="20000"/>
                        <a:alpha val="95000"/>
                      </a:schemeClr>
                    </a:solidFill>
                  </a:tcPr>
                </a:tc>
                <a:tc>
                  <a:txBody>
                    <a:bodyPr/>
                    <a:lstStyle/>
                    <a:p>
                      <a:r>
                        <a:rPr lang="en-US" sz="1500" b="0" baseline="0" dirty="0"/>
                        <a:t>161</a:t>
                      </a:r>
                    </a:p>
                  </a:txBody>
                  <a:tcPr>
                    <a:solidFill>
                      <a:schemeClr val="accent4">
                        <a:tint val="20000"/>
                        <a:alpha val="95000"/>
                      </a:schemeClr>
                    </a:solidFill>
                  </a:tcPr>
                </a:tc>
                <a:tc>
                  <a:txBody>
                    <a:bodyPr/>
                    <a:lstStyle/>
                    <a:p>
                      <a:endParaRPr lang="en-US" sz="1500" b="0" baseline="0" dirty="0"/>
                    </a:p>
                  </a:txBody>
                  <a:tcPr>
                    <a:solidFill>
                      <a:schemeClr val="accent4">
                        <a:tint val="20000"/>
                        <a:alpha val="95000"/>
                      </a:schemeClr>
                    </a:solidFill>
                  </a:tcPr>
                </a:tc>
                <a:tc>
                  <a:txBody>
                    <a:bodyPr/>
                    <a:lstStyle/>
                    <a:p>
                      <a:r>
                        <a:rPr lang="en-US" sz="1500" b="0" baseline="0" dirty="0" err="1"/>
                        <a:t>Ryloth</a:t>
                      </a:r>
                      <a:endParaRPr lang="en-US" sz="1500" b="0" baseline="0" dirty="0"/>
                    </a:p>
                  </a:txBody>
                  <a:tcPr>
                    <a:solidFill>
                      <a:schemeClr val="accent4">
                        <a:tint val="20000"/>
                        <a:alpha val="95000"/>
                      </a:schemeClr>
                    </a:solidFill>
                  </a:tcPr>
                </a:tc>
                <a:tc>
                  <a:txBody>
                    <a:bodyPr/>
                    <a:lstStyle/>
                    <a:p>
                      <a:r>
                        <a:rPr lang="en-US" sz="1500" b="0" baseline="0" dirty="0"/>
                        <a:t>193</a:t>
                      </a:r>
                    </a:p>
                  </a:txBody>
                  <a:tcPr>
                    <a:solidFill>
                      <a:schemeClr val="accent4">
                        <a:tint val="20000"/>
                        <a:alpha val="95000"/>
                      </a:schemeClr>
                    </a:solidFill>
                  </a:tcPr>
                </a:tc>
                <a:extLst>
                  <a:ext uri="{0D108BD9-81ED-4DB2-BD59-A6C34878D82A}">
                    <a16:rowId xmlns:a16="http://schemas.microsoft.com/office/drawing/2014/main" val="4073488566"/>
                  </a:ext>
                </a:extLst>
              </a:tr>
              <a:tr h="212830">
                <a:tc>
                  <a:txBody>
                    <a:bodyPr/>
                    <a:lstStyle/>
                    <a:p>
                      <a:r>
                        <a:rPr lang="en-US" sz="1500" b="0" baseline="0" dirty="0"/>
                        <a:t>Endor</a:t>
                      </a:r>
                    </a:p>
                  </a:txBody>
                  <a:tcPr>
                    <a:solidFill>
                      <a:schemeClr val="accent4">
                        <a:tint val="40000"/>
                        <a:alpha val="95000"/>
                      </a:schemeClr>
                    </a:solidFill>
                  </a:tcPr>
                </a:tc>
                <a:tc>
                  <a:txBody>
                    <a:bodyPr/>
                    <a:lstStyle/>
                    <a:p>
                      <a:r>
                        <a:rPr lang="en-US" sz="1500" b="0" baseline="0" dirty="0"/>
                        <a:t>176</a:t>
                      </a:r>
                    </a:p>
                  </a:txBody>
                  <a:tcPr>
                    <a:solidFill>
                      <a:schemeClr val="accent4">
                        <a:tint val="40000"/>
                        <a:alpha val="95000"/>
                      </a:schemeClr>
                    </a:solidFill>
                  </a:tcPr>
                </a:tc>
                <a:tc>
                  <a:txBody>
                    <a:bodyPr/>
                    <a:lstStyle/>
                    <a:p>
                      <a:endParaRPr lang="en-US" sz="1500" b="0" baseline="0" dirty="0"/>
                    </a:p>
                  </a:txBody>
                  <a:tcPr>
                    <a:solidFill>
                      <a:schemeClr val="accent4">
                        <a:tint val="40000"/>
                        <a:alpha val="95000"/>
                      </a:schemeClr>
                    </a:solidFill>
                  </a:tcPr>
                </a:tc>
                <a:tc>
                  <a:txBody>
                    <a:bodyPr/>
                    <a:lstStyle/>
                    <a:p>
                      <a:r>
                        <a:rPr lang="en-US" sz="1500" b="0" baseline="0" dirty="0" err="1"/>
                        <a:t>Starkiller</a:t>
                      </a:r>
                      <a:r>
                        <a:rPr lang="en-US" sz="1500" b="0" baseline="0" dirty="0"/>
                        <a:t> Base</a:t>
                      </a:r>
                    </a:p>
                  </a:txBody>
                  <a:tcPr>
                    <a:solidFill>
                      <a:schemeClr val="accent4">
                        <a:tint val="40000"/>
                        <a:alpha val="95000"/>
                      </a:schemeClr>
                    </a:solidFill>
                  </a:tcPr>
                </a:tc>
                <a:tc>
                  <a:txBody>
                    <a:bodyPr/>
                    <a:lstStyle/>
                    <a:p>
                      <a:r>
                        <a:rPr lang="en-US" sz="1500" b="0" baseline="0" dirty="0"/>
                        <a:t>253</a:t>
                      </a:r>
                    </a:p>
                  </a:txBody>
                  <a:tcPr>
                    <a:solidFill>
                      <a:schemeClr val="accent4">
                        <a:tint val="40000"/>
                        <a:alpha val="95000"/>
                      </a:schemeClr>
                    </a:solidFill>
                  </a:tcPr>
                </a:tc>
                <a:extLst>
                  <a:ext uri="{0D108BD9-81ED-4DB2-BD59-A6C34878D82A}">
                    <a16:rowId xmlns:a16="http://schemas.microsoft.com/office/drawing/2014/main" val="1786846508"/>
                  </a:ext>
                </a:extLst>
              </a:tr>
              <a:tr h="212830">
                <a:tc>
                  <a:txBody>
                    <a:bodyPr/>
                    <a:lstStyle/>
                    <a:p>
                      <a:r>
                        <a:rPr lang="en-US" sz="1500" b="0" baseline="0" dirty="0" err="1"/>
                        <a:t>Geonosis</a:t>
                      </a:r>
                      <a:endParaRPr lang="en-US" sz="1500" b="0" baseline="0" dirty="0"/>
                    </a:p>
                  </a:txBody>
                  <a:tcPr>
                    <a:solidFill>
                      <a:schemeClr val="accent4">
                        <a:tint val="20000"/>
                        <a:alpha val="95000"/>
                      </a:schemeClr>
                    </a:solidFill>
                  </a:tcPr>
                </a:tc>
                <a:tc>
                  <a:txBody>
                    <a:bodyPr/>
                    <a:lstStyle/>
                    <a:p>
                      <a:r>
                        <a:rPr lang="en-US" sz="1500" b="0" baseline="0" dirty="0"/>
                        <a:t>77</a:t>
                      </a:r>
                    </a:p>
                  </a:txBody>
                  <a:tcPr>
                    <a:solidFill>
                      <a:schemeClr val="accent4">
                        <a:tint val="20000"/>
                        <a:alpha val="95000"/>
                      </a:schemeClr>
                    </a:solidFill>
                  </a:tcPr>
                </a:tc>
                <a:tc>
                  <a:txBody>
                    <a:bodyPr/>
                    <a:lstStyle/>
                    <a:p>
                      <a:endParaRPr lang="en-US" sz="1500" b="0" baseline="0" dirty="0"/>
                    </a:p>
                  </a:txBody>
                  <a:tcPr>
                    <a:solidFill>
                      <a:schemeClr val="accent4">
                        <a:tint val="20000"/>
                        <a:alpha val="95000"/>
                      </a:schemeClr>
                    </a:solidFill>
                  </a:tcPr>
                </a:tc>
                <a:tc>
                  <a:txBody>
                    <a:bodyPr/>
                    <a:lstStyle/>
                    <a:p>
                      <a:r>
                        <a:rPr lang="en-US" sz="1500" b="0" baseline="0" dirty="0"/>
                        <a:t>Tatooine</a:t>
                      </a:r>
                    </a:p>
                  </a:txBody>
                  <a:tcPr>
                    <a:solidFill>
                      <a:schemeClr val="accent4">
                        <a:tint val="20000"/>
                        <a:alpha val="95000"/>
                      </a:schemeClr>
                    </a:solidFill>
                  </a:tcPr>
                </a:tc>
                <a:tc>
                  <a:txBody>
                    <a:bodyPr/>
                    <a:lstStyle/>
                    <a:p>
                      <a:r>
                        <a:rPr lang="en-US" sz="1500" b="0" baseline="0" dirty="0"/>
                        <a:t>329</a:t>
                      </a:r>
                    </a:p>
                  </a:txBody>
                  <a:tcPr>
                    <a:solidFill>
                      <a:schemeClr val="accent4">
                        <a:tint val="20000"/>
                        <a:alpha val="95000"/>
                      </a:schemeClr>
                    </a:solidFill>
                  </a:tcPr>
                </a:tc>
                <a:extLst>
                  <a:ext uri="{0D108BD9-81ED-4DB2-BD59-A6C34878D82A}">
                    <a16:rowId xmlns:a16="http://schemas.microsoft.com/office/drawing/2014/main" val="2380949109"/>
                  </a:ext>
                </a:extLst>
              </a:tr>
              <a:tr h="212830">
                <a:tc>
                  <a:txBody>
                    <a:bodyPr/>
                    <a:lstStyle/>
                    <a:p>
                      <a:r>
                        <a:rPr lang="en-US" sz="1500" b="0" baseline="0" dirty="0" err="1"/>
                        <a:t>Hoth</a:t>
                      </a:r>
                      <a:endParaRPr lang="en-US" sz="1500" b="0" baseline="0" dirty="0"/>
                    </a:p>
                  </a:txBody>
                  <a:tcPr>
                    <a:solidFill>
                      <a:schemeClr val="accent4">
                        <a:tint val="40000"/>
                        <a:alpha val="95000"/>
                      </a:schemeClr>
                    </a:solidFill>
                  </a:tcPr>
                </a:tc>
                <a:tc>
                  <a:txBody>
                    <a:bodyPr/>
                    <a:lstStyle/>
                    <a:p>
                      <a:r>
                        <a:rPr lang="en-US" sz="1500" b="0" baseline="0" dirty="0"/>
                        <a:t>151</a:t>
                      </a:r>
                    </a:p>
                  </a:txBody>
                  <a:tcPr>
                    <a:solidFill>
                      <a:schemeClr val="accent4">
                        <a:tint val="40000"/>
                        <a:alpha val="95000"/>
                      </a:schemeClr>
                    </a:solidFill>
                  </a:tcPr>
                </a:tc>
                <a:tc>
                  <a:txBody>
                    <a:bodyPr/>
                    <a:lstStyle/>
                    <a:p>
                      <a:endParaRPr lang="en-US" sz="1500" b="0" baseline="0" dirty="0"/>
                    </a:p>
                  </a:txBody>
                  <a:tcPr>
                    <a:solidFill>
                      <a:schemeClr val="accent4">
                        <a:tint val="40000"/>
                        <a:alpha val="95000"/>
                      </a:schemeClr>
                    </a:solidFill>
                  </a:tcPr>
                </a:tc>
                <a:tc>
                  <a:txBody>
                    <a:bodyPr/>
                    <a:lstStyle/>
                    <a:p>
                      <a:r>
                        <a:rPr lang="en-US" sz="1500" b="0" baseline="0" dirty="0" err="1"/>
                        <a:t>Bespin</a:t>
                      </a:r>
                      <a:endParaRPr lang="en-US" sz="1500" b="0" baseline="0" dirty="0"/>
                    </a:p>
                  </a:txBody>
                  <a:tcPr>
                    <a:solidFill>
                      <a:schemeClr val="accent4">
                        <a:tint val="40000"/>
                        <a:alpha val="95000"/>
                      </a:schemeClr>
                    </a:solidFill>
                  </a:tcPr>
                </a:tc>
                <a:tc>
                  <a:txBody>
                    <a:bodyPr/>
                    <a:lstStyle/>
                    <a:p>
                      <a:r>
                        <a:rPr lang="en-US" sz="1500" b="0" baseline="0" dirty="0"/>
                        <a:t>80</a:t>
                      </a:r>
                    </a:p>
                  </a:txBody>
                  <a:tcPr>
                    <a:solidFill>
                      <a:schemeClr val="accent4">
                        <a:tint val="40000"/>
                        <a:alpha val="95000"/>
                      </a:schemeClr>
                    </a:solidFill>
                  </a:tcPr>
                </a:tc>
                <a:extLst>
                  <a:ext uri="{0D108BD9-81ED-4DB2-BD59-A6C34878D82A}">
                    <a16:rowId xmlns:a16="http://schemas.microsoft.com/office/drawing/2014/main" val="137130001"/>
                  </a:ext>
                </a:extLst>
              </a:tr>
              <a:tr h="212830">
                <a:tc>
                  <a:txBody>
                    <a:bodyPr/>
                    <a:lstStyle/>
                    <a:p>
                      <a:r>
                        <a:rPr lang="en-US" sz="1500" b="0" baseline="0" dirty="0" err="1"/>
                        <a:t>Iridonia</a:t>
                      </a:r>
                      <a:endParaRPr lang="en-US" sz="1500" b="0" baseline="0" dirty="0"/>
                    </a:p>
                  </a:txBody>
                  <a:tcPr>
                    <a:solidFill>
                      <a:schemeClr val="accent4">
                        <a:tint val="20000"/>
                        <a:alpha val="95000"/>
                      </a:schemeClr>
                    </a:solidFill>
                  </a:tcPr>
                </a:tc>
                <a:tc>
                  <a:txBody>
                    <a:bodyPr/>
                    <a:lstStyle/>
                    <a:p>
                      <a:r>
                        <a:rPr lang="en-US" sz="1500" b="0" baseline="0" dirty="0"/>
                        <a:t>226</a:t>
                      </a:r>
                    </a:p>
                  </a:txBody>
                  <a:tcPr>
                    <a:solidFill>
                      <a:schemeClr val="accent4">
                        <a:tint val="20000"/>
                        <a:alpha val="95000"/>
                      </a:schemeClr>
                    </a:solidFill>
                  </a:tcPr>
                </a:tc>
                <a:tc>
                  <a:txBody>
                    <a:bodyPr/>
                    <a:lstStyle/>
                    <a:p>
                      <a:endParaRPr lang="en-US" sz="1500" b="0" baseline="0" dirty="0"/>
                    </a:p>
                  </a:txBody>
                  <a:tcPr>
                    <a:solidFill>
                      <a:schemeClr val="accent4">
                        <a:tint val="20000"/>
                        <a:alpha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aseline="0" dirty="0">
                          <a:solidFill>
                            <a:schemeClr val="tx1"/>
                          </a:solidFill>
                          <a:latin typeface="Helvetica Neue" panose="02000503000000020004" pitchFamily="2" charset="0"/>
                        </a:rPr>
                        <a:t>Vandor-1</a:t>
                      </a:r>
                      <a:endParaRPr lang="en-US" sz="1500" baseline="0" dirty="0">
                        <a:solidFill>
                          <a:schemeClr val="tx1"/>
                        </a:solidFill>
                        <a:effectLst/>
                        <a:latin typeface="Helvetica Neue" panose="02000503000000020004" pitchFamily="2" charset="0"/>
                      </a:endParaRPr>
                    </a:p>
                  </a:txBody>
                  <a:tcPr>
                    <a:solidFill>
                      <a:schemeClr val="accent4">
                        <a:tint val="20000"/>
                        <a:alpha val="95000"/>
                      </a:schemeClr>
                    </a:solidFill>
                  </a:tcPr>
                </a:tc>
                <a:tc>
                  <a:txBody>
                    <a:bodyPr/>
                    <a:lstStyle/>
                    <a:p>
                      <a:r>
                        <a:rPr lang="en-US" sz="1500" b="0" baseline="0" dirty="0"/>
                        <a:t>199</a:t>
                      </a:r>
                    </a:p>
                  </a:txBody>
                  <a:tcPr>
                    <a:solidFill>
                      <a:schemeClr val="accent4">
                        <a:tint val="20000"/>
                        <a:alpha val="95000"/>
                      </a:schemeClr>
                    </a:solidFill>
                  </a:tcPr>
                </a:tc>
                <a:extLst>
                  <a:ext uri="{0D108BD9-81ED-4DB2-BD59-A6C34878D82A}">
                    <a16:rowId xmlns:a16="http://schemas.microsoft.com/office/drawing/2014/main" val="3586547508"/>
                  </a:ext>
                </a:extLst>
              </a:tr>
              <a:tr h="212830">
                <a:tc>
                  <a:txBody>
                    <a:bodyPr/>
                    <a:lstStyle/>
                    <a:p>
                      <a:r>
                        <a:rPr lang="en-US" sz="1500" b="0" baseline="0" dirty="0" err="1"/>
                        <a:t>Lotho</a:t>
                      </a:r>
                      <a:r>
                        <a:rPr lang="en-US" sz="1500" b="0" baseline="0" dirty="0"/>
                        <a:t> Minor</a:t>
                      </a:r>
                    </a:p>
                  </a:txBody>
                  <a:tcPr>
                    <a:solidFill>
                      <a:schemeClr val="accent4">
                        <a:tint val="40000"/>
                        <a:alpha val="95000"/>
                      </a:schemeClr>
                    </a:solidFill>
                  </a:tcPr>
                </a:tc>
                <a:tc>
                  <a:txBody>
                    <a:bodyPr/>
                    <a:lstStyle/>
                    <a:p>
                      <a:r>
                        <a:rPr lang="en-US" sz="1500" b="0" baseline="0" dirty="0"/>
                        <a:t>244</a:t>
                      </a:r>
                    </a:p>
                  </a:txBody>
                  <a:tcPr>
                    <a:solidFill>
                      <a:schemeClr val="accent4">
                        <a:tint val="40000"/>
                        <a:alpha val="95000"/>
                      </a:schemeClr>
                    </a:solidFill>
                  </a:tcPr>
                </a:tc>
                <a:tc>
                  <a:txBody>
                    <a:bodyPr/>
                    <a:lstStyle/>
                    <a:p>
                      <a:endParaRPr lang="en-US" sz="1500" b="0" baseline="0" dirty="0"/>
                    </a:p>
                  </a:txBody>
                  <a:tcPr>
                    <a:solidFill>
                      <a:schemeClr val="accent4">
                        <a:tint val="40000"/>
                        <a:alpha val="95000"/>
                      </a:schemeClr>
                    </a:solidFill>
                  </a:tcPr>
                </a:tc>
                <a:tc>
                  <a:txBody>
                    <a:bodyPr/>
                    <a:lstStyle/>
                    <a:p>
                      <a:r>
                        <a:rPr lang="en-US" sz="1500" baseline="0" dirty="0">
                          <a:solidFill>
                            <a:schemeClr val="tx1"/>
                          </a:solidFill>
                          <a:latin typeface="Helvetica Neue" panose="02000503000000020004" pitchFamily="2" charset="0"/>
                        </a:rPr>
                        <a:t>Coruscant</a:t>
                      </a:r>
                      <a:endParaRPr lang="en-US" sz="1500" b="0" baseline="0" dirty="0">
                        <a:solidFill>
                          <a:schemeClr val="tx1"/>
                        </a:solidFill>
                      </a:endParaRPr>
                    </a:p>
                  </a:txBody>
                  <a:tcPr>
                    <a:solidFill>
                      <a:schemeClr val="accent4">
                        <a:tint val="40000"/>
                        <a:alpha val="95000"/>
                      </a:schemeClr>
                    </a:solidFill>
                  </a:tcPr>
                </a:tc>
                <a:tc>
                  <a:txBody>
                    <a:bodyPr/>
                    <a:lstStyle/>
                    <a:p>
                      <a:r>
                        <a:rPr lang="en-US" sz="1500" b="0" baseline="0" dirty="0"/>
                        <a:t>374</a:t>
                      </a:r>
                    </a:p>
                  </a:txBody>
                  <a:tcPr>
                    <a:solidFill>
                      <a:schemeClr val="accent4">
                        <a:tint val="40000"/>
                        <a:alpha val="95000"/>
                      </a:schemeClr>
                    </a:solidFill>
                  </a:tcPr>
                </a:tc>
                <a:extLst>
                  <a:ext uri="{0D108BD9-81ED-4DB2-BD59-A6C34878D82A}">
                    <a16:rowId xmlns:a16="http://schemas.microsoft.com/office/drawing/2014/main" val="2608093921"/>
                  </a:ext>
                </a:extLst>
              </a:tr>
            </a:tbl>
          </a:graphicData>
        </a:graphic>
      </p:graphicFrame>
      <p:sp>
        <p:nvSpPr>
          <p:cNvPr id="3" name="TextBox 2">
            <a:extLst>
              <a:ext uri="{FF2B5EF4-FFF2-40B4-BE49-F238E27FC236}">
                <a16:creationId xmlns:a16="http://schemas.microsoft.com/office/drawing/2014/main" id="{C5E36553-B262-DC05-E64E-E9443FA8BBF4}"/>
              </a:ext>
            </a:extLst>
          </p:cNvPr>
          <p:cNvSpPr txBox="1"/>
          <p:nvPr/>
        </p:nvSpPr>
        <p:spPr>
          <a:xfrm>
            <a:off x="3768334" y="200632"/>
            <a:ext cx="3930715" cy="1246495"/>
          </a:xfrm>
          <a:prstGeom prst="rect">
            <a:avLst/>
          </a:prstGeom>
          <a:noFill/>
        </p:spPr>
        <p:txBody>
          <a:bodyPr wrap="square" rtlCol="0">
            <a:spAutoFit/>
          </a:bodyPr>
          <a:lstStyle/>
          <a:p>
            <a:r>
              <a:rPr lang="en-US" sz="2500" b="1" dirty="0">
                <a:solidFill>
                  <a:schemeClr val="accent2"/>
                </a:solidFill>
                <a:latin typeface="Helvetica Neue" panose="02000503000000020004" pitchFamily="2" charset="0"/>
              </a:rPr>
              <a:t>Simple, useful estimate heuristic: straight-line distances</a:t>
            </a:r>
            <a:endParaRPr lang="en-US" sz="2500" b="1" dirty="0"/>
          </a:p>
        </p:txBody>
      </p:sp>
      <p:sp>
        <p:nvSpPr>
          <p:cNvPr id="4" name="Oval 3">
            <a:extLst>
              <a:ext uri="{FF2B5EF4-FFF2-40B4-BE49-F238E27FC236}">
                <a16:creationId xmlns:a16="http://schemas.microsoft.com/office/drawing/2014/main" id="{D2631C57-1292-8671-B5C9-15378B4850BA}"/>
              </a:ext>
            </a:extLst>
          </p:cNvPr>
          <p:cNvSpPr/>
          <p:nvPr/>
        </p:nvSpPr>
        <p:spPr>
          <a:xfrm>
            <a:off x="78284" y="1693339"/>
            <a:ext cx="2395556" cy="771248"/>
          </a:xfrm>
          <a:prstGeom prst="ellipse">
            <a:avLst/>
          </a:prstGeom>
          <a:noFill/>
          <a:ln w="76200">
            <a:solidFill>
              <a:schemeClr val="accent3"/>
            </a:solidFill>
          </a:ln>
          <a:effectLst>
            <a:glow rad="228600">
              <a:schemeClr val="accent3">
                <a:alpha val="40000"/>
              </a:schemeClr>
            </a:glow>
            <a:softEdge rad="1270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DCE13C5-F93B-C243-2F00-542B7984FAE9}"/>
              </a:ext>
            </a:extLst>
          </p:cNvPr>
          <p:cNvSpPr/>
          <p:nvPr/>
        </p:nvSpPr>
        <p:spPr>
          <a:xfrm>
            <a:off x="6832231" y="5123767"/>
            <a:ext cx="2395556" cy="771248"/>
          </a:xfrm>
          <a:prstGeom prst="ellipse">
            <a:avLst/>
          </a:prstGeom>
          <a:noFill/>
          <a:ln w="76200">
            <a:solidFill>
              <a:schemeClr val="accent3"/>
            </a:solidFill>
          </a:ln>
          <a:effectLst>
            <a:glow rad="228600">
              <a:schemeClr val="accent3">
                <a:alpha val="40000"/>
              </a:schemeClr>
            </a:glow>
            <a:softEdge rad="1270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8361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itle 1">
            <a:extLst>
              <a:ext uri="{FF2B5EF4-FFF2-40B4-BE49-F238E27FC236}">
                <a16:creationId xmlns:a16="http://schemas.microsoft.com/office/drawing/2014/main" id="{2B6B0CF6-A0B7-FF41-925E-D6292937F7CA}"/>
              </a:ext>
            </a:extLst>
          </p:cNvPr>
          <p:cNvSpPr>
            <a:spLocks noGrp="1"/>
          </p:cNvSpPr>
          <p:nvPr>
            <p:ph type="title"/>
          </p:nvPr>
        </p:nvSpPr>
        <p:spPr>
          <a:xfrm>
            <a:off x="399673" y="365125"/>
            <a:ext cx="10954127" cy="772052"/>
          </a:xfrm>
        </p:spPr>
        <p:txBody>
          <a:bodyPr anchor="ctr">
            <a:normAutofit/>
          </a:bodyPr>
          <a:lstStyle/>
          <a:p>
            <a:r>
              <a:rPr lang="en-US"/>
              <a:t>Heuristic (estimate) functions</a:t>
            </a:r>
            <a:endParaRPr lang="en-US" dirty="0"/>
          </a:p>
        </p:txBody>
      </p:sp>
      <p:pic>
        <p:nvPicPr>
          <p:cNvPr id="7" name="Picture 2" descr="http://hyperbolegames.com/files/2014/10/eureka_1_.gif">
            <a:extLst>
              <a:ext uri="{FF2B5EF4-FFF2-40B4-BE49-F238E27FC236}">
                <a16:creationId xmlns:a16="http://schemas.microsoft.com/office/drawing/2014/main" id="{FD7B720B-9B3E-C945-9A9B-A29729FDA82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200" y="1391512"/>
            <a:ext cx="5181600" cy="4074976"/>
          </a:xfrm>
          <a:prstGeom prst="rect">
            <a:avLst/>
          </a:prstGeom>
          <a:solidFill>
            <a:srgbClr val="FFFFFF"/>
          </a:solidFill>
        </p:spPr>
      </p:pic>
      <p:sp>
        <p:nvSpPr>
          <p:cNvPr id="73" name="Google Shape;73;g92b3bf485b_0_0"/>
          <p:cNvSpPr txBox="1">
            <a:spLocks noGrp="1"/>
          </p:cNvSpPr>
          <p:nvPr>
            <p:ph sz="half" idx="2"/>
          </p:nvPr>
        </p:nvSpPr>
        <p:spPr>
          <a:xfrm>
            <a:off x="6172200" y="1431093"/>
            <a:ext cx="5181600" cy="5039786"/>
          </a:xfrm>
        </p:spPr>
        <p:txBody>
          <a:bodyPr spcFirstLastPara="1" lIns="91425" tIns="45700" rIns="91425" bIns="45700" anchorCtr="0">
            <a:noAutofit/>
          </a:bodyPr>
          <a:lstStyle/>
          <a:p>
            <a:pPr marL="228600" indent="0">
              <a:spcBef>
                <a:spcPts val="0"/>
              </a:spcBef>
              <a:buNone/>
            </a:pPr>
            <a:r>
              <a:rPr lang="en-US" b="1" dirty="0"/>
              <a:t>[dictionary]</a:t>
            </a:r>
            <a:r>
              <a:rPr lang="en-US" b="1" i="1" dirty="0"/>
              <a:t>“A rule of thumb, simplification, or educated  guess that reduces or limits the search for solutions in  domains that are difficult and poorly understood.”</a:t>
            </a:r>
          </a:p>
          <a:p>
            <a:pPr marL="228600" indent="0">
              <a:spcBef>
                <a:spcPts val="0"/>
              </a:spcBef>
              <a:buNone/>
            </a:pPr>
            <a:endParaRPr lang="en-US" b="1" i="1" dirty="0"/>
          </a:p>
          <a:p>
            <a:pPr lvl="0">
              <a:spcBef>
                <a:spcPct val="0"/>
              </a:spcBef>
              <a:spcAft>
                <a:spcPct val="35000"/>
              </a:spcAft>
              <a:buNone/>
            </a:pPr>
            <a:r>
              <a:rPr lang="en-US" altLang="en-US" i="1" dirty="0"/>
              <a:t>Heuristic knowledge </a:t>
            </a:r>
            <a:r>
              <a:rPr lang="en-US" altLang="en-US" dirty="0"/>
              <a:t>is useful, but not necessarily correct.</a:t>
            </a:r>
          </a:p>
          <a:p>
            <a:pPr lvl="0">
              <a:spcBef>
                <a:spcPct val="0"/>
              </a:spcBef>
              <a:spcAft>
                <a:spcPct val="35000"/>
              </a:spcAft>
              <a:buNone/>
            </a:pPr>
            <a:endParaRPr lang="en-US" altLang="en-US" dirty="0"/>
          </a:p>
          <a:p>
            <a:pPr lvl="0">
              <a:spcBef>
                <a:spcPct val="0"/>
              </a:spcBef>
              <a:spcAft>
                <a:spcPct val="35000"/>
              </a:spcAft>
              <a:buNone/>
            </a:pPr>
            <a:r>
              <a:rPr lang="en-US" altLang="en-US" i="1" dirty="0"/>
              <a:t>Heuristic algorithms</a:t>
            </a:r>
            <a:r>
              <a:rPr lang="en-US" altLang="en-US" dirty="0"/>
              <a:t> use heuristic knowledge to solve a problem.</a:t>
            </a:r>
          </a:p>
          <a:p>
            <a:pPr lvl="0">
              <a:spcBef>
                <a:spcPct val="0"/>
              </a:spcBef>
              <a:spcAft>
                <a:spcPct val="35000"/>
              </a:spcAft>
              <a:buNone/>
            </a:pPr>
            <a:endParaRPr lang="en-US" altLang="en-US" dirty="0"/>
          </a:p>
          <a:p>
            <a:pPr lvl="0">
              <a:spcBef>
                <a:spcPct val="0"/>
              </a:spcBef>
              <a:spcAft>
                <a:spcPct val="35000"/>
              </a:spcAft>
              <a:buNone/>
            </a:pPr>
            <a:r>
              <a:rPr lang="en-US" altLang="en-US" dirty="0"/>
              <a:t>A </a:t>
            </a:r>
            <a:r>
              <a:rPr lang="en-US" altLang="en-US" i="1" dirty="0"/>
              <a:t>heuristic function</a:t>
            </a:r>
            <a:r>
              <a:rPr lang="en-US" altLang="en-US" dirty="0"/>
              <a:t> </a:t>
            </a:r>
            <a:r>
              <a:rPr lang="en-US" altLang="en-US" i="1" dirty="0"/>
              <a:t>h(n) </a:t>
            </a:r>
            <a:r>
              <a:rPr lang="en-US" altLang="en-US" dirty="0"/>
              <a:t>takes a state </a:t>
            </a:r>
            <a:r>
              <a:rPr lang="en-US" altLang="en-US" i="1" dirty="0"/>
              <a:t>n </a:t>
            </a:r>
            <a:r>
              <a:rPr lang="en-US" altLang="en-US" dirty="0"/>
              <a:t>and returns an </a:t>
            </a:r>
            <a:r>
              <a:rPr lang="en-US" altLang="en-US" i="1" dirty="0"/>
              <a:t>estimate</a:t>
            </a:r>
            <a:r>
              <a:rPr lang="en-US" altLang="en-US" dirty="0"/>
              <a:t> of the distance from </a:t>
            </a:r>
            <a:r>
              <a:rPr lang="en-US" altLang="en-US" i="1" dirty="0"/>
              <a:t>n </a:t>
            </a:r>
            <a:r>
              <a:rPr lang="en-US" altLang="en-US" dirty="0"/>
              <a:t>to the goal.</a:t>
            </a:r>
          </a:p>
          <a:p>
            <a:pPr marL="228600" indent="0">
              <a:spcBef>
                <a:spcPts val="0"/>
              </a:spcBef>
              <a:buNone/>
            </a:pPr>
            <a:endParaRPr lang="en-US" altLang="en-US" i="1" dirty="0"/>
          </a:p>
          <a:p>
            <a:pPr marL="228600" lvl="0" indent="0" rtl="0">
              <a:spcBef>
                <a:spcPts val="0"/>
              </a:spcBef>
              <a:spcAft>
                <a:spcPts val="0"/>
              </a:spcAft>
              <a:buSzPts val="2000"/>
              <a:buNone/>
            </a:pPr>
            <a:endParaRPr lang="en-US" dirty="0"/>
          </a:p>
          <a:p>
            <a:pPr marL="228600" lvl="0" indent="0" rtl="0">
              <a:spcBef>
                <a:spcPts val="0"/>
              </a:spcBef>
              <a:spcAft>
                <a:spcPts val="0"/>
              </a:spcAft>
              <a:buSzPts val="2000"/>
              <a:buNone/>
            </a:pPr>
            <a:endParaRPr lang="en-US" dirty="0"/>
          </a:p>
        </p:txBody>
      </p:sp>
      <p:sp>
        <p:nvSpPr>
          <p:cNvPr id="3" name="Rectangle 2">
            <a:extLst>
              <a:ext uri="{FF2B5EF4-FFF2-40B4-BE49-F238E27FC236}">
                <a16:creationId xmlns:a16="http://schemas.microsoft.com/office/drawing/2014/main" id="{92D3D040-40D7-A549-9492-49A2BF8335BA}"/>
              </a:ext>
            </a:extLst>
          </p:cNvPr>
          <p:cNvSpPr/>
          <p:nvPr/>
        </p:nvSpPr>
        <p:spPr>
          <a:xfrm>
            <a:off x="1648764" y="5612346"/>
            <a:ext cx="3560472" cy="707886"/>
          </a:xfrm>
          <a:prstGeom prst="rect">
            <a:avLst/>
          </a:prstGeom>
        </p:spPr>
        <p:txBody>
          <a:bodyPr wrap="square">
            <a:spAutoFit/>
          </a:bodyPr>
          <a:lstStyle/>
          <a:p>
            <a:pPr marL="228600" indent="0">
              <a:spcBef>
                <a:spcPts val="0"/>
              </a:spcBef>
              <a:buNone/>
            </a:pPr>
            <a:r>
              <a:rPr lang="en-US" altLang="en-US" sz="2000" i="1" dirty="0" err="1"/>
              <a:t>Heureka</a:t>
            </a:r>
            <a:r>
              <a:rPr lang="en-US" altLang="en-US" sz="2000" i="1" dirty="0"/>
              <a:t>!  ---Archimedes</a:t>
            </a:r>
          </a:p>
          <a:p>
            <a:pPr marL="228600" indent="0">
              <a:spcBef>
                <a:spcPts val="0"/>
              </a:spcBef>
              <a:buNone/>
            </a:pPr>
            <a:endParaRPr lang="en-US" sz="2000" dirty="0"/>
          </a:p>
        </p:txBody>
      </p:sp>
    </p:spTree>
    <p:extLst>
      <p:ext uri="{BB962C8B-B14F-4D97-AF65-F5344CB8AC3E}">
        <p14:creationId xmlns:p14="http://schemas.microsoft.com/office/powerpoint/2010/main" val="3327321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itle 1">
            <a:extLst>
              <a:ext uri="{FF2B5EF4-FFF2-40B4-BE49-F238E27FC236}">
                <a16:creationId xmlns:a16="http://schemas.microsoft.com/office/drawing/2014/main" id="{88B0A7A3-0AB1-6745-A1A5-61855C29EED7}"/>
              </a:ext>
            </a:extLst>
          </p:cNvPr>
          <p:cNvSpPr>
            <a:spLocks noGrp="1"/>
          </p:cNvSpPr>
          <p:nvPr>
            <p:ph type="title"/>
          </p:nvPr>
        </p:nvSpPr>
        <p:spPr/>
        <p:txBody>
          <a:bodyPr/>
          <a:lstStyle/>
          <a:p>
            <a:r>
              <a:rPr lang="en-US" dirty="0">
                <a:ea typeface="Open Sans"/>
                <a:cs typeface="Open Sans"/>
                <a:sym typeface="Open Sans"/>
              </a:rPr>
              <a:t>Greedy Best-First Search</a:t>
            </a:r>
            <a:endParaRPr lang="en-US" dirty="0"/>
          </a:p>
        </p:txBody>
      </p:sp>
      <p:sp>
        <p:nvSpPr>
          <p:cNvPr id="73" name="Google Shape;73;g92b3bf485b_0_0"/>
          <p:cNvSpPr txBox="1">
            <a:spLocks noGrp="1"/>
          </p:cNvSpPr>
          <p:nvPr>
            <p:ph type="body" idx="1"/>
          </p:nvPr>
        </p:nvSpPr>
        <p:spPr>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lvl="0" indent="0" algn="l" rtl="0">
              <a:lnSpc>
                <a:spcPct val="140000"/>
              </a:lnSpc>
              <a:spcBef>
                <a:spcPts val="0"/>
              </a:spcBef>
              <a:spcAft>
                <a:spcPts val="0"/>
              </a:spcAft>
              <a:buSzPts val="2000"/>
              <a:buNone/>
            </a:pPr>
            <a:r>
              <a:rPr lang="en-US" dirty="0"/>
              <a:t>First attempt at integrating heuristic knowledge  </a:t>
            </a:r>
            <a:endParaRPr dirty="0"/>
          </a:p>
        </p:txBody>
      </p:sp>
    </p:spTree>
    <p:extLst>
      <p:ext uri="{BB962C8B-B14F-4D97-AF65-F5344CB8AC3E}">
        <p14:creationId xmlns:p14="http://schemas.microsoft.com/office/powerpoint/2010/main" val="3818008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itle 1">
            <a:extLst>
              <a:ext uri="{FF2B5EF4-FFF2-40B4-BE49-F238E27FC236}">
                <a16:creationId xmlns:a16="http://schemas.microsoft.com/office/drawing/2014/main" id="{866A2B03-1B39-2C47-B484-3A344A00F6E4}"/>
              </a:ext>
            </a:extLst>
          </p:cNvPr>
          <p:cNvSpPr>
            <a:spLocks noGrp="1"/>
          </p:cNvSpPr>
          <p:nvPr>
            <p:ph type="title"/>
          </p:nvPr>
        </p:nvSpPr>
        <p:spPr/>
        <p:txBody>
          <a:bodyPr/>
          <a:lstStyle/>
          <a:p>
            <a:r>
              <a:rPr lang="en-US" dirty="0"/>
              <a:t>Best-first search</a:t>
            </a:r>
          </a:p>
        </p:txBody>
      </p:sp>
      <p:sp>
        <p:nvSpPr>
          <p:cNvPr id="73" name="Google Shape;73;g92b3bf485b_0_0"/>
          <p:cNvSpPr txBox="1">
            <a:spLocks noGrp="1"/>
          </p:cNvSpPr>
          <p:nvPr>
            <p:ph idx="1"/>
          </p:nvPr>
        </p:nvSpPr>
        <p:spPr>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indent="0">
              <a:lnSpc>
                <a:spcPct val="140000"/>
              </a:lnSpc>
              <a:spcBef>
                <a:spcPts val="0"/>
              </a:spcBef>
              <a:buNone/>
            </a:pPr>
            <a:r>
              <a:rPr lang="en-US" i="1" dirty="0">
                <a:solidFill>
                  <a:schemeClr val="accent2"/>
                </a:solidFill>
                <a:ea typeface="Open Sans" panose="020B0606030504020204" pitchFamily="34" charset="0"/>
                <a:cs typeface="Open Sans" panose="020B0606030504020204" pitchFamily="34" charset="0"/>
              </a:rPr>
              <a:t>Basic idea:</a:t>
            </a:r>
          </a:p>
          <a:p>
            <a:pPr marL="571500" indent="-342900">
              <a:lnSpc>
                <a:spcPct val="140000"/>
              </a:lnSpc>
              <a:spcBef>
                <a:spcPts val="0"/>
              </a:spcBef>
            </a:pPr>
            <a:r>
              <a:rPr lang="en-US" i="1" dirty="0">
                <a:solidFill>
                  <a:schemeClr val="accent2"/>
                </a:solidFill>
                <a:ea typeface="Open Sans" panose="020B0606030504020204" pitchFamily="34" charset="0"/>
                <a:cs typeface="Open Sans" panose="020B0606030504020204" pitchFamily="34" charset="0"/>
              </a:rPr>
              <a:t>Select node for expansion </a:t>
            </a:r>
            <a:r>
              <a:rPr lang="en-US" dirty="0">
                <a:ea typeface="Open Sans" panose="020B0606030504020204" pitchFamily="34" charset="0"/>
                <a:cs typeface="Open Sans" panose="020B0606030504020204" pitchFamily="34" charset="0"/>
              </a:rPr>
              <a:t>with minimal </a:t>
            </a:r>
            <a:r>
              <a:rPr lang="en-US" i="1" dirty="0">
                <a:solidFill>
                  <a:schemeClr val="accent2"/>
                </a:solidFill>
                <a:ea typeface="Open Sans" panose="020B0606030504020204" pitchFamily="34" charset="0"/>
                <a:cs typeface="Open Sans" panose="020B0606030504020204" pitchFamily="34" charset="0"/>
              </a:rPr>
              <a:t>evaluation function </a:t>
            </a:r>
            <a:r>
              <a:rPr lang="en-US" b="1" i="1" dirty="0">
                <a:solidFill>
                  <a:schemeClr val="accent2"/>
                </a:solidFill>
                <a:ea typeface="Open Sans" panose="020B0606030504020204" pitchFamily="34" charset="0"/>
                <a:cs typeface="Open Sans" panose="020B0606030504020204" pitchFamily="34" charset="0"/>
              </a:rPr>
              <a:t>f(n)</a:t>
            </a:r>
          </a:p>
          <a:p>
            <a:pPr marL="1028700" lvl="1" indent="-342900">
              <a:lnSpc>
                <a:spcPct val="140000"/>
              </a:lnSpc>
              <a:spcBef>
                <a:spcPts val="0"/>
              </a:spcBef>
            </a:pPr>
            <a:r>
              <a:rPr lang="en-US" dirty="0">
                <a:ea typeface="Open Sans" panose="020B0606030504020204" pitchFamily="34" charset="0"/>
                <a:cs typeface="Open Sans" panose="020B0606030504020204" pitchFamily="34" charset="0"/>
              </a:rPr>
              <a:t>where</a:t>
            </a:r>
            <a:r>
              <a:rPr lang="en-US" b="1" i="1" dirty="0">
                <a:solidFill>
                  <a:schemeClr val="accent2"/>
                </a:solidFill>
                <a:ea typeface="Open Sans" panose="020B0606030504020204" pitchFamily="34" charset="0"/>
                <a:cs typeface="Open Sans" panose="020B0606030504020204" pitchFamily="34" charset="0"/>
              </a:rPr>
              <a:t> f(n) </a:t>
            </a:r>
            <a:r>
              <a:rPr lang="en-US" dirty="0">
                <a:ea typeface="Open Sans" panose="020B0606030504020204" pitchFamily="34" charset="0"/>
                <a:cs typeface="Open Sans" panose="020B0606030504020204" pitchFamily="34" charset="0"/>
              </a:rPr>
              <a:t>is some function that includes </a:t>
            </a:r>
            <a:r>
              <a:rPr lang="en-US" b="1" i="1" dirty="0">
                <a:solidFill>
                  <a:schemeClr val="accent2"/>
                </a:solidFill>
                <a:ea typeface="Open Sans" panose="020B0606030504020204" pitchFamily="34" charset="0"/>
                <a:cs typeface="Open Sans" panose="020B0606030504020204" pitchFamily="34" charset="0"/>
              </a:rPr>
              <a:t>estimate heuristic h(n) </a:t>
            </a:r>
            <a:r>
              <a:rPr lang="en-US" dirty="0">
                <a:ea typeface="Open Sans" panose="020B0606030504020204" pitchFamily="34" charset="0"/>
                <a:cs typeface="Open Sans" panose="020B0606030504020204" pitchFamily="34" charset="0"/>
              </a:rPr>
              <a:t>of the remaining distance to goal</a:t>
            </a:r>
          </a:p>
          <a:p>
            <a:pPr marL="1028700" lvl="1" indent="-342900">
              <a:lnSpc>
                <a:spcPct val="140000"/>
              </a:lnSpc>
              <a:spcBef>
                <a:spcPts val="0"/>
              </a:spcBef>
            </a:pPr>
            <a:endParaRPr lang="en-US" dirty="0">
              <a:ea typeface="Open Sans" panose="020B0606030504020204" pitchFamily="34" charset="0"/>
              <a:cs typeface="Open Sans" panose="020B0606030504020204" pitchFamily="34" charset="0"/>
            </a:endParaRPr>
          </a:p>
          <a:p>
            <a:pPr marL="571500" indent="-342900">
              <a:lnSpc>
                <a:spcPct val="140000"/>
              </a:lnSpc>
              <a:spcBef>
                <a:spcPts val="0"/>
              </a:spcBef>
            </a:pPr>
            <a:r>
              <a:rPr lang="en-US" dirty="0">
                <a:ea typeface="Open Sans" panose="020B0606030504020204" pitchFamily="34" charset="0"/>
                <a:cs typeface="Open Sans" panose="020B0606030504020204" pitchFamily="34" charset="0"/>
              </a:rPr>
              <a:t>Implement using priority queue</a:t>
            </a:r>
          </a:p>
          <a:p>
            <a:pPr marL="571500" indent="-342900">
              <a:lnSpc>
                <a:spcPct val="140000"/>
              </a:lnSpc>
              <a:spcBef>
                <a:spcPts val="0"/>
              </a:spcBef>
            </a:pPr>
            <a:endParaRPr lang="en-US" dirty="0">
              <a:ea typeface="Open Sans" panose="020B0606030504020204" pitchFamily="34" charset="0"/>
              <a:cs typeface="Open Sans" panose="020B0606030504020204" pitchFamily="34" charset="0"/>
            </a:endParaRPr>
          </a:p>
          <a:p>
            <a:pPr marL="571500" indent="-342900">
              <a:lnSpc>
                <a:spcPct val="140000"/>
              </a:lnSpc>
              <a:spcBef>
                <a:spcPts val="0"/>
              </a:spcBef>
            </a:pPr>
            <a:r>
              <a:rPr lang="en-US" dirty="0">
                <a:ea typeface="Open Sans" panose="020B0606030504020204" pitchFamily="34" charset="0"/>
                <a:cs typeface="Open Sans" panose="020B0606030504020204" pitchFamily="34" charset="0"/>
              </a:rPr>
              <a:t>Exactly UCS with </a:t>
            </a:r>
            <a:r>
              <a:rPr lang="en-US" i="1" dirty="0">
                <a:solidFill>
                  <a:schemeClr val="accent2"/>
                </a:solidFill>
                <a:ea typeface="Open Sans" panose="020B0606030504020204" pitchFamily="34" charset="0"/>
                <a:cs typeface="Open Sans" panose="020B0606030504020204" pitchFamily="34" charset="0"/>
              </a:rPr>
              <a:t>f(n) </a:t>
            </a:r>
            <a:r>
              <a:rPr lang="en-US" dirty="0">
                <a:ea typeface="Open Sans" panose="020B0606030504020204" pitchFamily="34" charset="0"/>
                <a:cs typeface="Open Sans" panose="020B0606030504020204" pitchFamily="34" charset="0"/>
              </a:rPr>
              <a:t>replacing </a:t>
            </a:r>
            <a:r>
              <a:rPr lang="en-US" i="1" dirty="0">
                <a:solidFill>
                  <a:schemeClr val="accent2"/>
                </a:solidFill>
                <a:ea typeface="Open Sans" panose="020B0606030504020204" pitchFamily="34" charset="0"/>
                <a:cs typeface="Open Sans" panose="020B0606030504020204" pitchFamily="34" charset="0"/>
              </a:rPr>
              <a:t>g(n)</a:t>
            </a:r>
            <a:endParaRPr lang="en-US" b="1" i="1" dirty="0">
              <a:solidFill>
                <a:schemeClr val="accent2"/>
              </a:solidFill>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64498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itle 1">
            <a:extLst>
              <a:ext uri="{FF2B5EF4-FFF2-40B4-BE49-F238E27FC236}">
                <a16:creationId xmlns:a16="http://schemas.microsoft.com/office/drawing/2014/main" id="{DF97FC54-A98A-8044-A3AD-0B449C9F2A44}"/>
              </a:ext>
            </a:extLst>
          </p:cNvPr>
          <p:cNvSpPr>
            <a:spLocks noGrp="1"/>
          </p:cNvSpPr>
          <p:nvPr>
            <p:ph type="title"/>
          </p:nvPr>
        </p:nvSpPr>
        <p:spPr/>
        <p:txBody>
          <a:bodyPr>
            <a:normAutofit/>
          </a:bodyPr>
          <a:lstStyle/>
          <a:p>
            <a:r>
              <a:rPr lang="en-US" dirty="0"/>
              <a:t>Review: Useful Concepts</a:t>
            </a:r>
          </a:p>
        </p:txBody>
      </p:sp>
      <p:sp>
        <p:nvSpPr>
          <p:cNvPr id="73" name="Google Shape;73;g92b3bf485b_0_0"/>
          <p:cNvSpPr txBox="1">
            <a:spLocks noGrp="1"/>
          </p:cNvSpPr>
          <p:nvPr>
            <p:ph idx="1"/>
          </p:nvPr>
        </p:nvSpPr>
        <p:spPr>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571500" indent="-342900">
              <a:lnSpc>
                <a:spcPct val="140000"/>
              </a:lnSpc>
              <a:spcBef>
                <a:spcPts val="0"/>
              </a:spcBef>
              <a:buFont typeface="Courier New" panose="02070309020205020404" pitchFamily="49" charset="0"/>
              <a:buChar char="o"/>
            </a:pPr>
            <a:r>
              <a:rPr lang="en-US" altLang="en-US" i="1" dirty="0">
                <a:solidFill>
                  <a:schemeClr val="accent2"/>
                </a:solidFill>
              </a:rPr>
              <a:t>State space</a:t>
            </a:r>
            <a:r>
              <a:rPr lang="en-US" altLang="en-US" dirty="0"/>
              <a:t>: the set of all states reachable from the initial state by </a:t>
            </a:r>
            <a:r>
              <a:rPr lang="en-US" altLang="en-US" i="1" dirty="0"/>
              <a:t>any</a:t>
            </a:r>
            <a:r>
              <a:rPr lang="en-US" altLang="en-US" dirty="0"/>
              <a:t> sequence of actions</a:t>
            </a:r>
          </a:p>
          <a:p>
            <a:pPr marL="1028700" lvl="1" indent="-342900">
              <a:lnSpc>
                <a:spcPct val="140000"/>
              </a:lnSpc>
              <a:spcBef>
                <a:spcPts val="0"/>
              </a:spcBef>
              <a:buFont typeface="Wingdings" pitchFamily="2" charset="2"/>
              <a:buChar char="§"/>
            </a:pPr>
            <a:r>
              <a:rPr lang="en-US" altLang="en-US" i="1" dirty="0">
                <a:solidFill>
                  <a:schemeClr val="accent2"/>
                </a:solidFill>
              </a:rPr>
              <a:t>When several operators can apply to each state, this gets large very quickly</a:t>
            </a:r>
          </a:p>
          <a:p>
            <a:pPr marL="1028700" lvl="1" indent="-342900">
              <a:lnSpc>
                <a:spcPct val="140000"/>
              </a:lnSpc>
              <a:spcBef>
                <a:spcPts val="0"/>
              </a:spcBef>
              <a:buFont typeface="Wingdings" pitchFamily="2" charset="2"/>
              <a:buChar char="§"/>
            </a:pPr>
            <a:r>
              <a:rPr lang="en-US" altLang="en-US" i="1" dirty="0">
                <a:solidFill>
                  <a:schemeClr val="accent2"/>
                </a:solidFill>
              </a:rPr>
              <a:t>Might be a proper subset of the set of configurations</a:t>
            </a:r>
          </a:p>
          <a:p>
            <a:pPr marL="571500" indent="-342900">
              <a:lnSpc>
                <a:spcPct val="140000"/>
              </a:lnSpc>
              <a:spcBef>
                <a:spcPts val="0"/>
              </a:spcBef>
              <a:buFont typeface="Courier New" panose="02070309020205020404" pitchFamily="49" charset="0"/>
              <a:buChar char="o"/>
            </a:pPr>
            <a:r>
              <a:rPr lang="en-US" altLang="en-US" i="1" dirty="0">
                <a:solidFill>
                  <a:schemeClr val="accent2"/>
                </a:solidFill>
              </a:rPr>
              <a:t>Path</a:t>
            </a:r>
            <a:r>
              <a:rPr lang="en-US" altLang="en-US" dirty="0"/>
              <a:t>: a sequence of actions leading from one state </a:t>
            </a:r>
            <a:r>
              <a:rPr lang="en-US" altLang="en-US" i="1" dirty="0" err="1"/>
              <a:t>s</a:t>
            </a:r>
            <a:r>
              <a:rPr lang="en-US" altLang="en-US" i="1" baseline="-25000" dirty="0" err="1"/>
              <a:t>j</a:t>
            </a:r>
            <a:r>
              <a:rPr lang="en-US" altLang="en-US" dirty="0"/>
              <a:t> to another state </a:t>
            </a:r>
            <a:r>
              <a:rPr lang="en-US" altLang="en-US" i="1" dirty="0" err="1"/>
              <a:t>s</a:t>
            </a:r>
            <a:r>
              <a:rPr lang="en-US" altLang="en-US" i="1" baseline="-25000" dirty="0" err="1"/>
              <a:t>k</a:t>
            </a:r>
            <a:endParaRPr lang="en-US" altLang="en-US" i="1" dirty="0"/>
          </a:p>
          <a:p>
            <a:pPr marL="571500" indent="-342900">
              <a:lnSpc>
                <a:spcPct val="140000"/>
              </a:lnSpc>
              <a:spcBef>
                <a:spcPts val="0"/>
              </a:spcBef>
              <a:buFont typeface="Courier New" panose="02070309020205020404" pitchFamily="49" charset="0"/>
              <a:buChar char="o"/>
            </a:pPr>
            <a:r>
              <a:rPr lang="en-US" altLang="en-US" i="1" dirty="0">
                <a:solidFill>
                  <a:schemeClr val="accent2"/>
                </a:solidFill>
              </a:rPr>
              <a:t>Frontier:</a:t>
            </a:r>
            <a:r>
              <a:rPr lang="en-US" altLang="en-US" dirty="0">
                <a:solidFill>
                  <a:schemeClr val="accent2"/>
                </a:solidFill>
              </a:rPr>
              <a:t> </a:t>
            </a:r>
            <a:r>
              <a:rPr lang="en-US" altLang="en-US" dirty="0"/>
              <a:t>those states that are available for  </a:t>
            </a:r>
            <a:r>
              <a:rPr lang="en-US" altLang="en-US" i="1" dirty="0">
                <a:solidFill>
                  <a:schemeClr val="accent2"/>
                </a:solidFill>
              </a:rPr>
              <a:t>expanding</a:t>
            </a:r>
            <a:r>
              <a:rPr lang="en-US" altLang="en-US" dirty="0"/>
              <a:t> (for applying legal actions to)</a:t>
            </a:r>
          </a:p>
          <a:p>
            <a:pPr marL="571500" indent="-342900">
              <a:lnSpc>
                <a:spcPct val="140000"/>
              </a:lnSpc>
              <a:spcBef>
                <a:spcPts val="0"/>
              </a:spcBef>
              <a:buFont typeface="Courier New" panose="02070309020205020404" pitchFamily="49" charset="0"/>
              <a:buChar char="o"/>
            </a:pPr>
            <a:r>
              <a:rPr lang="en-US" altLang="en-US" i="1" dirty="0">
                <a:solidFill>
                  <a:schemeClr val="accent2"/>
                </a:solidFill>
              </a:rPr>
              <a:t>Solution</a:t>
            </a:r>
            <a:r>
              <a:rPr lang="en-US" altLang="en-US" dirty="0"/>
              <a:t>: a path from the initial state </a:t>
            </a:r>
            <a:r>
              <a:rPr lang="en-US" altLang="en-US" i="1" dirty="0" err="1"/>
              <a:t>s</a:t>
            </a:r>
            <a:r>
              <a:rPr lang="en-US" altLang="en-US" i="1" baseline="-25000" dirty="0" err="1"/>
              <a:t>i</a:t>
            </a:r>
            <a:r>
              <a:rPr lang="en-US" altLang="en-US" dirty="0"/>
              <a:t> to a state </a:t>
            </a:r>
            <a:r>
              <a:rPr lang="en-US" altLang="en-US" i="1" dirty="0"/>
              <a:t>s</a:t>
            </a:r>
            <a:r>
              <a:rPr lang="en-US" altLang="en-US" i="1" baseline="-25000" dirty="0"/>
              <a:t>g</a:t>
            </a:r>
            <a:r>
              <a:rPr lang="en-US" altLang="en-US" dirty="0"/>
              <a:t> that satisfies the goal test</a:t>
            </a:r>
          </a:p>
          <a:p>
            <a:pPr marL="228600" indent="0">
              <a:lnSpc>
                <a:spcPct val="140000"/>
              </a:lnSpc>
              <a:spcBef>
                <a:spcPts val="0"/>
              </a:spcBef>
              <a:buNone/>
            </a:pPr>
            <a:endParaRPr dirty="0"/>
          </a:p>
          <a:p>
            <a:pPr marL="228600" lvl="0" indent="0" algn="l" rtl="0">
              <a:lnSpc>
                <a:spcPct val="140000"/>
              </a:lnSpc>
              <a:spcBef>
                <a:spcPts val="0"/>
              </a:spcBef>
              <a:spcAft>
                <a:spcPts val="0"/>
              </a:spcAft>
              <a:buSzPts val="2000"/>
              <a:buNone/>
            </a:pPr>
            <a:endParaRPr dirty="0"/>
          </a:p>
        </p:txBody>
      </p:sp>
    </p:spTree>
    <p:extLst>
      <p:ext uri="{BB962C8B-B14F-4D97-AF65-F5344CB8AC3E}">
        <p14:creationId xmlns:p14="http://schemas.microsoft.com/office/powerpoint/2010/main" val="15919676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itle 1">
            <a:extLst>
              <a:ext uri="{FF2B5EF4-FFF2-40B4-BE49-F238E27FC236}">
                <a16:creationId xmlns:a16="http://schemas.microsoft.com/office/drawing/2014/main" id="{741A9636-89EB-C544-AA13-B8D46D75FB91}"/>
              </a:ext>
            </a:extLst>
          </p:cNvPr>
          <p:cNvSpPr>
            <a:spLocks noGrp="1"/>
          </p:cNvSpPr>
          <p:nvPr>
            <p:ph type="title"/>
          </p:nvPr>
        </p:nvSpPr>
        <p:spPr/>
        <p:txBody>
          <a:bodyPr/>
          <a:lstStyle/>
          <a:p>
            <a:r>
              <a:rPr lang="en-US" dirty="0">
                <a:ea typeface="Open Sans"/>
                <a:cs typeface="Open Sans"/>
                <a:sym typeface="Open Sans"/>
              </a:rPr>
              <a:t>Greedy best-first search: </a:t>
            </a:r>
            <a:r>
              <a:rPr lang="en-US" i="1" dirty="0">
                <a:solidFill>
                  <a:schemeClr val="accent5"/>
                </a:solidFill>
                <a:ea typeface="Open Sans"/>
                <a:cs typeface="Open Sans"/>
                <a:sym typeface="Open Sans"/>
              </a:rPr>
              <a:t>f(n) = h(n)</a:t>
            </a:r>
            <a:endParaRPr lang="en-US" dirty="0"/>
          </a:p>
        </p:txBody>
      </p:sp>
      <p:sp>
        <p:nvSpPr>
          <p:cNvPr id="73" name="Google Shape;73;g92b3bf485b_0_0"/>
          <p:cNvSpPr txBox="1">
            <a:spLocks noGrp="1"/>
          </p:cNvSpPr>
          <p:nvPr>
            <p:ph idx="1"/>
          </p:nvPr>
        </p:nvSpPr>
        <p:spPr>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571500" indent="-342900">
              <a:lnSpc>
                <a:spcPct val="140000"/>
              </a:lnSpc>
              <a:spcBef>
                <a:spcPts val="0"/>
              </a:spcBef>
            </a:pPr>
            <a:r>
              <a:rPr lang="en-US" dirty="0"/>
              <a:t>Expands the node that </a:t>
            </a:r>
            <a:r>
              <a:rPr lang="en-US" i="1" dirty="0">
                <a:solidFill>
                  <a:schemeClr val="accent2"/>
                </a:solidFill>
              </a:rPr>
              <a:t>is estimated </a:t>
            </a:r>
            <a:r>
              <a:rPr lang="en-US" dirty="0"/>
              <a:t>to be closest to goal </a:t>
            </a:r>
          </a:p>
          <a:p>
            <a:pPr marL="571500" indent="-342900">
              <a:lnSpc>
                <a:spcPct val="140000"/>
              </a:lnSpc>
              <a:spcBef>
                <a:spcPts val="0"/>
              </a:spcBef>
            </a:pPr>
            <a:r>
              <a:rPr lang="en-US" dirty="0"/>
              <a:t>Completely ignores </a:t>
            </a:r>
            <a:r>
              <a:rPr lang="en-US" i="1" dirty="0">
                <a:solidFill>
                  <a:schemeClr val="accent2"/>
                </a:solidFill>
              </a:rPr>
              <a:t>g(n): </a:t>
            </a:r>
            <a:r>
              <a:rPr lang="en-US" dirty="0"/>
              <a:t>the</a:t>
            </a:r>
            <a:r>
              <a:rPr lang="en-US" i="1" dirty="0">
                <a:solidFill>
                  <a:schemeClr val="accent2"/>
                </a:solidFill>
              </a:rPr>
              <a:t> </a:t>
            </a:r>
            <a:r>
              <a:rPr lang="en-US" dirty="0"/>
              <a:t>cost to get to </a:t>
            </a:r>
            <a:r>
              <a:rPr lang="en-US" i="1" dirty="0">
                <a:solidFill>
                  <a:schemeClr val="accent2"/>
                </a:solidFill>
              </a:rPr>
              <a:t>n</a:t>
            </a:r>
          </a:p>
          <a:p>
            <a:pPr marL="571500" indent="-342900">
              <a:lnSpc>
                <a:spcPct val="140000"/>
              </a:lnSpc>
              <a:spcBef>
                <a:spcPts val="0"/>
              </a:spcBef>
            </a:pPr>
            <a:r>
              <a:rPr lang="en-US" dirty="0"/>
              <a:t>In our Romanian map, </a:t>
            </a:r>
            <a:r>
              <a:rPr lang="en-US" i="1" dirty="0"/>
              <a:t>h(n) = </a:t>
            </a:r>
            <a:r>
              <a:rPr lang="en-US" i="1" dirty="0" err="1"/>
              <a:t>h</a:t>
            </a:r>
            <a:r>
              <a:rPr lang="en-US" i="1" baseline="-25000" dirty="0" err="1"/>
              <a:t>SLD</a:t>
            </a:r>
            <a:r>
              <a:rPr lang="en-US" i="1" dirty="0"/>
              <a:t>(n)</a:t>
            </a:r>
            <a:r>
              <a:rPr lang="en-US" dirty="0"/>
              <a:t> = straight-line distance from </a:t>
            </a:r>
            <a:r>
              <a:rPr lang="en-US" i="1" dirty="0">
                <a:solidFill>
                  <a:schemeClr val="accent2"/>
                </a:solidFill>
              </a:rPr>
              <a:t>n</a:t>
            </a:r>
            <a:r>
              <a:rPr lang="en-US" dirty="0"/>
              <a:t> to Bucharest</a:t>
            </a:r>
          </a:p>
          <a:p>
            <a:pPr marL="571500" indent="-342900">
              <a:lnSpc>
                <a:spcPct val="140000"/>
              </a:lnSpc>
              <a:spcBef>
                <a:spcPts val="0"/>
              </a:spcBef>
            </a:pPr>
            <a:r>
              <a:rPr lang="en-US" dirty="0"/>
              <a:t>In a grid, the heuristic distance can be calculated using the “Manhattan distance”:</a:t>
            </a:r>
          </a:p>
          <a:p>
            <a:pPr marL="571500" indent="-342900">
              <a:lnSpc>
                <a:spcPct val="140000"/>
              </a:lnSpc>
              <a:spcBef>
                <a:spcPts val="0"/>
              </a:spcBef>
            </a:pPr>
            <a:endParaRPr dirty="0"/>
          </a:p>
          <a:p>
            <a:pPr marL="228600" indent="0">
              <a:lnSpc>
                <a:spcPct val="140000"/>
              </a:lnSpc>
              <a:spcBef>
                <a:spcPts val="0"/>
              </a:spcBef>
              <a:buNone/>
            </a:pPr>
            <a:endParaRPr dirty="0"/>
          </a:p>
        </p:txBody>
      </p:sp>
      <p:pic>
        <p:nvPicPr>
          <p:cNvPr id="7" name="Picture 6">
            <a:extLst>
              <a:ext uri="{FF2B5EF4-FFF2-40B4-BE49-F238E27FC236}">
                <a16:creationId xmlns:a16="http://schemas.microsoft.com/office/drawing/2014/main" id="{B50124E5-6B07-2E4F-9648-9D2F637D26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5110" y="3536731"/>
            <a:ext cx="5638800" cy="1129597"/>
          </a:xfrm>
          <a:prstGeom prst="rect">
            <a:avLst/>
          </a:prstGeom>
        </p:spPr>
      </p:pic>
    </p:spTree>
    <p:extLst>
      <p:ext uri="{BB962C8B-B14F-4D97-AF65-F5344CB8AC3E}">
        <p14:creationId xmlns:p14="http://schemas.microsoft.com/office/powerpoint/2010/main" val="11827034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87" name="Google Shape;87;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7" name="Picture 6">
            <a:extLst>
              <a:ext uri="{FF2B5EF4-FFF2-40B4-BE49-F238E27FC236}">
                <a16:creationId xmlns:a16="http://schemas.microsoft.com/office/drawing/2014/main" id="{763E450E-B1D2-BD45-8E75-05F3D499AE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3825" y="986523"/>
            <a:ext cx="6178444" cy="5377249"/>
          </a:xfrm>
          <a:prstGeom prst="rect">
            <a:avLst/>
          </a:prstGeom>
        </p:spPr>
      </p:pic>
      <p:sp>
        <p:nvSpPr>
          <p:cNvPr id="2" name="Title 1">
            <a:extLst>
              <a:ext uri="{FF2B5EF4-FFF2-40B4-BE49-F238E27FC236}">
                <a16:creationId xmlns:a16="http://schemas.microsoft.com/office/drawing/2014/main" id="{B59651D3-5BD6-EC4A-9A8C-DF1FC05D5C05}"/>
              </a:ext>
            </a:extLst>
          </p:cNvPr>
          <p:cNvSpPr>
            <a:spLocks noGrp="1"/>
          </p:cNvSpPr>
          <p:nvPr>
            <p:ph type="title"/>
          </p:nvPr>
        </p:nvSpPr>
        <p:spPr/>
        <p:txBody>
          <a:bodyPr>
            <a:normAutofit fontScale="90000"/>
          </a:bodyPr>
          <a:lstStyle/>
          <a:p>
            <a:r>
              <a:rPr lang="en-US" dirty="0"/>
              <a:t>Greedy best-first search </a:t>
            </a:r>
            <a:br>
              <a:rPr lang="en-US" dirty="0">
                <a:solidFill>
                  <a:srgbClr val="370661"/>
                </a:solidFill>
                <a:ea typeface="Open Sans"/>
                <a:cs typeface="Open Sans"/>
                <a:sym typeface="Open Sans"/>
              </a:rPr>
            </a:br>
            <a:endParaRPr lang="en-US" dirty="0"/>
          </a:p>
        </p:txBody>
      </p:sp>
      <p:sp>
        <p:nvSpPr>
          <p:cNvPr id="3" name="Rectangle 2">
            <a:extLst>
              <a:ext uri="{FF2B5EF4-FFF2-40B4-BE49-F238E27FC236}">
                <a16:creationId xmlns:a16="http://schemas.microsoft.com/office/drawing/2014/main" id="{0B82CF36-7AD7-834B-8721-ED74C3D24499}"/>
              </a:ext>
            </a:extLst>
          </p:cNvPr>
          <p:cNvSpPr/>
          <p:nvPr/>
        </p:nvSpPr>
        <p:spPr>
          <a:xfrm>
            <a:off x="6597650" y="494228"/>
            <a:ext cx="2781300" cy="1384546"/>
          </a:xfrm>
          <a:prstGeom prst="rect">
            <a:avLst/>
          </a:prstGeom>
        </p:spPr>
        <p:txBody>
          <a:bodyPr wrap="square">
            <a:spAutoFit/>
          </a:bodyPr>
          <a:lstStyle/>
          <a:p>
            <a:pPr marL="228600" lvl="0">
              <a:lnSpc>
                <a:spcPct val="140000"/>
              </a:lnSpc>
              <a:buSzPts val="2000"/>
            </a:pPr>
            <a:endParaRPr lang="en-US" dirty="0"/>
          </a:p>
          <a:p>
            <a:pPr marL="101600" indent="0">
              <a:buNone/>
            </a:pPr>
            <a:r>
              <a:rPr lang="en-US" dirty="0"/>
              <a:t>Code from Amit Patel of Red Blob Games</a:t>
            </a:r>
          </a:p>
          <a:p>
            <a:pPr marL="228600" lvl="0">
              <a:lnSpc>
                <a:spcPct val="140000"/>
              </a:lnSpc>
              <a:buSzPts val="2000"/>
            </a:pPr>
            <a:endParaRPr lang="en-US" dirty="0"/>
          </a:p>
        </p:txBody>
      </p:sp>
      <p:sp>
        <p:nvSpPr>
          <p:cNvPr id="6" name="Google Shape;295;p20">
            <a:extLst>
              <a:ext uri="{FF2B5EF4-FFF2-40B4-BE49-F238E27FC236}">
                <a16:creationId xmlns:a16="http://schemas.microsoft.com/office/drawing/2014/main" id="{8252A41C-6551-0503-FE18-FF1F9A5AA3C4}"/>
              </a:ext>
            </a:extLst>
          </p:cNvPr>
          <p:cNvSpPr/>
          <p:nvPr/>
        </p:nvSpPr>
        <p:spPr>
          <a:xfrm>
            <a:off x="6651812" y="2592888"/>
            <a:ext cx="4156363" cy="955765"/>
          </a:xfrm>
          <a:prstGeom prst="wedgeRoundRectCallout">
            <a:avLst>
              <a:gd name="adj1" fmla="val -39898"/>
              <a:gd name="adj2" fmla="val 163807"/>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This is not the solution to the HW assignment.</a:t>
            </a:r>
            <a:endParaRPr sz="2500" b="1"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550097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itle 1">
            <a:extLst>
              <a:ext uri="{FF2B5EF4-FFF2-40B4-BE49-F238E27FC236}">
                <a16:creationId xmlns:a16="http://schemas.microsoft.com/office/drawing/2014/main" id="{FCD6E868-F280-234B-8DE1-B70B7C1B686A}"/>
              </a:ext>
            </a:extLst>
          </p:cNvPr>
          <p:cNvSpPr>
            <a:spLocks noGrp="1"/>
          </p:cNvSpPr>
          <p:nvPr>
            <p:ph type="title"/>
          </p:nvPr>
        </p:nvSpPr>
        <p:spPr/>
        <p:txBody>
          <a:bodyPr/>
          <a:lstStyle/>
          <a:p>
            <a:r>
              <a:rPr lang="en-US" dirty="0">
                <a:ea typeface="Open Sans"/>
                <a:cs typeface="Open Sans"/>
                <a:sym typeface="Open Sans"/>
              </a:rPr>
              <a:t>BFS v. Greedy Best-First Search</a:t>
            </a:r>
            <a:endParaRPr lang="en-US" dirty="0"/>
          </a:p>
        </p:txBody>
      </p:sp>
      <p:sp>
        <p:nvSpPr>
          <p:cNvPr id="73" name="Google Shape;73;g92b3bf485b_0_0"/>
          <p:cNvSpPr txBox="1">
            <a:spLocks noGrp="1"/>
          </p:cNvSpPr>
          <p:nvPr>
            <p:ph type="body" idx="4294967295"/>
          </p:nvPr>
        </p:nvSpPr>
        <p:spPr>
          <a:xfrm>
            <a:off x="0" y="1300163"/>
            <a:ext cx="10407650" cy="4694237"/>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lvl="0" indent="0" algn="l" rtl="0">
              <a:lnSpc>
                <a:spcPct val="140000"/>
              </a:lnSpc>
              <a:spcBef>
                <a:spcPts val="0"/>
              </a:spcBef>
              <a:spcAft>
                <a:spcPts val="0"/>
              </a:spcAft>
              <a:buSzPts val="2000"/>
              <a:buNone/>
            </a:pPr>
            <a:endParaRPr dirty="0"/>
          </a:p>
          <a:p>
            <a:pPr marL="228600" lvl="0" indent="0" algn="l" rtl="0">
              <a:lnSpc>
                <a:spcPct val="140000"/>
              </a:lnSpc>
              <a:spcBef>
                <a:spcPts val="0"/>
              </a:spcBef>
              <a:spcAft>
                <a:spcPts val="0"/>
              </a:spcAft>
              <a:buSzPts val="2000"/>
              <a:buNone/>
            </a:pPr>
            <a:endParaRPr dirty="0"/>
          </a:p>
        </p:txBody>
      </p:sp>
      <p:pic>
        <p:nvPicPr>
          <p:cNvPr id="7" name="04-informed-search-BFS-vs-greedy-best-first-search-red-blob-games">
            <a:hlinkClick r:id="" action="ppaction://media"/>
            <a:extLst>
              <a:ext uri="{FF2B5EF4-FFF2-40B4-BE49-F238E27FC236}">
                <a16:creationId xmlns:a16="http://schemas.microsoft.com/office/drawing/2014/main" id="{2A35E65A-1521-D348-8ACB-3566B347AD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4779" y="1137177"/>
            <a:ext cx="7772400" cy="3908425"/>
          </a:xfrm>
          <a:prstGeom prst="rect">
            <a:avLst/>
          </a:prstGeom>
          <a:noFill/>
          <a:ln>
            <a:noFill/>
          </a:ln>
        </p:spPr>
      </p:pic>
      <p:sp>
        <p:nvSpPr>
          <p:cNvPr id="8" name="Rectangle 7">
            <a:extLst>
              <a:ext uri="{FF2B5EF4-FFF2-40B4-BE49-F238E27FC236}">
                <a16:creationId xmlns:a16="http://schemas.microsoft.com/office/drawing/2014/main" id="{13A70D34-B3AD-554A-94F0-9623A2E9031F}"/>
              </a:ext>
            </a:extLst>
          </p:cNvPr>
          <p:cNvSpPr/>
          <p:nvPr/>
        </p:nvSpPr>
        <p:spPr>
          <a:xfrm>
            <a:off x="399673" y="5558375"/>
            <a:ext cx="11204246" cy="461665"/>
          </a:xfrm>
          <a:prstGeom prst="rect">
            <a:avLst/>
          </a:prstGeom>
        </p:spPr>
        <p:txBody>
          <a:bodyPr wrap="square">
            <a:spAutoFit/>
          </a:bodyPr>
          <a:lstStyle/>
          <a:p>
            <a:r>
              <a:rPr lang="en-US" sz="2400" dirty="0">
                <a:hlinkClick r:id="rId6"/>
              </a:rPr>
              <a:t>https://</a:t>
            </a:r>
            <a:r>
              <a:rPr lang="en-US" sz="2400" dirty="0" err="1">
                <a:hlinkClick r:id="rId6"/>
              </a:rPr>
              <a:t>www.redblobgames.com</a:t>
            </a:r>
            <a:r>
              <a:rPr lang="en-US" sz="2400" dirty="0">
                <a:hlinkClick r:id="rId6"/>
              </a:rPr>
              <a:t>/pathfinding/a-star/</a:t>
            </a:r>
            <a:r>
              <a:rPr lang="en-US" sz="2400" dirty="0" err="1">
                <a:hlinkClick r:id="rId6"/>
              </a:rPr>
              <a:t>introduction.html</a:t>
            </a:r>
            <a:endParaRPr lang="en-US" sz="2400" dirty="0"/>
          </a:p>
        </p:txBody>
      </p:sp>
    </p:spTree>
    <p:extLst>
      <p:ext uri="{BB962C8B-B14F-4D97-AF65-F5344CB8AC3E}">
        <p14:creationId xmlns:p14="http://schemas.microsoft.com/office/powerpoint/2010/main" val="13806937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AE5FF-2399-544C-8AA1-46FA1E7F6831}"/>
              </a:ext>
            </a:extLst>
          </p:cNvPr>
          <p:cNvSpPr>
            <a:spLocks noGrp="1"/>
          </p:cNvSpPr>
          <p:nvPr>
            <p:ph type="title"/>
          </p:nvPr>
        </p:nvSpPr>
        <p:spPr/>
        <p:txBody>
          <a:bodyPr/>
          <a:lstStyle/>
          <a:p>
            <a:pPr marL="0" lvl="0" indent="0">
              <a:spcBef>
                <a:spcPts val="0"/>
              </a:spcBef>
              <a:buClr>
                <a:schemeClr val="accent1"/>
              </a:buClr>
            </a:pPr>
            <a:r>
              <a:rPr lang="en-US" dirty="0">
                <a:ea typeface="Open Sans"/>
                <a:cs typeface="Open Sans"/>
                <a:sym typeface="Open Sans"/>
              </a:rPr>
              <a:t>Greedy best-first search example</a:t>
            </a:r>
            <a:endParaRPr lang="en-US" dirty="0">
              <a:solidFill>
                <a:srgbClr val="370661"/>
              </a:solidFill>
              <a:ea typeface="Open Sans"/>
              <a:cs typeface="Open Sans"/>
              <a:sym typeface="Open Sans"/>
            </a:endParaRPr>
          </a:p>
        </p:txBody>
      </p:sp>
      <p:cxnSp>
        <p:nvCxnSpPr>
          <p:cNvPr id="28" name="Straight Connector 27">
            <a:extLst>
              <a:ext uri="{FF2B5EF4-FFF2-40B4-BE49-F238E27FC236}">
                <a16:creationId xmlns:a16="http://schemas.microsoft.com/office/drawing/2014/main" id="{1D8B2B7F-A080-2B48-B438-72325173576F}"/>
              </a:ext>
            </a:extLst>
          </p:cNvPr>
          <p:cNvCxnSpPr>
            <a:cxnSpLocks/>
            <a:stCxn id="40" idx="1"/>
            <a:endCxn id="43" idx="5"/>
          </p:cNvCxnSpPr>
          <p:nvPr/>
        </p:nvCxnSpPr>
        <p:spPr>
          <a:xfrm flipH="1" flipV="1">
            <a:off x="4898732" y="1401396"/>
            <a:ext cx="1384197" cy="97083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39A0B7-16AE-5345-950B-D5B7C17FEA44}"/>
              </a:ext>
            </a:extLst>
          </p:cNvPr>
          <p:cNvCxnSpPr>
            <a:cxnSpLocks/>
            <a:stCxn id="43" idx="6"/>
            <a:endCxn id="49" idx="2"/>
          </p:cNvCxnSpPr>
          <p:nvPr/>
        </p:nvCxnSpPr>
        <p:spPr>
          <a:xfrm>
            <a:off x="4963121" y="1245946"/>
            <a:ext cx="4258703" cy="119057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29B662E-430A-0742-873A-23F8C7455F2F}"/>
              </a:ext>
            </a:extLst>
          </p:cNvPr>
          <p:cNvCxnSpPr>
            <a:cxnSpLocks/>
            <a:endCxn id="46" idx="7"/>
          </p:cNvCxnSpPr>
          <p:nvPr/>
        </p:nvCxnSpPr>
        <p:spPr>
          <a:xfrm flipH="1">
            <a:off x="2595182" y="1272803"/>
            <a:ext cx="2087712" cy="101032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37A2F6B2-E2CC-3A4D-949D-C029E80CD96E}"/>
              </a:ext>
            </a:extLst>
          </p:cNvPr>
          <p:cNvSpPr/>
          <p:nvPr/>
        </p:nvSpPr>
        <p:spPr>
          <a:xfrm>
            <a:off x="4523442" y="1026106"/>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4" name="Rectangle 43">
            <a:extLst>
              <a:ext uri="{FF2B5EF4-FFF2-40B4-BE49-F238E27FC236}">
                <a16:creationId xmlns:a16="http://schemas.microsoft.com/office/drawing/2014/main" id="{D6BC5633-13ED-3F4C-AA62-59DE44CC92EB}"/>
              </a:ext>
            </a:extLst>
          </p:cNvPr>
          <p:cNvSpPr/>
          <p:nvPr/>
        </p:nvSpPr>
        <p:spPr>
          <a:xfrm>
            <a:off x="3478586" y="966106"/>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sp>
        <p:nvSpPr>
          <p:cNvPr id="46" name="Oval 45">
            <a:extLst>
              <a:ext uri="{FF2B5EF4-FFF2-40B4-BE49-F238E27FC236}">
                <a16:creationId xmlns:a16="http://schemas.microsoft.com/office/drawing/2014/main" id="{7C1DB7E0-130B-B949-8C8B-00C71B63FF5C}"/>
              </a:ext>
            </a:extLst>
          </p:cNvPr>
          <p:cNvSpPr/>
          <p:nvPr/>
        </p:nvSpPr>
        <p:spPr>
          <a:xfrm>
            <a:off x="2219892" y="2218743"/>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47" name="Rectangle 46">
            <a:extLst>
              <a:ext uri="{FF2B5EF4-FFF2-40B4-BE49-F238E27FC236}">
                <a16:creationId xmlns:a16="http://schemas.microsoft.com/office/drawing/2014/main" id="{05DF91C9-3ED0-3747-A2A9-F13A98FC84E2}"/>
              </a:ext>
            </a:extLst>
          </p:cNvPr>
          <p:cNvSpPr/>
          <p:nvPr/>
        </p:nvSpPr>
        <p:spPr>
          <a:xfrm>
            <a:off x="547619" y="2224965"/>
            <a:ext cx="1665841" cy="646331"/>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Base</a:t>
            </a:r>
          </a:p>
          <a:p>
            <a:endParaRPr lang="en-US" dirty="0">
              <a:solidFill>
                <a:schemeClr val="accent2"/>
              </a:solidFill>
              <a:effectLst/>
              <a:latin typeface="Helvetica Neue" panose="02000503000000020004" pitchFamily="2" charset="0"/>
            </a:endParaRPr>
          </a:p>
        </p:txBody>
      </p:sp>
      <p:sp>
        <p:nvSpPr>
          <p:cNvPr id="60" name="Oval 59">
            <a:extLst>
              <a:ext uri="{FF2B5EF4-FFF2-40B4-BE49-F238E27FC236}">
                <a16:creationId xmlns:a16="http://schemas.microsoft.com/office/drawing/2014/main" id="{3196EC2D-657D-E442-8362-8D8AE2E4EA37}"/>
              </a:ext>
            </a:extLst>
          </p:cNvPr>
          <p:cNvSpPr/>
          <p:nvPr/>
        </p:nvSpPr>
        <p:spPr>
          <a:xfrm>
            <a:off x="658345"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1" name="Rectangle 60">
            <a:extLst>
              <a:ext uri="{FF2B5EF4-FFF2-40B4-BE49-F238E27FC236}">
                <a16:creationId xmlns:a16="http://schemas.microsoft.com/office/drawing/2014/main" id="{24227F27-4428-3143-ABE3-EB1D1C4FF751}"/>
              </a:ext>
            </a:extLst>
          </p:cNvPr>
          <p:cNvSpPr/>
          <p:nvPr/>
        </p:nvSpPr>
        <p:spPr>
          <a:xfrm>
            <a:off x="329796" y="3558861"/>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sp>
        <p:nvSpPr>
          <p:cNvPr id="49" name="Oval 48">
            <a:extLst>
              <a:ext uri="{FF2B5EF4-FFF2-40B4-BE49-F238E27FC236}">
                <a16:creationId xmlns:a16="http://schemas.microsoft.com/office/drawing/2014/main" id="{ECA94101-5D61-A742-A0C9-37CD2C62509F}"/>
              </a:ext>
            </a:extLst>
          </p:cNvPr>
          <p:cNvSpPr/>
          <p:nvPr/>
        </p:nvSpPr>
        <p:spPr>
          <a:xfrm>
            <a:off x="9221824" y="221667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50" name="Rectangle 49">
            <a:extLst>
              <a:ext uri="{FF2B5EF4-FFF2-40B4-BE49-F238E27FC236}">
                <a16:creationId xmlns:a16="http://schemas.microsoft.com/office/drawing/2014/main" id="{DA20E5A7-8CB1-B24A-8FAD-FC8D87B385E3}"/>
              </a:ext>
            </a:extLst>
          </p:cNvPr>
          <p:cNvSpPr/>
          <p:nvPr/>
        </p:nvSpPr>
        <p:spPr>
          <a:xfrm>
            <a:off x="9306889" y="1850326"/>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67" name="Rectangle 66">
            <a:extLst>
              <a:ext uri="{FF2B5EF4-FFF2-40B4-BE49-F238E27FC236}">
                <a16:creationId xmlns:a16="http://schemas.microsoft.com/office/drawing/2014/main" id="{28750ED7-9552-5A45-9F27-B398508545D2}"/>
              </a:ext>
            </a:extLst>
          </p:cNvPr>
          <p:cNvSpPr/>
          <p:nvPr/>
        </p:nvSpPr>
        <p:spPr>
          <a:xfrm>
            <a:off x="9661503" y="2289090"/>
            <a:ext cx="1252266" cy="369332"/>
          </a:xfrm>
          <a:prstGeom prst="rect">
            <a:avLst/>
          </a:prstGeom>
        </p:spPr>
        <p:txBody>
          <a:bodyPr wrap="square">
            <a:spAutoFit/>
          </a:bodyPr>
          <a:lstStyle/>
          <a:p>
            <a:r>
              <a:rPr lang="en-US" dirty="0">
                <a:solidFill>
                  <a:schemeClr val="accent2"/>
                </a:solidFill>
                <a:latin typeface="Helvetica Neue" panose="02000503000000020004" pitchFamily="2" charset="0"/>
              </a:rPr>
              <a:t>Coruscant</a:t>
            </a:r>
          </a:p>
        </p:txBody>
      </p:sp>
      <p:sp>
        <p:nvSpPr>
          <p:cNvPr id="72" name="Oval 71">
            <a:extLst>
              <a:ext uri="{FF2B5EF4-FFF2-40B4-BE49-F238E27FC236}">
                <a16:creationId xmlns:a16="http://schemas.microsoft.com/office/drawing/2014/main" id="{AC88C759-C0B5-4941-B562-8987734E56FC}"/>
              </a:ext>
            </a:extLst>
          </p:cNvPr>
          <p:cNvSpPr/>
          <p:nvPr/>
        </p:nvSpPr>
        <p:spPr>
          <a:xfrm>
            <a:off x="1709088"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73" name="Rectangle 72">
            <a:extLst>
              <a:ext uri="{FF2B5EF4-FFF2-40B4-BE49-F238E27FC236}">
                <a16:creationId xmlns:a16="http://schemas.microsoft.com/office/drawing/2014/main" id="{C233F564-24F0-CA4C-856B-70C45EC7CB36}"/>
              </a:ext>
            </a:extLst>
          </p:cNvPr>
          <p:cNvSpPr/>
          <p:nvPr/>
        </p:nvSpPr>
        <p:spPr>
          <a:xfrm>
            <a:off x="1380539" y="3558861"/>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Onderon</a:t>
            </a:r>
            <a:endParaRPr lang="en-US" dirty="0">
              <a:solidFill>
                <a:schemeClr val="accent2"/>
              </a:solidFill>
              <a:effectLst/>
              <a:latin typeface="Helvetica Neue" panose="02000503000000020004" pitchFamily="2" charset="0"/>
            </a:endParaRPr>
          </a:p>
        </p:txBody>
      </p:sp>
      <p:sp>
        <p:nvSpPr>
          <p:cNvPr id="77" name="Oval 76">
            <a:extLst>
              <a:ext uri="{FF2B5EF4-FFF2-40B4-BE49-F238E27FC236}">
                <a16:creationId xmlns:a16="http://schemas.microsoft.com/office/drawing/2014/main" id="{FFC9FB79-5240-2448-9ADC-48C23CC5B81F}"/>
              </a:ext>
            </a:extLst>
          </p:cNvPr>
          <p:cNvSpPr/>
          <p:nvPr/>
        </p:nvSpPr>
        <p:spPr>
          <a:xfrm>
            <a:off x="2710360"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78" name="Rectangle 77">
            <a:extLst>
              <a:ext uri="{FF2B5EF4-FFF2-40B4-BE49-F238E27FC236}">
                <a16:creationId xmlns:a16="http://schemas.microsoft.com/office/drawing/2014/main" id="{526DDA54-F7AD-854C-A4FF-2D64C5ACFB8E}"/>
              </a:ext>
            </a:extLst>
          </p:cNvPr>
          <p:cNvSpPr/>
          <p:nvPr/>
        </p:nvSpPr>
        <p:spPr>
          <a:xfrm>
            <a:off x="2569589" y="3558861"/>
            <a:ext cx="800219" cy="369332"/>
          </a:xfrm>
          <a:prstGeom prst="rect">
            <a:avLst/>
          </a:prstGeom>
          <a:ln>
            <a:noFill/>
          </a:ln>
        </p:spPr>
        <p:txBody>
          <a:bodyPr wrap="none">
            <a:spAutoFit/>
          </a:bodyPr>
          <a:lstStyle/>
          <a:p>
            <a:pPr algn="ctr"/>
            <a:r>
              <a:rPr lang="en-US" dirty="0">
                <a:solidFill>
                  <a:schemeClr val="accent2"/>
                </a:solidFill>
                <a:latin typeface="Helvetica Neue" panose="02000503000000020004" pitchFamily="2" charset="0"/>
              </a:rPr>
              <a:t>Endor</a:t>
            </a:r>
            <a:endParaRPr lang="en-US" dirty="0">
              <a:solidFill>
                <a:schemeClr val="accent2"/>
              </a:solidFill>
              <a:effectLst/>
              <a:latin typeface="Helvetica Neue" panose="02000503000000020004" pitchFamily="2" charset="0"/>
            </a:endParaRPr>
          </a:p>
        </p:txBody>
      </p:sp>
      <p:sp>
        <p:nvSpPr>
          <p:cNvPr id="80" name="Oval 79">
            <a:extLst>
              <a:ext uri="{FF2B5EF4-FFF2-40B4-BE49-F238E27FC236}">
                <a16:creationId xmlns:a16="http://schemas.microsoft.com/office/drawing/2014/main" id="{9242FF8E-6445-EA4D-8822-C1B3D6629D20}"/>
              </a:ext>
            </a:extLst>
          </p:cNvPr>
          <p:cNvSpPr/>
          <p:nvPr/>
        </p:nvSpPr>
        <p:spPr>
          <a:xfrm>
            <a:off x="3710716"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1" name="Rectangle 80">
            <a:extLst>
              <a:ext uri="{FF2B5EF4-FFF2-40B4-BE49-F238E27FC236}">
                <a16:creationId xmlns:a16="http://schemas.microsoft.com/office/drawing/2014/main" id="{56FD3365-F85C-8444-A6B5-B8FCC9080571}"/>
              </a:ext>
            </a:extLst>
          </p:cNvPr>
          <p:cNvSpPr/>
          <p:nvPr/>
        </p:nvSpPr>
        <p:spPr>
          <a:xfrm>
            <a:off x="3561784" y="3558861"/>
            <a:ext cx="843501"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Ryloth</a:t>
            </a:r>
            <a:endParaRPr lang="en-US" dirty="0">
              <a:solidFill>
                <a:schemeClr val="accent2"/>
              </a:solidFill>
              <a:effectLst/>
              <a:latin typeface="Helvetica Neue" panose="02000503000000020004" pitchFamily="2" charset="0"/>
            </a:endParaRPr>
          </a:p>
        </p:txBody>
      </p:sp>
      <p:sp>
        <p:nvSpPr>
          <p:cNvPr id="84" name="Oval 83">
            <a:extLst>
              <a:ext uri="{FF2B5EF4-FFF2-40B4-BE49-F238E27FC236}">
                <a16:creationId xmlns:a16="http://schemas.microsoft.com/office/drawing/2014/main" id="{C25859A7-5A90-804A-8EFF-906565411D42}"/>
              </a:ext>
            </a:extLst>
          </p:cNvPr>
          <p:cNvSpPr/>
          <p:nvPr/>
        </p:nvSpPr>
        <p:spPr>
          <a:xfrm>
            <a:off x="6780517" y="3180826"/>
            <a:ext cx="439679" cy="439679"/>
          </a:xfrm>
          <a:prstGeom prst="ellipse">
            <a:avLst/>
          </a:prstGeom>
          <a:solidFill>
            <a:schemeClr val="bg1"/>
          </a:solid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85" name="Rectangle 84">
            <a:extLst>
              <a:ext uri="{FF2B5EF4-FFF2-40B4-BE49-F238E27FC236}">
                <a16:creationId xmlns:a16="http://schemas.microsoft.com/office/drawing/2014/main" id="{85A852E9-5307-8E4F-94DD-AFEE7FB06C27}"/>
              </a:ext>
            </a:extLst>
          </p:cNvPr>
          <p:cNvSpPr/>
          <p:nvPr/>
        </p:nvSpPr>
        <p:spPr>
          <a:xfrm>
            <a:off x="6451968" y="3602858"/>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87" name="Oval 86">
            <a:extLst>
              <a:ext uri="{FF2B5EF4-FFF2-40B4-BE49-F238E27FC236}">
                <a16:creationId xmlns:a16="http://schemas.microsoft.com/office/drawing/2014/main" id="{ECB0AD8B-6D30-4942-93BF-0A44DA9D74BF}"/>
              </a:ext>
            </a:extLst>
          </p:cNvPr>
          <p:cNvSpPr/>
          <p:nvPr/>
        </p:nvSpPr>
        <p:spPr>
          <a:xfrm>
            <a:off x="5778861" y="3180826"/>
            <a:ext cx="439679" cy="439679"/>
          </a:xfrm>
          <a:prstGeom prst="ellipse">
            <a:avLst/>
          </a:prstGeom>
          <a:solidFill>
            <a:schemeClr val="bg1"/>
          </a:solid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88" name="Rectangle 87">
            <a:extLst>
              <a:ext uri="{FF2B5EF4-FFF2-40B4-BE49-F238E27FC236}">
                <a16:creationId xmlns:a16="http://schemas.microsoft.com/office/drawing/2014/main" id="{DF7C5BDB-47C0-914F-B8BB-3A211E7BF7B1}"/>
              </a:ext>
            </a:extLst>
          </p:cNvPr>
          <p:cNvSpPr/>
          <p:nvPr/>
        </p:nvSpPr>
        <p:spPr>
          <a:xfrm>
            <a:off x="5450312" y="3602858"/>
            <a:ext cx="1096775" cy="369332"/>
          </a:xfrm>
          <a:prstGeom prst="rect">
            <a:avLst/>
          </a:prstGeom>
          <a:ln>
            <a:solidFill>
              <a:schemeClr val="accent2"/>
            </a:solidFill>
          </a:ln>
        </p:spPr>
        <p:txBody>
          <a:bodyPr wrap="none">
            <a:spAutoFit/>
          </a:bodyPr>
          <a:lstStyle/>
          <a:p>
            <a:r>
              <a:rPr lang="en-US" dirty="0" err="1">
                <a:solidFill>
                  <a:schemeClr val="bg2"/>
                </a:solidFill>
                <a:latin typeface="Helvetica Neue" panose="02000503000000020004" pitchFamily="2" charset="0"/>
              </a:rPr>
              <a:t>Alderaan</a:t>
            </a:r>
            <a:endParaRPr lang="en-US" dirty="0">
              <a:solidFill>
                <a:schemeClr val="bg2"/>
              </a:solidFill>
              <a:effectLst/>
              <a:latin typeface="Helvetica Neue" panose="02000503000000020004" pitchFamily="2" charset="0"/>
            </a:endParaRPr>
          </a:p>
        </p:txBody>
      </p:sp>
      <p:sp>
        <p:nvSpPr>
          <p:cNvPr id="90" name="Oval 89">
            <a:extLst>
              <a:ext uri="{FF2B5EF4-FFF2-40B4-BE49-F238E27FC236}">
                <a16:creationId xmlns:a16="http://schemas.microsoft.com/office/drawing/2014/main" id="{59B01E11-F343-2C40-BBCE-172949579DCA}"/>
              </a:ext>
            </a:extLst>
          </p:cNvPr>
          <p:cNvSpPr/>
          <p:nvPr/>
        </p:nvSpPr>
        <p:spPr>
          <a:xfrm>
            <a:off x="9783801" y="3136829"/>
            <a:ext cx="439679" cy="439679"/>
          </a:xfrm>
          <a:prstGeom prst="ellipse">
            <a:avLst/>
          </a:prstGeom>
          <a:solidFill>
            <a:schemeClr val="bg1"/>
          </a:solid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91" name="Rectangle 90">
            <a:extLst>
              <a:ext uri="{FF2B5EF4-FFF2-40B4-BE49-F238E27FC236}">
                <a16:creationId xmlns:a16="http://schemas.microsoft.com/office/drawing/2014/main" id="{1DF8C152-441A-F94A-93EB-46C84FFF0C3C}"/>
              </a:ext>
            </a:extLst>
          </p:cNvPr>
          <p:cNvSpPr/>
          <p:nvPr/>
        </p:nvSpPr>
        <p:spPr>
          <a:xfrm>
            <a:off x="9519958" y="3566669"/>
            <a:ext cx="1733448" cy="646331"/>
          </a:xfrm>
          <a:prstGeom prst="rect">
            <a:avLst/>
          </a:prstGeom>
          <a:ln>
            <a:solidFill>
              <a:schemeClr val="accent2"/>
            </a:solidFill>
          </a:ln>
        </p:spPr>
        <p:txBody>
          <a:bodyPr wrap="square">
            <a:spAutoFit/>
          </a:bodyPr>
          <a:lstStyle/>
          <a:p>
            <a:pPr algn="ctr"/>
            <a:r>
              <a:rPr lang="en-US" dirty="0" err="1">
                <a:solidFill>
                  <a:schemeClr val="bg2"/>
                </a:solidFill>
                <a:latin typeface="Helvetica Neue" panose="02000503000000020004" pitchFamily="2" charset="0"/>
              </a:rPr>
              <a:t>Starkiller</a:t>
            </a:r>
            <a:r>
              <a:rPr lang="en-US" dirty="0">
                <a:solidFill>
                  <a:schemeClr val="bg2"/>
                </a:solidFill>
                <a:latin typeface="Helvetica Neue" panose="02000503000000020004" pitchFamily="2" charset="0"/>
              </a:rPr>
              <a:t> Base</a:t>
            </a:r>
          </a:p>
          <a:p>
            <a:endParaRPr lang="en-US" dirty="0">
              <a:solidFill>
                <a:schemeClr val="bg2"/>
              </a:solidFill>
              <a:effectLst/>
              <a:latin typeface="Helvetica Neue" panose="02000503000000020004" pitchFamily="2" charset="0"/>
            </a:endParaRPr>
          </a:p>
        </p:txBody>
      </p:sp>
      <p:sp>
        <p:nvSpPr>
          <p:cNvPr id="93" name="Oval 92">
            <a:extLst>
              <a:ext uri="{FF2B5EF4-FFF2-40B4-BE49-F238E27FC236}">
                <a16:creationId xmlns:a16="http://schemas.microsoft.com/office/drawing/2014/main" id="{D23E4B30-768D-8242-AE5D-757B4E9815CC}"/>
              </a:ext>
            </a:extLst>
          </p:cNvPr>
          <p:cNvSpPr/>
          <p:nvPr/>
        </p:nvSpPr>
        <p:spPr>
          <a:xfrm>
            <a:off x="8782145" y="3136829"/>
            <a:ext cx="439679" cy="439679"/>
          </a:xfrm>
          <a:prstGeom prst="ellipse">
            <a:avLst/>
          </a:prstGeom>
          <a:solidFill>
            <a:schemeClr val="bg1"/>
          </a:solid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94" name="Rectangle 93">
            <a:extLst>
              <a:ext uri="{FF2B5EF4-FFF2-40B4-BE49-F238E27FC236}">
                <a16:creationId xmlns:a16="http://schemas.microsoft.com/office/drawing/2014/main" id="{DB0A98E7-355E-AA44-8553-0E5CBC07FD3A}"/>
              </a:ext>
            </a:extLst>
          </p:cNvPr>
          <p:cNvSpPr/>
          <p:nvPr/>
        </p:nvSpPr>
        <p:spPr>
          <a:xfrm>
            <a:off x="8302479" y="3570954"/>
            <a:ext cx="1096775" cy="369332"/>
          </a:xfrm>
          <a:prstGeom prst="rect">
            <a:avLst/>
          </a:prstGeom>
          <a:ln>
            <a:solidFill>
              <a:schemeClr val="accent2"/>
            </a:solidFill>
          </a:ln>
        </p:spPr>
        <p:txBody>
          <a:bodyPr wrap="none">
            <a:spAutoFit/>
          </a:bodyPr>
          <a:lstStyle/>
          <a:p>
            <a:r>
              <a:rPr lang="en-US" dirty="0" err="1">
                <a:solidFill>
                  <a:schemeClr val="bg2"/>
                </a:solidFill>
                <a:latin typeface="Helvetica Neue" panose="02000503000000020004" pitchFamily="2" charset="0"/>
              </a:rPr>
              <a:t>Alderaan</a:t>
            </a:r>
            <a:endParaRPr lang="en-US" dirty="0">
              <a:solidFill>
                <a:schemeClr val="bg2"/>
              </a:solidFill>
              <a:effectLst/>
              <a:latin typeface="Helvetica Neue" panose="02000503000000020004" pitchFamily="2" charset="0"/>
            </a:endParaRPr>
          </a:p>
        </p:txBody>
      </p:sp>
      <p:sp>
        <p:nvSpPr>
          <p:cNvPr id="40" name="Oval 39">
            <a:extLst>
              <a:ext uri="{FF2B5EF4-FFF2-40B4-BE49-F238E27FC236}">
                <a16:creationId xmlns:a16="http://schemas.microsoft.com/office/drawing/2014/main" id="{5A24799C-D818-2D4C-9F2A-CFB4D0A2B93E}"/>
              </a:ext>
            </a:extLst>
          </p:cNvPr>
          <p:cNvSpPr/>
          <p:nvPr/>
        </p:nvSpPr>
        <p:spPr>
          <a:xfrm>
            <a:off x="6218540" y="2307846"/>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41" name="Rectangle 40">
            <a:extLst>
              <a:ext uri="{FF2B5EF4-FFF2-40B4-BE49-F238E27FC236}">
                <a16:creationId xmlns:a16="http://schemas.microsoft.com/office/drawing/2014/main" id="{00A61ADE-3E81-3E43-BF24-DCDF2F4E07F5}"/>
              </a:ext>
            </a:extLst>
          </p:cNvPr>
          <p:cNvSpPr/>
          <p:nvPr/>
        </p:nvSpPr>
        <p:spPr>
          <a:xfrm>
            <a:off x="6633695" y="2407119"/>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96" name="Rectangle 95">
            <a:extLst>
              <a:ext uri="{FF2B5EF4-FFF2-40B4-BE49-F238E27FC236}">
                <a16:creationId xmlns:a16="http://schemas.microsoft.com/office/drawing/2014/main" id="{8F0CEC1C-50B6-2246-97E7-C0081B116531}"/>
              </a:ext>
            </a:extLst>
          </p:cNvPr>
          <p:cNvSpPr/>
          <p:nvPr/>
        </p:nvSpPr>
        <p:spPr>
          <a:xfrm>
            <a:off x="5001633" y="2273183"/>
            <a:ext cx="1056700" cy="369332"/>
          </a:xfrm>
          <a:prstGeom prst="rect">
            <a:avLst/>
          </a:prstGeom>
        </p:spPr>
        <p:txBody>
          <a:bodyPr wrap="none">
            <a:spAutoFit/>
          </a:bodyPr>
          <a:lstStyle/>
          <a:p>
            <a:r>
              <a:rPr lang="en-US" dirty="0">
                <a:solidFill>
                  <a:schemeClr val="accent2"/>
                </a:solidFill>
                <a:latin typeface="Helvetica Neue" panose="02000503000000020004" pitchFamily="2" charset="0"/>
              </a:rPr>
              <a:t>Tatooine</a:t>
            </a:r>
            <a:endParaRPr lang="en-US" dirty="0"/>
          </a:p>
        </p:txBody>
      </p:sp>
      <p:sp>
        <p:nvSpPr>
          <p:cNvPr id="98" name="Rectangle 97">
            <a:extLst>
              <a:ext uri="{FF2B5EF4-FFF2-40B4-BE49-F238E27FC236}">
                <a16:creationId xmlns:a16="http://schemas.microsoft.com/office/drawing/2014/main" id="{3D42FD52-B143-1448-85E4-AB9F72A4158E}"/>
              </a:ext>
            </a:extLst>
          </p:cNvPr>
          <p:cNvSpPr/>
          <p:nvPr/>
        </p:nvSpPr>
        <p:spPr>
          <a:xfrm>
            <a:off x="6678903" y="3620505"/>
            <a:ext cx="779381" cy="646331"/>
          </a:xfrm>
          <a:prstGeom prst="rect">
            <a:avLst/>
          </a:prstGeom>
          <a:ln>
            <a:solidFill>
              <a:schemeClr val="accent2"/>
            </a:solidFill>
          </a:ln>
        </p:spPr>
        <p:txBody>
          <a:bodyPr wrap="none">
            <a:spAutoFit/>
          </a:bodyPr>
          <a:lstStyle/>
          <a:p>
            <a:pPr algn="ctr"/>
            <a:r>
              <a:rPr lang="en-US" dirty="0" err="1">
                <a:solidFill>
                  <a:schemeClr val="bg2"/>
                </a:solidFill>
                <a:latin typeface="Helvetica Neue" panose="02000503000000020004" pitchFamily="2" charset="0"/>
              </a:rPr>
              <a:t>Lotho</a:t>
            </a:r>
            <a:br>
              <a:rPr lang="en-US" dirty="0">
                <a:solidFill>
                  <a:schemeClr val="bg2"/>
                </a:solidFill>
                <a:latin typeface="Helvetica Neue" panose="02000503000000020004" pitchFamily="2" charset="0"/>
              </a:rPr>
            </a:br>
            <a:r>
              <a:rPr lang="en-US" dirty="0">
                <a:solidFill>
                  <a:schemeClr val="bg2"/>
                </a:solidFill>
                <a:latin typeface="Helvetica Neue" panose="02000503000000020004" pitchFamily="2" charset="0"/>
              </a:rPr>
              <a:t>Minor</a:t>
            </a:r>
          </a:p>
        </p:txBody>
      </p:sp>
      <p:cxnSp>
        <p:nvCxnSpPr>
          <p:cNvPr id="99" name="Straight Connector 98">
            <a:extLst>
              <a:ext uri="{FF2B5EF4-FFF2-40B4-BE49-F238E27FC236}">
                <a16:creationId xmlns:a16="http://schemas.microsoft.com/office/drawing/2014/main" id="{E15630A6-2832-E841-AFBA-CE03285C1D20}"/>
              </a:ext>
            </a:extLst>
          </p:cNvPr>
          <p:cNvCxnSpPr>
            <a:cxnSpLocks/>
            <a:stCxn id="46" idx="2"/>
            <a:endCxn id="60" idx="7"/>
          </p:cNvCxnSpPr>
          <p:nvPr/>
        </p:nvCxnSpPr>
        <p:spPr>
          <a:xfrm flipH="1">
            <a:off x="1033635" y="2438583"/>
            <a:ext cx="1186257" cy="762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CF2F2C3-BEDB-1F41-BBFB-A083CB0B6CB2}"/>
              </a:ext>
            </a:extLst>
          </p:cNvPr>
          <p:cNvCxnSpPr>
            <a:cxnSpLocks/>
            <a:stCxn id="46" idx="3"/>
            <a:endCxn id="72" idx="0"/>
          </p:cNvCxnSpPr>
          <p:nvPr/>
        </p:nvCxnSpPr>
        <p:spPr>
          <a:xfrm flipH="1">
            <a:off x="1928928" y="2594033"/>
            <a:ext cx="355353" cy="5427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171F479-A152-CC4E-B5B1-9A512A441506}"/>
              </a:ext>
            </a:extLst>
          </p:cNvPr>
          <p:cNvCxnSpPr>
            <a:cxnSpLocks/>
            <a:stCxn id="46" idx="5"/>
            <a:endCxn id="77" idx="0"/>
          </p:cNvCxnSpPr>
          <p:nvPr/>
        </p:nvCxnSpPr>
        <p:spPr>
          <a:xfrm>
            <a:off x="2595182" y="2594033"/>
            <a:ext cx="335018" cy="5427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2DB7B5F-39C8-F345-AD1F-7FC8BBD0D658}"/>
              </a:ext>
            </a:extLst>
          </p:cNvPr>
          <p:cNvCxnSpPr>
            <a:cxnSpLocks/>
            <a:stCxn id="46" idx="6"/>
            <a:endCxn id="80" idx="1"/>
          </p:cNvCxnSpPr>
          <p:nvPr/>
        </p:nvCxnSpPr>
        <p:spPr>
          <a:xfrm>
            <a:off x="2659571" y="2438583"/>
            <a:ext cx="1115534" cy="762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3093AA1-F3C4-7C40-B33F-4503DA4D002C}"/>
              </a:ext>
            </a:extLst>
          </p:cNvPr>
          <p:cNvCxnSpPr>
            <a:cxnSpLocks/>
            <a:stCxn id="40" idx="3"/>
            <a:endCxn id="87" idx="0"/>
          </p:cNvCxnSpPr>
          <p:nvPr/>
        </p:nvCxnSpPr>
        <p:spPr>
          <a:xfrm flipH="1">
            <a:off x="5998701" y="2683136"/>
            <a:ext cx="284228" cy="49769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D121128-10D1-FD40-8441-0C0347FB91B6}"/>
              </a:ext>
            </a:extLst>
          </p:cNvPr>
          <p:cNvCxnSpPr>
            <a:cxnSpLocks/>
            <a:stCxn id="40" idx="5"/>
            <a:endCxn id="84" idx="0"/>
          </p:cNvCxnSpPr>
          <p:nvPr/>
        </p:nvCxnSpPr>
        <p:spPr>
          <a:xfrm>
            <a:off x="6593830" y="2683136"/>
            <a:ext cx="406527" cy="49769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4EFE779-6276-0A41-A8A1-F107DA235C91}"/>
              </a:ext>
            </a:extLst>
          </p:cNvPr>
          <p:cNvCxnSpPr>
            <a:cxnSpLocks/>
            <a:stCxn id="49" idx="3"/>
            <a:endCxn id="93" idx="0"/>
          </p:cNvCxnSpPr>
          <p:nvPr/>
        </p:nvCxnSpPr>
        <p:spPr>
          <a:xfrm flipH="1">
            <a:off x="9001985" y="2591968"/>
            <a:ext cx="284228" cy="544861"/>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AAB33BE-F226-D745-B077-457A092DB142}"/>
              </a:ext>
            </a:extLst>
          </p:cNvPr>
          <p:cNvCxnSpPr>
            <a:cxnSpLocks/>
            <a:stCxn id="49" idx="5"/>
            <a:endCxn id="90" idx="0"/>
          </p:cNvCxnSpPr>
          <p:nvPr/>
        </p:nvCxnSpPr>
        <p:spPr>
          <a:xfrm>
            <a:off x="9597114" y="2591968"/>
            <a:ext cx="406527" cy="544861"/>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A24BB0F-546B-D975-1ABA-32B3FF5D6A45}"/>
              </a:ext>
            </a:extLst>
          </p:cNvPr>
          <p:cNvSpPr txBox="1"/>
          <p:nvPr/>
        </p:nvSpPr>
        <p:spPr>
          <a:xfrm>
            <a:off x="646976" y="4199579"/>
            <a:ext cx="1845377" cy="369332"/>
          </a:xfrm>
          <a:prstGeom prst="rect">
            <a:avLst/>
          </a:prstGeom>
          <a:noFill/>
        </p:spPr>
        <p:txBody>
          <a:bodyPr wrap="none" rtlCol="0">
            <a:spAutoFit/>
          </a:bodyPr>
          <a:lstStyle/>
          <a:p>
            <a:r>
              <a:rPr lang="en-US" dirty="0"/>
              <a:t>Frontier queue:</a:t>
            </a:r>
          </a:p>
        </p:txBody>
      </p:sp>
      <p:sp>
        <p:nvSpPr>
          <p:cNvPr id="5" name="TextBox 4">
            <a:extLst>
              <a:ext uri="{FF2B5EF4-FFF2-40B4-BE49-F238E27FC236}">
                <a16:creationId xmlns:a16="http://schemas.microsoft.com/office/drawing/2014/main" id="{40057F73-5151-F605-97D7-DAE6EBAD4AF6}"/>
              </a:ext>
            </a:extLst>
          </p:cNvPr>
          <p:cNvSpPr txBox="1"/>
          <p:nvPr/>
        </p:nvSpPr>
        <p:spPr>
          <a:xfrm>
            <a:off x="786399" y="4520150"/>
            <a:ext cx="1608133" cy="369332"/>
          </a:xfrm>
          <a:prstGeom prst="rect">
            <a:avLst/>
          </a:prstGeom>
          <a:noFill/>
        </p:spPr>
        <p:txBody>
          <a:bodyPr wrap="none" rtlCol="0">
            <a:spAutoFit/>
          </a:bodyPr>
          <a:lstStyle/>
          <a:p>
            <a:r>
              <a:rPr lang="en-US" b="1" dirty="0" err="1">
                <a:solidFill>
                  <a:schemeClr val="accent2"/>
                </a:solidFill>
              </a:rPr>
              <a:t>Alderon</a:t>
            </a:r>
            <a:r>
              <a:rPr lang="en-US" b="1" dirty="0">
                <a:solidFill>
                  <a:schemeClr val="accent2"/>
                </a:solidFill>
              </a:rPr>
              <a:t>  266</a:t>
            </a:r>
          </a:p>
        </p:txBody>
      </p:sp>
      <p:pic>
        <p:nvPicPr>
          <p:cNvPr id="175" name="Picture 174">
            <a:extLst>
              <a:ext uri="{FF2B5EF4-FFF2-40B4-BE49-F238E27FC236}">
                <a16:creationId xmlns:a16="http://schemas.microsoft.com/office/drawing/2014/main" id="{E2F90DB0-49D8-5AB4-3B2B-73A7ABDFAE8E}"/>
              </a:ext>
            </a:extLst>
          </p:cNvPr>
          <p:cNvPicPr>
            <a:picLocks noChangeAspect="1"/>
          </p:cNvPicPr>
          <p:nvPr/>
        </p:nvPicPr>
        <p:blipFill>
          <a:blip r:embed="rId2"/>
          <a:stretch>
            <a:fillRect/>
          </a:stretch>
        </p:blipFill>
        <p:spPr>
          <a:xfrm>
            <a:off x="7519320" y="-11193"/>
            <a:ext cx="3961480" cy="2305815"/>
          </a:xfrm>
          <a:prstGeom prst="rect">
            <a:avLst/>
          </a:prstGeom>
        </p:spPr>
      </p:pic>
      <p:sp>
        <p:nvSpPr>
          <p:cNvPr id="177" name="TextBox 176">
            <a:extLst>
              <a:ext uri="{FF2B5EF4-FFF2-40B4-BE49-F238E27FC236}">
                <a16:creationId xmlns:a16="http://schemas.microsoft.com/office/drawing/2014/main" id="{FE4144A3-2004-0243-CDBE-B31381E45DA9}"/>
              </a:ext>
            </a:extLst>
          </p:cNvPr>
          <p:cNvSpPr txBox="1"/>
          <p:nvPr/>
        </p:nvSpPr>
        <p:spPr>
          <a:xfrm>
            <a:off x="262021" y="1075820"/>
            <a:ext cx="6105524" cy="646331"/>
          </a:xfrm>
          <a:prstGeom prst="rect">
            <a:avLst/>
          </a:prstGeom>
          <a:noFill/>
        </p:spPr>
        <p:txBody>
          <a:bodyPr wrap="square">
            <a:spAutoFit/>
          </a:bodyPr>
          <a:lstStyle/>
          <a:p>
            <a:r>
              <a:rPr lang="en-US" dirty="0"/>
              <a:t>Initial State: </a:t>
            </a:r>
            <a:r>
              <a:rPr lang="en-US" b="1" dirty="0" err="1"/>
              <a:t>Alderaan</a:t>
            </a:r>
            <a:br>
              <a:rPr lang="en-US" dirty="0"/>
            </a:br>
            <a:r>
              <a:rPr lang="en-US" dirty="0"/>
              <a:t>Goal State: </a:t>
            </a:r>
            <a:r>
              <a:rPr lang="en-US" b="1" dirty="0"/>
              <a:t>Kessel</a:t>
            </a:r>
          </a:p>
        </p:txBody>
      </p:sp>
      <p:graphicFrame>
        <p:nvGraphicFramePr>
          <p:cNvPr id="178" name="Table 2">
            <a:extLst>
              <a:ext uri="{FF2B5EF4-FFF2-40B4-BE49-F238E27FC236}">
                <a16:creationId xmlns:a16="http://schemas.microsoft.com/office/drawing/2014/main" id="{C65CBC0A-CB54-99D5-D284-B0F07278A04C}"/>
              </a:ext>
            </a:extLst>
          </p:cNvPr>
          <p:cNvGraphicFramePr>
            <a:graphicFrameLocks noGrp="1"/>
          </p:cNvGraphicFramePr>
          <p:nvPr>
            <p:extLst>
              <p:ext uri="{D42A27DB-BD31-4B8C-83A1-F6EECF244321}">
                <p14:modId xmlns:p14="http://schemas.microsoft.com/office/powerpoint/2010/main" val="3296710569"/>
              </p:ext>
            </p:extLst>
          </p:nvPr>
        </p:nvGraphicFramePr>
        <p:xfrm>
          <a:off x="8756874" y="4121369"/>
          <a:ext cx="3259615" cy="2593145"/>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632141505"/>
                    </a:ext>
                  </a:extLst>
                </a:gridCol>
                <a:gridCol w="642416">
                  <a:extLst>
                    <a:ext uri="{9D8B030D-6E8A-4147-A177-3AD203B41FA5}">
                      <a16:colId xmlns:a16="http://schemas.microsoft.com/office/drawing/2014/main" val="1109464113"/>
                    </a:ext>
                  </a:extLst>
                </a:gridCol>
                <a:gridCol w="142340">
                  <a:extLst>
                    <a:ext uri="{9D8B030D-6E8A-4147-A177-3AD203B41FA5}">
                      <a16:colId xmlns:a16="http://schemas.microsoft.com/office/drawing/2014/main" val="2570685854"/>
                    </a:ext>
                  </a:extLst>
                </a:gridCol>
                <a:gridCol w="1065213">
                  <a:extLst>
                    <a:ext uri="{9D8B030D-6E8A-4147-A177-3AD203B41FA5}">
                      <a16:colId xmlns:a16="http://schemas.microsoft.com/office/drawing/2014/main" val="1129571147"/>
                    </a:ext>
                  </a:extLst>
                </a:gridCol>
                <a:gridCol w="628596">
                  <a:extLst>
                    <a:ext uri="{9D8B030D-6E8A-4147-A177-3AD203B41FA5}">
                      <a16:colId xmlns:a16="http://schemas.microsoft.com/office/drawing/2014/main" val="1940163824"/>
                    </a:ext>
                  </a:extLst>
                </a:gridCol>
              </a:tblGrid>
              <a:tr h="181702">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tc>
                  <a:txBody>
                    <a:bodyPr/>
                    <a:lstStyle/>
                    <a:p>
                      <a:pPr algn="l" fontAlgn="b"/>
                      <a:endParaRPr lang="en-US" sz="1200" b="1" i="0" u="none" strike="noStrike" baseline="0" dirty="0">
                        <a:solidFill>
                          <a:schemeClr val="accent4"/>
                        </a:solidFill>
                        <a:effectLst/>
                        <a:latin typeface="+mn-lt"/>
                      </a:endParaRPr>
                    </a:p>
                  </a:txBody>
                  <a:tcPr marL="9525" marR="9525" marT="9525" marB="0" anchor="b"/>
                </a:tc>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extLst>
                  <a:ext uri="{0D108BD9-81ED-4DB2-BD59-A6C34878D82A}">
                    <a16:rowId xmlns:a16="http://schemas.microsoft.com/office/drawing/2014/main" val="2424969334"/>
                  </a:ext>
                </a:extLst>
              </a:tr>
              <a:tr h="240074">
                <a:tc>
                  <a:txBody>
                    <a:bodyPr/>
                    <a:lstStyle/>
                    <a:p>
                      <a:pPr algn="l" fontAlgn="b"/>
                      <a:r>
                        <a:rPr lang="en-US" sz="1200" b="0" i="0" u="none" strike="noStrike" baseline="0" dirty="0" err="1">
                          <a:solidFill>
                            <a:srgbClr val="000000"/>
                          </a:solidFill>
                          <a:effectLst/>
                          <a:latin typeface="+mn-lt"/>
                        </a:rPr>
                        <a:t>Alderaan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366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Lotho</a:t>
                      </a:r>
                      <a:r>
                        <a:rPr lang="en-US" sz="1200" b="0" i="0" u="none" strike="noStrike" baseline="0" dirty="0">
                          <a:solidFill>
                            <a:srgbClr val="000000"/>
                          </a:solidFill>
                          <a:effectLst/>
                          <a:latin typeface="+mn-lt"/>
                        </a:rPr>
                        <a:t> Minor</a:t>
                      </a:r>
                    </a:p>
                  </a:txBody>
                  <a:tcPr marL="9525" marR="9525" marT="9525" marB="0" anchor="b"/>
                </a:tc>
                <a:tc>
                  <a:txBody>
                    <a:bodyPr/>
                    <a:lstStyle/>
                    <a:p>
                      <a:pPr algn="r" fontAlgn="b"/>
                      <a:r>
                        <a:rPr lang="en-US" sz="1200" b="0" i="0" u="none" strike="noStrike" baseline="0" dirty="0">
                          <a:solidFill>
                            <a:srgbClr val="000000"/>
                          </a:solidFill>
                          <a:effectLst/>
                          <a:latin typeface="+mn-lt"/>
                        </a:rPr>
                        <a:t>244</a:t>
                      </a:r>
                    </a:p>
                  </a:txBody>
                  <a:tcPr marL="9525" marR="9525" marT="9525" marB="0" anchor="b"/>
                </a:tc>
                <a:extLst>
                  <a:ext uri="{0D108BD9-81ED-4DB2-BD59-A6C34878D82A}">
                    <a16:rowId xmlns:a16="http://schemas.microsoft.com/office/drawing/2014/main" val="3050881670"/>
                  </a:ext>
                </a:extLst>
              </a:tr>
              <a:tr h="240074">
                <a:tc>
                  <a:txBody>
                    <a:bodyPr/>
                    <a:lstStyle/>
                    <a:p>
                      <a:pPr algn="l" fontAlgn="b"/>
                      <a:r>
                        <a:rPr lang="en-US" sz="1200" b="0" i="0" u="none" strike="noStrike" baseline="0" dirty="0" err="1">
                          <a:solidFill>
                            <a:srgbClr val="000000"/>
                          </a:solidFill>
                          <a:effectLst/>
                          <a:latin typeface="+mn-lt"/>
                        </a:rPr>
                        <a:t>Bespin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80</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Mandalore</a:t>
                      </a:r>
                    </a:p>
                  </a:txBody>
                  <a:tcPr marL="9525" marR="9525" marT="9525" marB="0" anchor="b"/>
                </a:tc>
                <a:tc>
                  <a:txBody>
                    <a:bodyPr/>
                    <a:lstStyle/>
                    <a:p>
                      <a:pPr algn="r" fontAlgn="b"/>
                      <a:r>
                        <a:rPr lang="en-US" sz="1200" b="0" i="0" u="none" strike="noStrike" baseline="0">
                          <a:solidFill>
                            <a:srgbClr val="000000"/>
                          </a:solidFill>
                          <a:effectLst/>
                          <a:latin typeface="+mn-lt"/>
                        </a:rPr>
                        <a:t>241</a:t>
                      </a:r>
                    </a:p>
                  </a:txBody>
                  <a:tcPr marL="9525" marR="9525" marT="9525" marB="0" anchor="b"/>
                </a:tc>
                <a:extLst>
                  <a:ext uri="{0D108BD9-81ED-4DB2-BD59-A6C34878D82A}">
                    <a16:rowId xmlns:a16="http://schemas.microsoft.com/office/drawing/2014/main" val="3469727496"/>
                  </a:ext>
                </a:extLst>
              </a:tr>
              <a:tr h="240074">
                <a:tc>
                  <a:txBody>
                    <a:bodyPr/>
                    <a:lstStyle/>
                    <a:p>
                      <a:pPr algn="l" fontAlgn="b"/>
                      <a:r>
                        <a:rPr lang="en-US" sz="1200" b="0" i="0" u="none" strike="noStrike" baseline="0">
                          <a:solidFill>
                            <a:srgbClr val="000000"/>
                          </a:solidFill>
                          <a:effectLst/>
                          <a:latin typeface="+mn-lt"/>
                        </a:rPr>
                        <a:t>Coruscant</a:t>
                      </a:r>
                    </a:p>
                  </a:txBody>
                  <a:tcPr marL="9525" marR="9525" marT="9525" marB="0" anchor="b"/>
                </a:tc>
                <a:tc>
                  <a:txBody>
                    <a:bodyPr/>
                    <a:lstStyle/>
                    <a:p>
                      <a:pPr algn="r" fontAlgn="b"/>
                      <a:r>
                        <a:rPr lang="en-US" sz="1200" b="0" i="0" u="none" strike="noStrike" baseline="0" dirty="0">
                          <a:solidFill>
                            <a:srgbClr val="000000"/>
                          </a:solidFill>
                          <a:effectLst/>
                          <a:latin typeface="+mn-lt"/>
                        </a:rPr>
                        <a:t>374</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Naboo</a:t>
                      </a:r>
                    </a:p>
                  </a:txBody>
                  <a:tcPr marL="9525" marR="9525" marT="9525" marB="0" anchor="b"/>
                </a:tc>
                <a:tc>
                  <a:txBody>
                    <a:bodyPr/>
                    <a:lstStyle/>
                    <a:p>
                      <a:pPr algn="r" fontAlgn="b"/>
                      <a:r>
                        <a:rPr lang="en-US" sz="1200" b="0" i="0" u="none" strike="noStrike" baseline="0">
                          <a:solidFill>
                            <a:srgbClr val="000000"/>
                          </a:solidFill>
                          <a:effectLst/>
                          <a:latin typeface="+mn-lt"/>
                        </a:rPr>
                        <a:t>100</a:t>
                      </a:r>
                    </a:p>
                  </a:txBody>
                  <a:tcPr marL="9525" marR="9525" marT="9525" marB="0" anchor="b"/>
                </a:tc>
                <a:extLst>
                  <a:ext uri="{0D108BD9-81ED-4DB2-BD59-A6C34878D82A}">
                    <a16:rowId xmlns:a16="http://schemas.microsoft.com/office/drawing/2014/main" val="3691324431"/>
                  </a:ext>
                </a:extLst>
              </a:tr>
              <a:tr h="240074">
                <a:tc>
                  <a:txBody>
                    <a:bodyPr/>
                    <a:lstStyle/>
                    <a:p>
                      <a:pPr algn="l" fontAlgn="b"/>
                      <a:r>
                        <a:rPr lang="en-US" sz="1200" b="0" i="0" u="none" strike="noStrike" baseline="0">
                          <a:solidFill>
                            <a:srgbClr val="000000"/>
                          </a:solidFill>
                          <a:effectLst/>
                          <a:latin typeface="+mn-lt"/>
                        </a:rPr>
                        <a:t>Dagobah</a:t>
                      </a:r>
                    </a:p>
                  </a:txBody>
                  <a:tcPr marL="9525" marR="9525" marT="9525" marB="0" anchor="b"/>
                </a:tc>
                <a:tc>
                  <a:txBody>
                    <a:bodyPr/>
                    <a:lstStyle/>
                    <a:p>
                      <a:pPr algn="r" fontAlgn="b"/>
                      <a:r>
                        <a:rPr lang="en-US" sz="1200" b="0" i="0" u="none" strike="noStrike" baseline="0" dirty="0">
                          <a:solidFill>
                            <a:srgbClr val="000000"/>
                          </a:solidFill>
                          <a:effectLst/>
                          <a:latin typeface="+mn-lt"/>
                        </a:rPr>
                        <a:t>242</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Onderon</a:t>
                      </a:r>
                    </a:p>
                  </a:txBody>
                  <a:tcPr marL="9525" marR="9525" marT="9525" marB="0" anchor="b"/>
                </a:tc>
                <a:tc>
                  <a:txBody>
                    <a:bodyPr/>
                    <a:lstStyle/>
                    <a:p>
                      <a:pPr algn="r" fontAlgn="b"/>
                      <a:r>
                        <a:rPr lang="en-US" sz="1200" b="0" i="0" u="none" strike="noStrike" baseline="0">
                          <a:solidFill>
                            <a:srgbClr val="000000"/>
                          </a:solidFill>
                          <a:effectLst/>
                          <a:latin typeface="+mn-lt"/>
                        </a:rPr>
                        <a:t>380</a:t>
                      </a:r>
                    </a:p>
                  </a:txBody>
                  <a:tcPr marL="9525" marR="9525" marT="9525" marB="0" anchor="b"/>
                </a:tc>
                <a:extLst>
                  <a:ext uri="{0D108BD9-81ED-4DB2-BD59-A6C34878D82A}">
                    <a16:rowId xmlns:a16="http://schemas.microsoft.com/office/drawing/2014/main" val="1917150976"/>
                  </a:ext>
                </a:extLst>
              </a:tr>
              <a:tr h="240074">
                <a:tc>
                  <a:txBody>
                    <a:bodyPr/>
                    <a:lstStyle/>
                    <a:p>
                      <a:pPr algn="l" fontAlgn="b"/>
                      <a:r>
                        <a:rPr lang="en-US" sz="1200" b="0" i="0" u="none" strike="noStrike" baseline="0">
                          <a:solidFill>
                            <a:srgbClr val="000000"/>
                          </a:solidFill>
                          <a:effectLst/>
                          <a:latin typeface="+mn-lt"/>
                        </a:rPr>
                        <a:t>Endor</a:t>
                      </a:r>
                    </a:p>
                  </a:txBody>
                  <a:tcPr marL="9525" marR="9525" marT="9525" marB="0" anchor="b"/>
                </a:tc>
                <a:tc>
                  <a:txBody>
                    <a:bodyPr/>
                    <a:lstStyle/>
                    <a:p>
                      <a:pPr algn="r" fontAlgn="b"/>
                      <a:r>
                        <a:rPr lang="en-US" sz="1200" b="0" i="0" u="none" strike="noStrike" baseline="0">
                          <a:solidFill>
                            <a:srgbClr val="000000"/>
                          </a:solidFill>
                          <a:effectLst/>
                          <a:latin typeface="+mn-lt"/>
                        </a:rPr>
                        <a:t>176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Polis Massa</a:t>
                      </a:r>
                    </a:p>
                  </a:txBody>
                  <a:tcPr marL="9525" marR="9525" marT="9525" marB="0" anchor="b"/>
                </a:tc>
                <a:tc>
                  <a:txBody>
                    <a:bodyPr/>
                    <a:lstStyle/>
                    <a:p>
                      <a:pPr algn="r" fontAlgn="b"/>
                      <a:r>
                        <a:rPr lang="en-US" sz="1200" b="0" i="0" u="none" strike="noStrike" baseline="0">
                          <a:solidFill>
                            <a:srgbClr val="000000"/>
                          </a:solidFill>
                          <a:effectLst/>
                          <a:latin typeface="+mn-lt"/>
                        </a:rPr>
                        <a:t>234</a:t>
                      </a:r>
                    </a:p>
                  </a:txBody>
                  <a:tcPr marL="9525" marR="9525" marT="9525" marB="0" anchor="b"/>
                </a:tc>
                <a:extLst>
                  <a:ext uri="{0D108BD9-81ED-4DB2-BD59-A6C34878D82A}">
                    <a16:rowId xmlns:a16="http://schemas.microsoft.com/office/drawing/2014/main" val="1082404056"/>
                  </a:ext>
                </a:extLst>
              </a:tr>
              <a:tr h="240074">
                <a:tc>
                  <a:txBody>
                    <a:bodyPr/>
                    <a:lstStyle/>
                    <a:p>
                      <a:pPr algn="l" fontAlgn="b"/>
                      <a:r>
                        <a:rPr lang="en-US" sz="1200" b="0" i="0" u="none" strike="noStrike" baseline="0" dirty="0" err="1">
                          <a:solidFill>
                            <a:srgbClr val="000000"/>
                          </a:solidFill>
                          <a:effectLst/>
                          <a:latin typeface="+mn-lt"/>
                        </a:rPr>
                        <a:t>Fondor</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161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Ryloth</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193</a:t>
                      </a:r>
                    </a:p>
                  </a:txBody>
                  <a:tcPr marL="9525" marR="9525" marT="9525" marB="0" anchor="b"/>
                </a:tc>
                <a:extLst>
                  <a:ext uri="{0D108BD9-81ED-4DB2-BD59-A6C34878D82A}">
                    <a16:rowId xmlns:a16="http://schemas.microsoft.com/office/drawing/2014/main" val="443994611"/>
                  </a:ext>
                </a:extLst>
              </a:tr>
              <a:tr h="240074">
                <a:tc>
                  <a:txBody>
                    <a:bodyPr/>
                    <a:lstStyle/>
                    <a:p>
                      <a:pPr algn="l" fontAlgn="b"/>
                      <a:r>
                        <a:rPr lang="en-US" sz="1200" b="0" i="0" u="none" strike="noStrike" baseline="0">
                          <a:solidFill>
                            <a:srgbClr val="000000"/>
                          </a:solidFill>
                          <a:effectLst/>
                          <a:latin typeface="+mn-lt"/>
                        </a:rPr>
                        <a:t>Geonosis</a:t>
                      </a:r>
                    </a:p>
                  </a:txBody>
                  <a:tcPr marL="9525" marR="9525" marT="9525" marB="0" anchor="b"/>
                </a:tc>
                <a:tc>
                  <a:txBody>
                    <a:bodyPr/>
                    <a:lstStyle/>
                    <a:p>
                      <a:pPr algn="r" fontAlgn="b"/>
                      <a:r>
                        <a:rPr lang="en-US" sz="1200" b="0" i="0" u="none" strike="noStrike" baseline="0">
                          <a:solidFill>
                            <a:srgbClr val="000000"/>
                          </a:solidFill>
                          <a:effectLst/>
                          <a:latin typeface="+mn-lt"/>
                        </a:rPr>
                        <a:t>77</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Starkiller</a:t>
                      </a:r>
                      <a:r>
                        <a:rPr lang="en-US" sz="1200" b="0" i="0" u="none" strike="noStrike" baseline="0" dirty="0">
                          <a:solidFill>
                            <a:srgbClr val="000000"/>
                          </a:solidFill>
                          <a:effectLst/>
                          <a:latin typeface="+mn-lt"/>
                        </a:rPr>
                        <a:t> Base</a:t>
                      </a:r>
                    </a:p>
                  </a:txBody>
                  <a:tcPr marL="9525" marR="9525" marT="9525" marB="0" anchor="b"/>
                </a:tc>
                <a:tc>
                  <a:txBody>
                    <a:bodyPr/>
                    <a:lstStyle/>
                    <a:p>
                      <a:pPr algn="r" fontAlgn="b"/>
                      <a:r>
                        <a:rPr lang="en-US" sz="1200" b="0" i="0" u="none" strike="noStrike" baseline="0">
                          <a:solidFill>
                            <a:srgbClr val="000000"/>
                          </a:solidFill>
                          <a:effectLst/>
                          <a:latin typeface="+mn-lt"/>
                        </a:rPr>
                        <a:t>253</a:t>
                      </a:r>
                    </a:p>
                  </a:txBody>
                  <a:tcPr marL="9525" marR="9525" marT="9525" marB="0" anchor="b"/>
                </a:tc>
                <a:extLst>
                  <a:ext uri="{0D108BD9-81ED-4DB2-BD59-A6C34878D82A}">
                    <a16:rowId xmlns:a16="http://schemas.microsoft.com/office/drawing/2014/main" val="469821536"/>
                  </a:ext>
                </a:extLst>
              </a:tr>
              <a:tr h="240074">
                <a:tc>
                  <a:txBody>
                    <a:bodyPr/>
                    <a:lstStyle/>
                    <a:p>
                      <a:pPr algn="l" fontAlgn="b"/>
                      <a:r>
                        <a:rPr lang="en-US" sz="1200" b="0" i="0" u="none" strike="noStrike" baseline="0">
                          <a:solidFill>
                            <a:srgbClr val="000000"/>
                          </a:solidFill>
                          <a:effectLst/>
                          <a:latin typeface="+mn-lt"/>
                        </a:rPr>
                        <a:t>Hoth</a:t>
                      </a:r>
                    </a:p>
                  </a:txBody>
                  <a:tcPr marL="9525" marR="9525" marT="9525" marB="0" anchor="b"/>
                </a:tc>
                <a:tc>
                  <a:txBody>
                    <a:bodyPr/>
                    <a:lstStyle/>
                    <a:p>
                      <a:pPr algn="r" fontAlgn="b"/>
                      <a:r>
                        <a:rPr lang="en-US" sz="1200" b="0" i="0" u="none" strike="noStrike" baseline="0">
                          <a:solidFill>
                            <a:srgbClr val="000000"/>
                          </a:solidFill>
                          <a:effectLst/>
                          <a:latin typeface="+mn-lt"/>
                        </a:rPr>
                        <a:t>151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Tatooine</a:t>
                      </a:r>
                    </a:p>
                  </a:txBody>
                  <a:tcPr marL="9525" marR="9525" marT="9525" marB="0" anchor="b"/>
                </a:tc>
                <a:tc>
                  <a:txBody>
                    <a:bodyPr/>
                    <a:lstStyle/>
                    <a:p>
                      <a:pPr algn="r" fontAlgn="b"/>
                      <a:r>
                        <a:rPr lang="en-US" sz="1200" b="0" i="0" u="none" strike="noStrike" baseline="0">
                          <a:solidFill>
                            <a:srgbClr val="000000"/>
                          </a:solidFill>
                          <a:effectLst/>
                          <a:latin typeface="+mn-lt"/>
                        </a:rPr>
                        <a:t>329</a:t>
                      </a:r>
                    </a:p>
                  </a:txBody>
                  <a:tcPr marL="9525" marR="9525" marT="9525" marB="0" anchor="b"/>
                </a:tc>
                <a:extLst>
                  <a:ext uri="{0D108BD9-81ED-4DB2-BD59-A6C34878D82A}">
                    <a16:rowId xmlns:a16="http://schemas.microsoft.com/office/drawing/2014/main" val="232418652"/>
                  </a:ext>
                </a:extLst>
              </a:tr>
              <a:tr h="240074">
                <a:tc>
                  <a:txBody>
                    <a:bodyPr/>
                    <a:lstStyle/>
                    <a:p>
                      <a:pPr algn="l" fontAlgn="b"/>
                      <a:r>
                        <a:rPr lang="en-US" sz="1200" b="0" i="0" u="none" strike="noStrike" baseline="0">
                          <a:solidFill>
                            <a:srgbClr val="000000"/>
                          </a:solidFill>
                          <a:effectLst/>
                          <a:latin typeface="+mn-lt"/>
                        </a:rPr>
                        <a:t>Iridonia</a:t>
                      </a:r>
                    </a:p>
                  </a:txBody>
                  <a:tcPr marL="9525" marR="9525" marT="9525" marB="0" anchor="b"/>
                </a:tc>
                <a:tc>
                  <a:txBody>
                    <a:bodyPr/>
                    <a:lstStyle/>
                    <a:p>
                      <a:pPr algn="r" fontAlgn="b"/>
                      <a:r>
                        <a:rPr lang="en-US" sz="1200" b="0" i="0" u="none" strike="noStrike" baseline="0">
                          <a:solidFill>
                            <a:srgbClr val="000000"/>
                          </a:solidFill>
                          <a:effectLst/>
                          <a:latin typeface="+mn-lt"/>
                        </a:rPr>
                        <a:t>226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Vandor-1</a:t>
                      </a:r>
                    </a:p>
                  </a:txBody>
                  <a:tcPr marL="9525" marR="9525" marT="9525" marB="0" anchor="b"/>
                </a:tc>
                <a:tc>
                  <a:txBody>
                    <a:bodyPr/>
                    <a:lstStyle/>
                    <a:p>
                      <a:pPr algn="r" fontAlgn="b"/>
                      <a:r>
                        <a:rPr lang="en-US" sz="1200" b="0" i="0" u="none" strike="noStrike" baseline="0" dirty="0">
                          <a:solidFill>
                            <a:srgbClr val="000000"/>
                          </a:solidFill>
                          <a:effectLst/>
                          <a:latin typeface="+mn-lt"/>
                        </a:rPr>
                        <a:t>199</a:t>
                      </a:r>
                    </a:p>
                  </a:txBody>
                  <a:tcPr marL="9525" marR="9525" marT="9525" marB="0" anchor="b"/>
                </a:tc>
                <a:extLst>
                  <a:ext uri="{0D108BD9-81ED-4DB2-BD59-A6C34878D82A}">
                    <a16:rowId xmlns:a16="http://schemas.microsoft.com/office/drawing/2014/main" val="221416254"/>
                  </a:ext>
                </a:extLst>
              </a:tr>
              <a:tr h="240074">
                <a:tc>
                  <a:txBody>
                    <a:bodyPr/>
                    <a:lstStyle/>
                    <a:p>
                      <a:pPr algn="l" fontAlgn="b"/>
                      <a:r>
                        <a:rPr lang="en-US" sz="1200" b="0" i="0" u="none" strike="noStrike" baseline="0" dirty="0">
                          <a:solidFill>
                            <a:srgbClr val="000000"/>
                          </a:solidFill>
                          <a:effectLst/>
                          <a:latin typeface="+mn-lt"/>
                        </a:rPr>
                        <a:t>Kessel</a:t>
                      </a:r>
                    </a:p>
                  </a:txBody>
                  <a:tcPr marL="9525" marR="9525" marT="9525" marB="0" anchor="b"/>
                </a:tc>
                <a:tc>
                  <a:txBody>
                    <a:bodyPr/>
                    <a:lstStyle/>
                    <a:p>
                      <a:pPr algn="r" fontAlgn="b"/>
                      <a:r>
                        <a:rPr lang="en-US" sz="1200" b="0" i="0" u="none" strike="noStrike" baseline="0">
                          <a:solidFill>
                            <a:srgbClr val="000000"/>
                          </a:solidFill>
                          <a:effectLst/>
                          <a:latin typeface="+mn-lt"/>
                        </a:rPr>
                        <a:t>0</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Zygerria</a:t>
                      </a:r>
                    </a:p>
                  </a:txBody>
                  <a:tcPr marL="9525" marR="9525" marT="9525" marB="0" anchor="b"/>
                </a:tc>
                <a:tc>
                  <a:txBody>
                    <a:bodyPr/>
                    <a:lstStyle/>
                    <a:p>
                      <a:pPr algn="r" fontAlgn="b"/>
                      <a:r>
                        <a:rPr lang="en-US" sz="1200" b="0" i="0" u="none" strike="noStrike" baseline="0" dirty="0">
                          <a:solidFill>
                            <a:srgbClr val="000000"/>
                          </a:solidFill>
                          <a:effectLst/>
                          <a:latin typeface="+mn-lt"/>
                        </a:rPr>
                        <a:t>160</a:t>
                      </a:r>
                    </a:p>
                  </a:txBody>
                  <a:tcPr marL="9525" marR="9525" marT="9525" marB="0" anchor="b"/>
                </a:tc>
                <a:extLst>
                  <a:ext uri="{0D108BD9-81ED-4DB2-BD59-A6C34878D82A}">
                    <a16:rowId xmlns:a16="http://schemas.microsoft.com/office/drawing/2014/main" val="3915899476"/>
                  </a:ext>
                </a:extLst>
              </a:tr>
            </a:tbl>
          </a:graphicData>
        </a:graphic>
      </p:graphicFrame>
    </p:spTree>
    <p:extLst>
      <p:ext uri="{BB962C8B-B14F-4D97-AF65-F5344CB8AC3E}">
        <p14:creationId xmlns:p14="http://schemas.microsoft.com/office/powerpoint/2010/main" val="1404312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AE5FF-2399-544C-8AA1-46FA1E7F6831}"/>
              </a:ext>
            </a:extLst>
          </p:cNvPr>
          <p:cNvSpPr>
            <a:spLocks noGrp="1"/>
          </p:cNvSpPr>
          <p:nvPr>
            <p:ph type="title"/>
          </p:nvPr>
        </p:nvSpPr>
        <p:spPr/>
        <p:txBody>
          <a:bodyPr/>
          <a:lstStyle/>
          <a:p>
            <a:pPr marL="0" lvl="0" indent="0">
              <a:spcBef>
                <a:spcPts val="0"/>
              </a:spcBef>
              <a:buClr>
                <a:schemeClr val="accent1"/>
              </a:buClr>
            </a:pPr>
            <a:r>
              <a:rPr lang="en-US" dirty="0">
                <a:ea typeface="Open Sans"/>
                <a:cs typeface="Open Sans"/>
                <a:sym typeface="Open Sans"/>
              </a:rPr>
              <a:t>Greedy best-first search example</a:t>
            </a:r>
            <a:endParaRPr lang="en-US" dirty="0">
              <a:solidFill>
                <a:srgbClr val="370661"/>
              </a:solidFill>
              <a:ea typeface="Open Sans"/>
              <a:cs typeface="Open Sans"/>
              <a:sym typeface="Open Sans"/>
            </a:endParaRPr>
          </a:p>
        </p:txBody>
      </p:sp>
      <p:sp>
        <p:nvSpPr>
          <p:cNvPr id="43" name="Oval 42">
            <a:extLst>
              <a:ext uri="{FF2B5EF4-FFF2-40B4-BE49-F238E27FC236}">
                <a16:creationId xmlns:a16="http://schemas.microsoft.com/office/drawing/2014/main" id="{37A2F6B2-E2CC-3A4D-949D-C029E80CD96E}"/>
              </a:ext>
            </a:extLst>
          </p:cNvPr>
          <p:cNvSpPr/>
          <p:nvPr/>
        </p:nvSpPr>
        <p:spPr>
          <a:xfrm>
            <a:off x="4523442" y="1026106"/>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4" name="Rectangle 43">
            <a:extLst>
              <a:ext uri="{FF2B5EF4-FFF2-40B4-BE49-F238E27FC236}">
                <a16:creationId xmlns:a16="http://schemas.microsoft.com/office/drawing/2014/main" id="{D6BC5633-13ED-3F4C-AA62-59DE44CC92EB}"/>
              </a:ext>
            </a:extLst>
          </p:cNvPr>
          <p:cNvSpPr/>
          <p:nvPr/>
        </p:nvSpPr>
        <p:spPr>
          <a:xfrm>
            <a:off x="3478586" y="966106"/>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sp>
        <p:nvSpPr>
          <p:cNvPr id="50" name="Rectangle 49">
            <a:extLst>
              <a:ext uri="{FF2B5EF4-FFF2-40B4-BE49-F238E27FC236}">
                <a16:creationId xmlns:a16="http://schemas.microsoft.com/office/drawing/2014/main" id="{DA20E5A7-8CB1-B24A-8FAD-FC8D87B385E3}"/>
              </a:ext>
            </a:extLst>
          </p:cNvPr>
          <p:cNvSpPr/>
          <p:nvPr/>
        </p:nvSpPr>
        <p:spPr>
          <a:xfrm>
            <a:off x="9306889" y="1850326"/>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85" name="Rectangle 84">
            <a:extLst>
              <a:ext uri="{FF2B5EF4-FFF2-40B4-BE49-F238E27FC236}">
                <a16:creationId xmlns:a16="http://schemas.microsoft.com/office/drawing/2014/main" id="{85A852E9-5307-8E4F-94DD-AFEE7FB06C27}"/>
              </a:ext>
            </a:extLst>
          </p:cNvPr>
          <p:cNvSpPr/>
          <p:nvPr/>
        </p:nvSpPr>
        <p:spPr>
          <a:xfrm>
            <a:off x="6451968" y="3602858"/>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41" name="Rectangle 40">
            <a:extLst>
              <a:ext uri="{FF2B5EF4-FFF2-40B4-BE49-F238E27FC236}">
                <a16:creationId xmlns:a16="http://schemas.microsoft.com/office/drawing/2014/main" id="{00A61ADE-3E81-3E43-BF24-DCDF2F4E07F5}"/>
              </a:ext>
            </a:extLst>
          </p:cNvPr>
          <p:cNvSpPr/>
          <p:nvPr/>
        </p:nvSpPr>
        <p:spPr>
          <a:xfrm>
            <a:off x="6633695" y="2407119"/>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4" name="TextBox 3">
            <a:extLst>
              <a:ext uri="{FF2B5EF4-FFF2-40B4-BE49-F238E27FC236}">
                <a16:creationId xmlns:a16="http://schemas.microsoft.com/office/drawing/2014/main" id="{6A24BB0F-546B-D975-1ABA-32B3FF5D6A45}"/>
              </a:ext>
            </a:extLst>
          </p:cNvPr>
          <p:cNvSpPr txBox="1"/>
          <p:nvPr/>
        </p:nvSpPr>
        <p:spPr>
          <a:xfrm>
            <a:off x="4737006" y="4199579"/>
            <a:ext cx="1845377" cy="369332"/>
          </a:xfrm>
          <a:prstGeom prst="rect">
            <a:avLst/>
          </a:prstGeom>
          <a:noFill/>
        </p:spPr>
        <p:txBody>
          <a:bodyPr wrap="none" rtlCol="0">
            <a:spAutoFit/>
          </a:bodyPr>
          <a:lstStyle/>
          <a:p>
            <a:r>
              <a:rPr lang="en-US" dirty="0"/>
              <a:t>Frontier queue:</a:t>
            </a:r>
          </a:p>
        </p:txBody>
      </p:sp>
      <p:sp>
        <p:nvSpPr>
          <p:cNvPr id="5" name="TextBox 4">
            <a:extLst>
              <a:ext uri="{FF2B5EF4-FFF2-40B4-BE49-F238E27FC236}">
                <a16:creationId xmlns:a16="http://schemas.microsoft.com/office/drawing/2014/main" id="{40057F73-5151-F605-97D7-DAE6EBAD4AF6}"/>
              </a:ext>
            </a:extLst>
          </p:cNvPr>
          <p:cNvSpPr txBox="1"/>
          <p:nvPr/>
        </p:nvSpPr>
        <p:spPr>
          <a:xfrm>
            <a:off x="4876429" y="4520150"/>
            <a:ext cx="1608133" cy="369332"/>
          </a:xfrm>
          <a:prstGeom prst="rect">
            <a:avLst/>
          </a:prstGeom>
          <a:noFill/>
        </p:spPr>
        <p:txBody>
          <a:bodyPr wrap="none" rtlCol="0">
            <a:spAutoFit/>
          </a:bodyPr>
          <a:lstStyle/>
          <a:p>
            <a:r>
              <a:rPr lang="en-US" b="1" dirty="0" err="1">
                <a:solidFill>
                  <a:schemeClr val="accent2"/>
                </a:solidFill>
              </a:rPr>
              <a:t>Alderon</a:t>
            </a:r>
            <a:r>
              <a:rPr lang="en-US" b="1" dirty="0">
                <a:solidFill>
                  <a:schemeClr val="accent2"/>
                </a:solidFill>
              </a:rPr>
              <a:t>  366</a:t>
            </a:r>
          </a:p>
        </p:txBody>
      </p:sp>
      <p:pic>
        <p:nvPicPr>
          <p:cNvPr id="175" name="Picture 174">
            <a:extLst>
              <a:ext uri="{FF2B5EF4-FFF2-40B4-BE49-F238E27FC236}">
                <a16:creationId xmlns:a16="http://schemas.microsoft.com/office/drawing/2014/main" id="{E2F90DB0-49D8-5AB4-3B2B-73A7ABDFAE8E}"/>
              </a:ext>
            </a:extLst>
          </p:cNvPr>
          <p:cNvPicPr>
            <a:picLocks noChangeAspect="1"/>
          </p:cNvPicPr>
          <p:nvPr/>
        </p:nvPicPr>
        <p:blipFill>
          <a:blip r:embed="rId3"/>
          <a:stretch>
            <a:fillRect/>
          </a:stretch>
        </p:blipFill>
        <p:spPr>
          <a:xfrm>
            <a:off x="7519320" y="-11193"/>
            <a:ext cx="3961480" cy="2305815"/>
          </a:xfrm>
          <a:prstGeom prst="rect">
            <a:avLst/>
          </a:prstGeom>
        </p:spPr>
      </p:pic>
      <p:sp>
        <p:nvSpPr>
          <p:cNvPr id="177" name="TextBox 176">
            <a:extLst>
              <a:ext uri="{FF2B5EF4-FFF2-40B4-BE49-F238E27FC236}">
                <a16:creationId xmlns:a16="http://schemas.microsoft.com/office/drawing/2014/main" id="{FE4144A3-2004-0243-CDBE-B31381E45DA9}"/>
              </a:ext>
            </a:extLst>
          </p:cNvPr>
          <p:cNvSpPr txBox="1"/>
          <p:nvPr/>
        </p:nvSpPr>
        <p:spPr>
          <a:xfrm>
            <a:off x="262021" y="1075820"/>
            <a:ext cx="6105524" cy="646331"/>
          </a:xfrm>
          <a:prstGeom prst="rect">
            <a:avLst/>
          </a:prstGeom>
          <a:noFill/>
        </p:spPr>
        <p:txBody>
          <a:bodyPr wrap="square">
            <a:spAutoFit/>
          </a:bodyPr>
          <a:lstStyle/>
          <a:p>
            <a:r>
              <a:rPr lang="en-US" dirty="0"/>
              <a:t>Initial State: </a:t>
            </a:r>
            <a:r>
              <a:rPr lang="en-US" b="1" dirty="0" err="1"/>
              <a:t>Alderaan</a:t>
            </a:r>
            <a:br>
              <a:rPr lang="en-US" dirty="0"/>
            </a:br>
            <a:r>
              <a:rPr lang="en-US" dirty="0"/>
              <a:t>Goal State: </a:t>
            </a:r>
            <a:r>
              <a:rPr lang="en-US" b="1" dirty="0"/>
              <a:t>Kessel</a:t>
            </a:r>
          </a:p>
        </p:txBody>
      </p:sp>
      <p:graphicFrame>
        <p:nvGraphicFramePr>
          <p:cNvPr id="9" name="Table 2">
            <a:extLst>
              <a:ext uri="{FF2B5EF4-FFF2-40B4-BE49-F238E27FC236}">
                <a16:creationId xmlns:a16="http://schemas.microsoft.com/office/drawing/2014/main" id="{8B0E0C09-05CC-2831-23BE-BF885460B9CF}"/>
              </a:ext>
            </a:extLst>
          </p:cNvPr>
          <p:cNvGraphicFramePr>
            <a:graphicFrameLocks noGrp="1"/>
          </p:cNvGraphicFramePr>
          <p:nvPr>
            <p:extLst>
              <p:ext uri="{D42A27DB-BD31-4B8C-83A1-F6EECF244321}">
                <p14:modId xmlns:p14="http://schemas.microsoft.com/office/powerpoint/2010/main" val="2439015129"/>
              </p:ext>
            </p:extLst>
          </p:nvPr>
        </p:nvGraphicFramePr>
        <p:xfrm>
          <a:off x="8756874" y="4121369"/>
          <a:ext cx="3259615" cy="2593145"/>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632141505"/>
                    </a:ext>
                  </a:extLst>
                </a:gridCol>
                <a:gridCol w="642416">
                  <a:extLst>
                    <a:ext uri="{9D8B030D-6E8A-4147-A177-3AD203B41FA5}">
                      <a16:colId xmlns:a16="http://schemas.microsoft.com/office/drawing/2014/main" val="1109464113"/>
                    </a:ext>
                  </a:extLst>
                </a:gridCol>
                <a:gridCol w="142340">
                  <a:extLst>
                    <a:ext uri="{9D8B030D-6E8A-4147-A177-3AD203B41FA5}">
                      <a16:colId xmlns:a16="http://schemas.microsoft.com/office/drawing/2014/main" val="2570685854"/>
                    </a:ext>
                  </a:extLst>
                </a:gridCol>
                <a:gridCol w="1065213">
                  <a:extLst>
                    <a:ext uri="{9D8B030D-6E8A-4147-A177-3AD203B41FA5}">
                      <a16:colId xmlns:a16="http://schemas.microsoft.com/office/drawing/2014/main" val="1129571147"/>
                    </a:ext>
                  </a:extLst>
                </a:gridCol>
                <a:gridCol w="628596">
                  <a:extLst>
                    <a:ext uri="{9D8B030D-6E8A-4147-A177-3AD203B41FA5}">
                      <a16:colId xmlns:a16="http://schemas.microsoft.com/office/drawing/2014/main" val="1940163824"/>
                    </a:ext>
                  </a:extLst>
                </a:gridCol>
              </a:tblGrid>
              <a:tr h="181702">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tc>
                  <a:txBody>
                    <a:bodyPr/>
                    <a:lstStyle/>
                    <a:p>
                      <a:pPr algn="l" fontAlgn="b"/>
                      <a:endParaRPr lang="en-US" sz="1200" b="1" i="0" u="none" strike="noStrike" baseline="0" dirty="0">
                        <a:solidFill>
                          <a:schemeClr val="accent4"/>
                        </a:solidFill>
                        <a:effectLst/>
                        <a:latin typeface="+mn-lt"/>
                      </a:endParaRPr>
                    </a:p>
                  </a:txBody>
                  <a:tcPr marL="9525" marR="9525" marT="9525" marB="0" anchor="b"/>
                </a:tc>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extLst>
                  <a:ext uri="{0D108BD9-81ED-4DB2-BD59-A6C34878D82A}">
                    <a16:rowId xmlns:a16="http://schemas.microsoft.com/office/drawing/2014/main" val="2424969334"/>
                  </a:ext>
                </a:extLst>
              </a:tr>
              <a:tr h="240074">
                <a:tc>
                  <a:txBody>
                    <a:bodyPr/>
                    <a:lstStyle/>
                    <a:p>
                      <a:pPr algn="l" fontAlgn="b"/>
                      <a:r>
                        <a:rPr lang="en-US" sz="1200" b="0" i="0" u="none" strike="noStrike" baseline="0" dirty="0" err="1">
                          <a:solidFill>
                            <a:srgbClr val="000000"/>
                          </a:solidFill>
                          <a:effectLst/>
                          <a:latin typeface="+mn-lt"/>
                        </a:rPr>
                        <a:t>Alderaan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366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Lotho</a:t>
                      </a:r>
                      <a:r>
                        <a:rPr lang="en-US" sz="1200" b="0" i="0" u="none" strike="noStrike" baseline="0" dirty="0">
                          <a:solidFill>
                            <a:srgbClr val="000000"/>
                          </a:solidFill>
                          <a:effectLst/>
                          <a:latin typeface="+mn-lt"/>
                        </a:rPr>
                        <a:t> Minor</a:t>
                      </a:r>
                    </a:p>
                  </a:txBody>
                  <a:tcPr marL="9525" marR="9525" marT="9525" marB="0" anchor="b"/>
                </a:tc>
                <a:tc>
                  <a:txBody>
                    <a:bodyPr/>
                    <a:lstStyle/>
                    <a:p>
                      <a:pPr algn="r" fontAlgn="b"/>
                      <a:r>
                        <a:rPr lang="en-US" sz="1200" b="0" i="0" u="none" strike="noStrike" baseline="0" dirty="0">
                          <a:solidFill>
                            <a:srgbClr val="000000"/>
                          </a:solidFill>
                          <a:effectLst/>
                          <a:latin typeface="+mn-lt"/>
                        </a:rPr>
                        <a:t>244</a:t>
                      </a:r>
                    </a:p>
                  </a:txBody>
                  <a:tcPr marL="9525" marR="9525" marT="9525" marB="0" anchor="b"/>
                </a:tc>
                <a:extLst>
                  <a:ext uri="{0D108BD9-81ED-4DB2-BD59-A6C34878D82A}">
                    <a16:rowId xmlns:a16="http://schemas.microsoft.com/office/drawing/2014/main" val="3050881670"/>
                  </a:ext>
                </a:extLst>
              </a:tr>
              <a:tr h="240074">
                <a:tc>
                  <a:txBody>
                    <a:bodyPr/>
                    <a:lstStyle/>
                    <a:p>
                      <a:pPr algn="l" fontAlgn="b"/>
                      <a:r>
                        <a:rPr lang="en-US" sz="1200" b="0" i="0" u="none" strike="noStrike" baseline="0" dirty="0" err="1">
                          <a:solidFill>
                            <a:srgbClr val="000000"/>
                          </a:solidFill>
                          <a:effectLst/>
                          <a:latin typeface="+mn-lt"/>
                        </a:rPr>
                        <a:t>Bespin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80</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Mandalore</a:t>
                      </a:r>
                    </a:p>
                  </a:txBody>
                  <a:tcPr marL="9525" marR="9525" marT="9525" marB="0" anchor="b"/>
                </a:tc>
                <a:tc>
                  <a:txBody>
                    <a:bodyPr/>
                    <a:lstStyle/>
                    <a:p>
                      <a:pPr algn="r" fontAlgn="b"/>
                      <a:r>
                        <a:rPr lang="en-US" sz="1200" b="0" i="0" u="none" strike="noStrike" baseline="0">
                          <a:solidFill>
                            <a:srgbClr val="000000"/>
                          </a:solidFill>
                          <a:effectLst/>
                          <a:latin typeface="+mn-lt"/>
                        </a:rPr>
                        <a:t>241</a:t>
                      </a:r>
                    </a:p>
                  </a:txBody>
                  <a:tcPr marL="9525" marR="9525" marT="9525" marB="0" anchor="b"/>
                </a:tc>
                <a:extLst>
                  <a:ext uri="{0D108BD9-81ED-4DB2-BD59-A6C34878D82A}">
                    <a16:rowId xmlns:a16="http://schemas.microsoft.com/office/drawing/2014/main" val="3469727496"/>
                  </a:ext>
                </a:extLst>
              </a:tr>
              <a:tr h="240074">
                <a:tc>
                  <a:txBody>
                    <a:bodyPr/>
                    <a:lstStyle/>
                    <a:p>
                      <a:pPr algn="l" fontAlgn="b"/>
                      <a:r>
                        <a:rPr lang="en-US" sz="1200" b="0" i="0" u="none" strike="noStrike" baseline="0">
                          <a:solidFill>
                            <a:srgbClr val="000000"/>
                          </a:solidFill>
                          <a:effectLst/>
                          <a:latin typeface="+mn-lt"/>
                        </a:rPr>
                        <a:t>Coruscant</a:t>
                      </a:r>
                    </a:p>
                  </a:txBody>
                  <a:tcPr marL="9525" marR="9525" marT="9525" marB="0" anchor="b"/>
                </a:tc>
                <a:tc>
                  <a:txBody>
                    <a:bodyPr/>
                    <a:lstStyle/>
                    <a:p>
                      <a:pPr algn="r" fontAlgn="b"/>
                      <a:r>
                        <a:rPr lang="en-US" sz="1200" b="0" i="0" u="none" strike="noStrike" baseline="0" dirty="0">
                          <a:solidFill>
                            <a:srgbClr val="000000"/>
                          </a:solidFill>
                          <a:effectLst/>
                          <a:latin typeface="+mn-lt"/>
                        </a:rPr>
                        <a:t>374</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Naboo</a:t>
                      </a:r>
                    </a:p>
                  </a:txBody>
                  <a:tcPr marL="9525" marR="9525" marT="9525" marB="0" anchor="b"/>
                </a:tc>
                <a:tc>
                  <a:txBody>
                    <a:bodyPr/>
                    <a:lstStyle/>
                    <a:p>
                      <a:pPr algn="r" fontAlgn="b"/>
                      <a:r>
                        <a:rPr lang="en-US" sz="1200" b="0" i="0" u="none" strike="noStrike" baseline="0">
                          <a:solidFill>
                            <a:srgbClr val="000000"/>
                          </a:solidFill>
                          <a:effectLst/>
                          <a:latin typeface="+mn-lt"/>
                        </a:rPr>
                        <a:t>100</a:t>
                      </a:r>
                    </a:p>
                  </a:txBody>
                  <a:tcPr marL="9525" marR="9525" marT="9525" marB="0" anchor="b"/>
                </a:tc>
                <a:extLst>
                  <a:ext uri="{0D108BD9-81ED-4DB2-BD59-A6C34878D82A}">
                    <a16:rowId xmlns:a16="http://schemas.microsoft.com/office/drawing/2014/main" val="3691324431"/>
                  </a:ext>
                </a:extLst>
              </a:tr>
              <a:tr h="240074">
                <a:tc>
                  <a:txBody>
                    <a:bodyPr/>
                    <a:lstStyle/>
                    <a:p>
                      <a:pPr algn="l" fontAlgn="b"/>
                      <a:r>
                        <a:rPr lang="en-US" sz="1200" b="0" i="0" u="none" strike="noStrike" baseline="0">
                          <a:solidFill>
                            <a:srgbClr val="000000"/>
                          </a:solidFill>
                          <a:effectLst/>
                          <a:latin typeface="+mn-lt"/>
                        </a:rPr>
                        <a:t>Dagobah</a:t>
                      </a:r>
                    </a:p>
                  </a:txBody>
                  <a:tcPr marL="9525" marR="9525" marT="9525" marB="0" anchor="b"/>
                </a:tc>
                <a:tc>
                  <a:txBody>
                    <a:bodyPr/>
                    <a:lstStyle/>
                    <a:p>
                      <a:pPr algn="r" fontAlgn="b"/>
                      <a:r>
                        <a:rPr lang="en-US" sz="1200" b="0" i="0" u="none" strike="noStrike" baseline="0" dirty="0">
                          <a:solidFill>
                            <a:srgbClr val="000000"/>
                          </a:solidFill>
                          <a:effectLst/>
                          <a:latin typeface="+mn-lt"/>
                        </a:rPr>
                        <a:t>242</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Onderon</a:t>
                      </a:r>
                    </a:p>
                  </a:txBody>
                  <a:tcPr marL="9525" marR="9525" marT="9525" marB="0" anchor="b"/>
                </a:tc>
                <a:tc>
                  <a:txBody>
                    <a:bodyPr/>
                    <a:lstStyle/>
                    <a:p>
                      <a:pPr algn="r" fontAlgn="b"/>
                      <a:r>
                        <a:rPr lang="en-US" sz="1200" b="0" i="0" u="none" strike="noStrike" baseline="0">
                          <a:solidFill>
                            <a:srgbClr val="000000"/>
                          </a:solidFill>
                          <a:effectLst/>
                          <a:latin typeface="+mn-lt"/>
                        </a:rPr>
                        <a:t>380</a:t>
                      </a:r>
                    </a:p>
                  </a:txBody>
                  <a:tcPr marL="9525" marR="9525" marT="9525" marB="0" anchor="b"/>
                </a:tc>
                <a:extLst>
                  <a:ext uri="{0D108BD9-81ED-4DB2-BD59-A6C34878D82A}">
                    <a16:rowId xmlns:a16="http://schemas.microsoft.com/office/drawing/2014/main" val="1917150976"/>
                  </a:ext>
                </a:extLst>
              </a:tr>
              <a:tr h="240074">
                <a:tc>
                  <a:txBody>
                    <a:bodyPr/>
                    <a:lstStyle/>
                    <a:p>
                      <a:pPr algn="l" fontAlgn="b"/>
                      <a:r>
                        <a:rPr lang="en-US" sz="1200" b="0" i="0" u="none" strike="noStrike" baseline="0">
                          <a:solidFill>
                            <a:srgbClr val="000000"/>
                          </a:solidFill>
                          <a:effectLst/>
                          <a:latin typeface="+mn-lt"/>
                        </a:rPr>
                        <a:t>Endor</a:t>
                      </a:r>
                    </a:p>
                  </a:txBody>
                  <a:tcPr marL="9525" marR="9525" marT="9525" marB="0" anchor="b"/>
                </a:tc>
                <a:tc>
                  <a:txBody>
                    <a:bodyPr/>
                    <a:lstStyle/>
                    <a:p>
                      <a:pPr algn="r" fontAlgn="b"/>
                      <a:r>
                        <a:rPr lang="en-US" sz="1200" b="0" i="0" u="none" strike="noStrike" baseline="0">
                          <a:solidFill>
                            <a:srgbClr val="000000"/>
                          </a:solidFill>
                          <a:effectLst/>
                          <a:latin typeface="+mn-lt"/>
                        </a:rPr>
                        <a:t>176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Polis Massa</a:t>
                      </a:r>
                    </a:p>
                  </a:txBody>
                  <a:tcPr marL="9525" marR="9525" marT="9525" marB="0" anchor="b"/>
                </a:tc>
                <a:tc>
                  <a:txBody>
                    <a:bodyPr/>
                    <a:lstStyle/>
                    <a:p>
                      <a:pPr algn="r" fontAlgn="b"/>
                      <a:r>
                        <a:rPr lang="en-US" sz="1200" b="0" i="0" u="none" strike="noStrike" baseline="0">
                          <a:solidFill>
                            <a:srgbClr val="000000"/>
                          </a:solidFill>
                          <a:effectLst/>
                          <a:latin typeface="+mn-lt"/>
                        </a:rPr>
                        <a:t>234</a:t>
                      </a:r>
                    </a:p>
                  </a:txBody>
                  <a:tcPr marL="9525" marR="9525" marT="9525" marB="0" anchor="b"/>
                </a:tc>
                <a:extLst>
                  <a:ext uri="{0D108BD9-81ED-4DB2-BD59-A6C34878D82A}">
                    <a16:rowId xmlns:a16="http://schemas.microsoft.com/office/drawing/2014/main" val="1082404056"/>
                  </a:ext>
                </a:extLst>
              </a:tr>
              <a:tr h="240074">
                <a:tc>
                  <a:txBody>
                    <a:bodyPr/>
                    <a:lstStyle/>
                    <a:p>
                      <a:pPr algn="l" fontAlgn="b"/>
                      <a:r>
                        <a:rPr lang="en-US" sz="1200" b="0" i="0" u="none" strike="noStrike" baseline="0" dirty="0" err="1">
                          <a:solidFill>
                            <a:srgbClr val="000000"/>
                          </a:solidFill>
                          <a:effectLst/>
                          <a:latin typeface="+mn-lt"/>
                        </a:rPr>
                        <a:t>Fondor</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161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Ryloth</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193</a:t>
                      </a:r>
                    </a:p>
                  </a:txBody>
                  <a:tcPr marL="9525" marR="9525" marT="9525" marB="0" anchor="b"/>
                </a:tc>
                <a:extLst>
                  <a:ext uri="{0D108BD9-81ED-4DB2-BD59-A6C34878D82A}">
                    <a16:rowId xmlns:a16="http://schemas.microsoft.com/office/drawing/2014/main" val="443994611"/>
                  </a:ext>
                </a:extLst>
              </a:tr>
              <a:tr h="240074">
                <a:tc>
                  <a:txBody>
                    <a:bodyPr/>
                    <a:lstStyle/>
                    <a:p>
                      <a:pPr algn="l" fontAlgn="b"/>
                      <a:r>
                        <a:rPr lang="en-US" sz="1200" b="0" i="0" u="none" strike="noStrike" baseline="0">
                          <a:solidFill>
                            <a:srgbClr val="000000"/>
                          </a:solidFill>
                          <a:effectLst/>
                          <a:latin typeface="+mn-lt"/>
                        </a:rPr>
                        <a:t>Geonosis</a:t>
                      </a:r>
                    </a:p>
                  </a:txBody>
                  <a:tcPr marL="9525" marR="9525" marT="9525" marB="0" anchor="b"/>
                </a:tc>
                <a:tc>
                  <a:txBody>
                    <a:bodyPr/>
                    <a:lstStyle/>
                    <a:p>
                      <a:pPr algn="r" fontAlgn="b"/>
                      <a:r>
                        <a:rPr lang="en-US" sz="1200" b="0" i="0" u="none" strike="noStrike" baseline="0">
                          <a:solidFill>
                            <a:srgbClr val="000000"/>
                          </a:solidFill>
                          <a:effectLst/>
                          <a:latin typeface="+mn-lt"/>
                        </a:rPr>
                        <a:t>77</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Starkiller</a:t>
                      </a:r>
                      <a:r>
                        <a:rPr lang="en-US" sz="1200" b="0" i="0" u="none" strike="noStrike" baseline="0" dirty="0">
                          <a:solidFill>
                            <a:srgbClr val="000000"/>
                          </a:solidFill>
                          <a:effectLst/>
                          <a:latin typeface="+mn-lt"/>
                        </a:rPr>
                        <a:t> Base</a:t>
                      </a:r>
                    </a:p>
                  </a:txBody>
                  <a:tcPr marL="9525" marR="9525" marT="9525" marB="0" anchor="b"/>
                </a:tc>
                <a:tc>
                  <a:txBody>
                    <a:bodyPr/>
                    <a:lstStyle/>
                    <a:p>
                      <a:pPr algn="r" fontAlgn="b"/>
                      <a:r>
                        <a:rPr lang="en-US" sz="1200" b="0" i="0" u="none" strike="noStrike" baseline="0">
                          <a:solidFill>
                            <a:srgbClr val="000000"/>
                          </a:solidFill>
                          <a:effectLst/>
                          <a:latin typeface="+mn-lt"/>
                        </a:rPr>
                        <a:t>253</a:t>
                      </a:r>
                    </a:p>
                  </a:txBody>
                  <a:tcPr marL="9525" marR="9525" marT="9525" marB="0" anchor="b"/>
                </a:tc>
                <a:extLst>
                  <a:ext uri="{0D108BD9-81ED-4DB2-BD59-A6C34878D82A}">
                    <a16:rowId xmlns:a16="http://schemas.microsoft.com/office/drawing/2014/main" val="469821536"/>
                  </a:ext>
                </a:extLst>
              </a:tr>
              <a:tr h="240074">
                <a:tc>
                  <a:txBody>
                    <a:bodyPr/>
                    <a:lstStyle/>
                    <a:p>
                      <a:pPr algn="l" fontAlgn="b"/>
                      <a:r>
                        <a:rPr lang="en-US" sz="1200" b="0" i="0" u="none" strike="noStrike" baseline="0">
                          <a:solidFill>
                            <a:srgbClr val="000000"/>
                          </a:solidFill>
                          <a:effectLst/>
                          <a:latin typeface="+mn-lt"/>
                        </a:rPr>
                        <a:t>Hoth</a:t>
                      </a:r>
                    </a:p>
                  </a:txBody>
                  <a:tcPr marL="9525" marR="9525" marT="9525" marB="0" anchor="b"/>
                </a:tc>
                <a:tc>
                  <a:txBody>
                    <a:bodyPr/>
                    <a:lstStyle/>
                    <a:p>
                      <a:pPr algn="r" fontAlgn="b"/>
                      <a:r>
                        <a:rPr lang="en-US" sz="1200" b="0" i="0" u="none" strike="noStrike" baseline="0">
                          <a:solidFill>
                            <a:srgbClr val="000000"/>
                          </a:solidFill>
                          <a:effectLst/>
                          <a:latin typeface="+mn-lt"/>
                        </a:rPr>
                        <a:t>151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Tatooine</a:t>
                      </a:r>
                    </a:p>
                  </a:txBody>
                  <a:tcPr marL="9525" marR="9525" marT="9525" marB="0" anchor="b"/>
                </a:tc>
                <a:tc>
                  <a:txBody>
                    <a:bodyPr/>
                    <a:lstStyle/>
                    <a:p>
                      <a:pPr algn="r" fontAlgn="b"/>
                      <a:r>
                        <a:rPr lang="en-US" sz="1200" b="0" i="0" u="none" strike="noStrike" baseline="0">
                          <a:solidFill>
                            <a:srgbClr val="000000"/>
                          </a:solidFill>
                          <a:effectLst/>
                          <a:latin typeface="+mn-lt"/>
                        </a:rPr>
                        <a:t>329</a:t>
                      </a:r>
                    </a:p>
                  </a:txBody>
                  <a:tcPr marL="9525" marR="9525" marT="9525" marB="0" anchor="b"/>
                </a:tc>
                <a:extLst>
                  <a:ext uri="{0D108BD9-81ED-4DB2-BD59-A6C34878D82A}">
                    <a16:rowId xmlns:a16="http://schemas.microsoft.com/office/drawing/2014/main" val="232418652"/>
                  </a:ext>
                </a:extLst>
              </a:tr>
              <a:tr h="240074">
                <a:tc>
                  <a:txBody>
                    <a:bodyPr/>
                    <a:lstStyle/>
                    <a:p>
                      <a:pPr algn="l" fontAlgn="b"/>
                      <a:r>
                        <a:rPr lang="en-US" sz="1200" b="0" i="0" u="none" strike="noStrike" baseline="0">
                          <a:solidFill>
                            <a:srgbClr val="000000"/>
                          </a:solidFill>
                          <a:effectLst/>
                          <a:latin typeface="+mn-lt"/>
                        </a:rPr>
                        <a:t>Iridonia</a:t>
                      </a:r>
                    </a:p>
                  </a:txBody>
                  <a:tcPr marL="9525" marR="9525" marT="9525" marB="0" anchor="b"/>
                </a:tc>
                <a:tc>
                  <a:txBody>
                    <a:bodyPr/>
                    <a:lstStyle/>
                    <a:p>
                      <a:pPr algn="r" fontAlgn="b"/>
                      <a:r>
                        <a:rPr lang="en-US" sz="1200" b="0" i="0" u="none" strike="noStrike" baseline="0">
                          <a:solidFill>
                            <a:srgbClr val="000000"/>
                          </a:solidFill>
                          <a:effectLst/>
                          <a:latin typeface="+mn-lt"/>
                        </a:rPr>
                        <a:t>226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Vandor-1</a:t>
                      </a:r>
                    </a:p>
                  </a:txBody>
                  <a:tcPr marL="9525" marR="9525" marT="9525" marB="0" anchor="b"/>
                </a:tc>
                <a:tc>
                  <a:txBody>
                    <a:bodyPr/>
                    <a:lstStyle/>
                    <a:p>
                      <a:pPr algn="r" fontAlgn="b"/>
                      <a:r>
                        <a:rPr lang="en-US" sz="1200" b="0" i="0" u="none" strike="noStrike" baseline="0" dirty="0">
                          <a:solidFill>
                            <a:srgbClr val="000000"/>
                          </a:solidFill>
                          <a:effectLst/>
                          <a:latin typeface="+mn-lt"/>
                        </a:rPr>
                        <a:t>199</a:t>
                      </a:r>
                    </a:p>
                  </a:txBody>
                  <a:tcPr marL="9525" marR="9525" marT="9525" marB="0" anchor="b"/>
                </a:tc>
                <a:extLst>
                  <a:ext uri="{0D108BD9-81ED-4DB2-BD59-A6C34878D82A}">
                    <a16:rowId xmlns:a16="http://schemas.microsoft.com/office/drawing/2014/main" val="221416254"/>
                  </a:ext>
                </a:extLst>
              </a:tr>
              <a:tr h="240074">
                <a:tc>
                  <a:txBody>
                    <a:bodyPr/>
                    <a:lstStyle/>
                    <a:p>
                      <a:pPr algn="l" fontAlgn="b"/>
                      <a:r>
                        <a:rPr lang="en-US" sz="1200" b="0" i="0" u="none" strike="noStrike" baseline="0" dirty="0">
                          <a:solidFill>
                            <a:srgbClr val="000000"/>
                          </a:solidFill>
                          <a:effectLst/>
                          <a:latin typeface="+mn-lt"/>
                        </a:rPr>
                        <a:t>Kessel</a:t>
                      </a:r>
                    </a:p>
                  </a:txBody>
                  <a:tcPr marL="9525" marR="9525" marT="9525" marB="0" anchor="b"/>
                </a:tc>
                <a:tc>
                  <a:txBody>
                    <a:bodyPr/>
                    <a:lstStyle/>
                    <a:p>
                      <a:pPr algn="r" fontAlgn="b"/>
                      <a:r>
                        <a:rPr lang="en-US" sz="1200" b="0" i="0" u="none" strike="noStrike" baseline="0">
                          <a:solidFill>
                            <a:srgbClr val="000000"/>
                          </a:solidFill>
                          <a:effectLst/>
                          <a:latin typeface="+mn-lt"/>
                        </a:rPr>
                        <a:t>0</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Zygerria</a:t>
                      </a:r>
                    </a:p>
                  </a:txBody>
                  <a:tcPr marL="9525" marR="9525" marT="9525" marB="0" anchor="b"/>
                </a:tc>
                <a:tc>
                  <a:txBody>
                    <a:bodyPr/>
                    <a:lstStyle/>
                    <a:p>
                      <a:pPr algn="r" fontAlgn="b"/>
                      <a:r>
                        <a:rPr lang="en-US" sz="1200" b="0" i="0" u="none" strike="noStrike" baseline="0" dirty="0">
                          <a:solidFill>
                            <a:srgbClr val="000000"/>
                          </a:solidFill>
                          <a:effectLst/>
                          <a:latin typeface="+mn-lt"/>
                        </a:rPr>
                        <a:t>160</a:t>
                      </a:r>
                    </a:p>
                  </a:txBody>
                  <a:tcPr marL="9525" marR="9525" marT="9525" marB="0" anchor="b"/>
                </a:tc>
                <a:extLst>
                  <a:ext uri="{0D108BD9-81ED-4DB2-BD59-A6C34878D82A}">
                    <a16:rowId xmlns:a16="http://schemas.microsoft.com/office/drawing/2014/main" val="3915899476"/>
                  </a:ext>
                </a:extLst>
              </a:tr>
            </a:tbl>
          </a:graphicData>
        </a:graphic>
      </p:graphicFrame>
    </p:spTree>
    <p:extLst>
      <p:ext uri="{BB962C8B-B14F-4D97-AF65-F5344CB8AC3E}">
        <p14:creationId xmlns:p14="http://schemas.microsoft.com/office/powerpoint/2010/main" val="1873043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AE5FF-2399-544C-8AA1-46FA1E7F6831}"/>
              </a:ext>
            </a:extLst>
          </p:cNvPr>
          <p:cNvSpPr>
            <a:spLocks noGrp="1"/>
          </p:cNvSpPr>
          <p:nvPr>
            <p:ph type="title"/>
          </p:nvPr>
        </p:nvSpPr>
        <p:spPr/>
        <p:txBody>
          <a:bodyPr/>
          <a:lstStyle/>
          <a:p>
            <a:pPr marL="0" lvl="0" indent="0">
              <a:spcBef>
                <a:spcPts val="0"/>
              </a:spcBef>
              <a:buClr>
                <a:schemeClr val="accent1"/>
              </a:buClr>
            </a:pPr>
            <a:r>
              <a:rPr lang="en-US" dirty="0">
                <a:ea typeface="Open Sans"/>
                <a:cs typeface="Open Sans"/>
                <a:sym typeface="Open Sans"/>
              </a:rPr>
              <a:t>Greedy best-first search example</a:t>
            </a:r>
            <a:endParaRPr lang="en-US" dirty="0">
              <a:solidFill>
                <a:srgbClr val="370661"/>
              </a:solidFill>
              <a:ea typeface="Open Sans"/>
              <a:cs typeface="Open Sans"/>
              <a:sym typeface="Open Sans"/>
            </a:endParaRPr>
          </a:p>
        </p:txBody>
      </p:sp>
      <p:sp>
        <p:nvSpPr>
          <p:cNvPr id="43" name="Oval 42">
            <a:extLst>
              <a:ext uri="{FF2B5EF4-FFF2-40B4-BE49-F238E27FC236}">
                <a16:creationId xmlns:a16="http://schemas.microsoft.com/office/drawing/2014/main" id="{37A2F6B2-E2CC-3A4D-949D-C029E80CD96E}"/>
              </a:ext>
            </a:extLst>
          </p:cNvPr>
          <p:cNvSpPr/>
          <p:nvPr/>
        </p:nvSpPr>
        <p:spPr>
          <a:xfrm>
            <a:off x="4523442" y="1026106"/>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4" name="Rectangle 43">
            <a:extLst>
              <a:ext uri="{FF2B5EF4-FFF2-40B4-BE49-F238E27FC236}">
                <a16:creationId xmlns:a16="http://schemas.microsoft.com/office/drawing/2014/main" id="{D6BC5633-13ED-3F4C-AA62-59DE44CC92EB}"/>
              </a:ext>
            </a:extLst>
          </p:cNvPr>
          <p:cNvSpPr/>
          <p:nvPr/>
        </p:nvSpPr>
        <p:spPr>
          <a:xfrm>
            <a:off x="3478586" y="966106"/>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sp>
        <p:nvSpPr>
          <p:cNvPr id="50" name="Rectangle 49">
            <a:extLst>
              <a:ext uri="{FF2B5EF4-FFF2-40B4-BE49-F238E27FC236}">
                <a16:creationId xmlns:a16="http://schemas.microsoft.com/office/drawing/2014/main" id="{DA20E5A7-8CB1-B24A-8FAD-FC8D87B385E3}"/>
              </a:ext>
            </a:extLst>
          </p:cNvPr>
          <p:cNvSpPr/>
          <p:nvPr/>
        </p:nvSpPr>
        <p:spPr>
          <a:xfrm>
            <a:off x="9306889" y="1850326"/>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85" name="Rectangle 84">
            <a:extLst>
              <a:ext uri="{FF2B5EF4-FFF2-40B4-BE49-F238E27FC236}">
                <a16:creationId xmlns:a16="http://schemas.microsoft.com/office/drawing/2014/main" id="{85A852E9-5307-8E4F-94DD-AFEE7FB06C27}"/>
              </a:ext>
            </a:extLst>
          </p:cNvPr>
          <p:cNvSpPr/>
          <p:nvPr/>
        </p:nvSpPr>
        <p:spPr>
          <a:xfrm>
            <a:off x="6451968" y="3602858"/>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41" name="Rectangle 40">
            <a:extLst>
              <a:ext uri="{FF2B5EF4-FFF2-40B4-BE49-F238E27FC236}">
                <a16:creationId xmlns:a16="http://schemas.microsoft.com/office/drawing/2014/main" id="{00A61ADE-3E81-3E43-BF24-DCDF2F4E07F5}"/>
              </a:ext>
            </a:extLst>
          </p:cNvPr>
          <p:cNvSpPr/>
          <p:nvPr/>
        </p:nvSpPr>
        <p:spPr>
          <a:xfrm>
            <a:off x="6633695" y="2407119"/>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grpSp>
        <p:nvGrpSpPr>
          <p:cNvPr id="6" name="Group 5">
            <a:extLst>
              <a:ext uri="{FF2B5EF4-FFF2-40B4-BE49-F238E27FC236}">
                <a16:creationId xmlns:a16="http://schemas.microsoft.com/office/drawing/2014/main" id="{6B47359C-1130-4232-CE13-40A59FA2E713}"/>
              </a:ext>
            </a:extLst>
          </p:cNvPr>
          <p:cNvGrpSpPr/>
          <p:nvPr/>
        </p:nvGrpSpPr>
        <p:grpSpPr>
          <a:xfrm>
            <a:off x="547619" y="1245946"/>
            <a:ext cx="10366150" cy="1625350"/>
            <a:chOff x="547619" y="1245946"/>
            <a:chExt cx="10366150" cy="1625350"/>
          </a:xfrm>
        </p:grpSpPr>
        <p:cxnSp>
          <p:nvCxnSpPr>
            <p:cNvPr id="28" name="Straight Connector 27">
              <a:extLst>
                <a:ext uri="{FF2B5EF4-FFF2-40B4-BE49-F238E27FC236}">
                  <a16:creationId xmlns:a16="http://schemas.microsoft.com/office/drawing/2014/main" id="{1D8B2B7F-A080-2B48-B438-72325173576F}"/>
                </a:ext>
              </a:extLst>
            </p:cNvPr>
            <p:cNvCxnSpPr>
              <a:cxnSpLocks/>
              <a:stCxn id="40" idx="1"/>
              <a:endCxn id="43" idx="5"/>
            </p:cNvCxnSpPr>
            <p:nvPr/>
          </p:nvCxnSpPr>
          <p:spPr>
            <a:xfrm flipH="1" flipV="1">
              <a:off x="4898732" y="1401396"/>
              <a:ext cx="1384197" cy="97083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39A0B7-16AE-5345-950B-D5B7C17FEA44}"/>
                </a:ext>
              </a:extLst>
            </p:cNvPr>
            <p:cNvCxnSpPr>
              <a:cxnSpLocks/>
              <a:stCxn id="43" idx="6"/>
              <a:endCxn id="49" idx="2"/>
            </p:cNvCxnSpPr>
            <p:nvPr/>
          </p:nvCxnSpPr>
          <p:spPr>
            <a:xfrm>
              <a:off x="4963121" y="1245946"/>
              <a:ext cx="4258703" cy="119057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29B662E-430A-0742-873A-23F8C7455F2F}"/>
                </a:ext>
              </a:extLst>
            </p:cNvPr>
            <p:cNvCxnSpPr>
              <a:cxnSpLocks/>
              <a:endCxn id="46" idx="7"/>
            </p:cNvCxnSpPr>
            <p:nvPr/>
          </p:nvCxnSpPr>
          <p:spPr>
            <a:xfrm flipH="1">
              <a:off x="2595182" y="1272803"/>
              <a:ext cx="2087712" cy="101032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7C1DB7E0-130B-B949-8C8B-00C71B63FF5C}"/>
                </a:ext>
              </a:extLst>
            </p:cNvPr>
            <p:cNvSpPr/>
            <p:nvPr/>
          </p:nvSpPr>
          <p:spPr>
            <a:xfrm>
              <a:off x="2219892" y="2218743"/>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47" name="Rectangle 46">
              <a:extLst>
                <a:ext uri="{FF2B5EF4-FFF2-40B4-BE49-F238E27FC236}">
                  <a16:creationId xmlns:a16="http://schemas.microsoft.com/office/drawing/2014/main" id="{05DF91C9-3ED0-3747-A2A9-F13A98FC84E2}"/>
                </a:ext>
              </a:extLst>
            </p:cNvPr>
            <p:cNvSpPr/>
            <p:nvPr/>
          </p:nvSpPr>
          <p:spPr>
            <a:xfrm>
              <a:off x="547619" y="2224965"/>
              <a:ext cx="1665841" cy="646331"/>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Base</a:t>
              </a:r>
            </a:p>
            <a:p>
              <a:endParaRPr lang="en-US" dirty="0">
                <a:solidFill>
                  <a:schemeClr val="accent2"/>
                </a:solidFill>
                <a:effectLst/>
                <a:latin typeface="Helvetica Neue" panose="02000503000000020004" pitchFamily="2" charset="0"/>
              </a:endParaRPr>
            </a:p>
          </p:txBody>
        </p:sp>
        <p:sp>
          <p:nvSpPr>
            <p:cNvPr id="49" name="Oval 48">
              <a:extLst>
                <a:ext uri="{FF2B5EF4-FFF2-40B4-BE49-F238E27FC236}">
                  <a16:creationId xmlns:a16="http://schemas.microsoft.com/office/drawing/2014/main" id="{ECA94101-5D61-A742-A0C9-37CD2C62509F}"/>
                </a:ext>
              </a:extLst>
            </p:cNvPr>
            <p:cNvSpPr/>
            <p:nvPr/>
          </p:nvSpPr>
          <p:spPr>
            <a:xfrm>
              <a:off x="9221824" y="221667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7" name="Rectangle 66">
              <a:extLst>
                <a:ext uri="{FF2B5EF4-FFF2-40B4-BE49-F238E27FC236}">
                  <a16:creationId xmlns:a16="http://schemas.microsoft.com/office/drawing/2014/main" id="{28750ED7-9552-5A45-9F27-B398508545D2}"/>
                </a:ext>
              </a:extLst>
            </p:cNvPr>
            <p:cNvSpPr/>
            <p:nvPr/>
          </p:nvSpPr>
          <p:spPr>
            <a:xfrm>
              <a:off x="9661503" y="2289090"/>
              <a:ext cx="1252266" cy="369332"/>
            </a:xfrm>
            <a:prstGeom prst="rect">
              <a:avLst/>
            </a:prstGeom>
          </p:spPr>
          <p:txBody>
            <a:bodyPr wrap="square">
              <a:spAutoFit/>
            </a:bodyPr>
            <a:lstStyle/>
            <a:p>
              <a:r>
                <a:rPr lang="en-US" dirty="0">
                  <a:solidFill>
                    <a:schemeClr val="accent2"/>
                  </a:solidFill>
                  <a:latin typeface="Helvetica Neue" panose="02000503000000020004" pitchFamily="2" charset="0"/>
                </a:rPr>
                <a:t>Coruscant</a:t>
              </a:r>
            </a:p>
          </p:txBody>
        </p:sp>
        <p:sp>
          <p:nvSpPr>
            <p:cNvPr id="40" name="Oval 39">
              <a:extLst>
                <a:ext uri="{FF2B5EF4-FFF2-40B4-BE49-F238E27FC236}">
                  <a16:creationId xmlns:a16="http://schemas.microsoft.com/office/drawing/2014/main" id="{5A24799C-D818-2D4C-9F2A-CFB4D0A2B93E}"/>
                </a:ext>
              </a:extLst>
            </p:cNvPr>
            <p:cNvSpPr/>
            <p:nvPr/>
          </p:nvSpPr>
          <p:spPr>
            <a:xfrm>
              <a:off x="6218540" y="2307846"/>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96" name="Rectangle 95">
              <a:extLst>
                <a:ext uri="{FF2B5EF4-FFF2-40B4-BE49-F238E27FC236}">
                  <a16:creationId xmlns:a16="http://schemas.microsoft.com/office/drawing/2014/main" id="{8F0CEC1C-50B6-2246-97E7-C0081B116531}"/>
                </a:ext>
              </a:extLst>
            </p:cNvPr>
            <p:cNvSpPr/>
            <p:nvPr/>
          </p:nvSpPr>
          <p:spPr>
            <a:xfrm>
              <a:off x="5001633" y="2273183"/>
              <a:ext cx="1056700" cy="369332"/>
            </a:xfrm>
            <a:prstGeom prst="rect">
              <a:avLst/>
            </a:prstGeom>
          </p:spPr>
          <p:txBody>
            <a:bodyPr wrap="none">
              <a:spAutoFit/>
            </a:bodyPr>
            <a:lstStyle/>
            <a:p>
              <a:r>
                <a:rPr lang="en-US" dirty="0">
                  <a:solidFill>
                    <a:schemeClr val="accent2"/>
                  </a:solidFill>
                  <a:latin typeface="Helvetica Neue" panose="02000503000000020004" pitchFamily="2" charset="0"/>
                </a:rPr>
                <a:t>Tatooine</a:t>
              </a:r>
              <a:endParaRPr lang="en-US" dirty="0"/>
            </a:p>
          </p:txBody>
        </p:sp>
      </p:grpSp>
      <p:sp>
        <p:nvSpPr>
          <p:cNvPr id="4" name="TextBox 3">
            <a:extLst>
              <a:ext uri="{FF2B5EF4-FFF2-40B4-BE49-F238E27FC236}">
                <a16:creationId xmlns:a16="http://schemas.microsoft.com/office/drawing/2014/main" id="{6A24BB0F-546B-D975-1ABA-32B3FF5D6A45}"/>
              </a:ext>
            </a:extLst>
          </p:cNvPr>
          <p:cNvSpPr txBox="1"/>
          <p:nvPr/>
        </p:nvSpPr>
        <p:spPr>
          <a:xfrm>
            <a:off x="4741260" y="4199579"/>
            <a:ext cx="1845377" cy="369332"/>
          </a:xfrm>
          <a:prstGeom prst="rect">
            <a:avLst/>
          </a:prstGeom>
          <a:noFill/>
        </p:spPr>
        <p:txBody>
          <a:bodyPr wrap="none" rtlCol="0">
            <a:spAutoFit/>
          </a:bodyPr>
          <a:lstStyle/>
          <a:p>
            <a:r>
              <a:rPr lang="en-US" dirty="0"/>
              <a:t>Frontier queue:</a:t>
            </a:r>
          </a:p>
        </p:txBody>
      </p:sp>
      <p:sp>
        <p:nvSpPr>
          <p:cNvPr id="5" name="TextBox 4">
            <a:extLst>
              <a:ext uri="{FF2B5EF4-FFF2-40B4-BE49-F238E27FC236}">
                <a16:creationId xmlns:a16="http://schemas.microsoft.com/office/drawing/2014/main" id="{40057F73-5151-F605-97D7-DAE6EBAD4AF6}"/>
              </a:ext>
            </a:extLst>
          </p:cNvPr>
          <p:cNvSpPr txBox="1"/>
          <p:nvPr/>
        </p:nvSpPr>
        <p:spPr>
          <a:xfrm>
            <a:off x="4880682" y="4520150"/>
            <a:ext cx="3074401" cy="369332"/>
          </a:xfrm>
          <a:prstGeom prst="rect">
            <a:avLst/>
          </a:prstGeom>
          <a:solidFill>
            <a:schemeClr val="bg1">
              <a:alpha val="90000"/>
            </a:schemeClr>
          </a:solidFill>
        </p:spPr>
        <p:txBody>
          <a:bodyPr wrap="square" rtlCol="0">
            <a:spAutoFit/>
          </a:bodyPr>
          <a:lstStyle/>
          <a:p>
            <a:r>
              <a:rPr lang="en-US" b="1" dirty="0" err="1">
                <a:solidFill>
                  <a:schemeClr val="accent2"/>
                </a:solidFill>
              </a:rPr>
              <a:t>Starkiller</a:t>
            </a:r>
            <a:r>
              <a:rPr lang="en-US" b="1" dirty="0">
                <a:solidFill>
                  <a:schemeClr val="accent2"/>
                </a:solidFill>
              </a:rPr>
              <a:t> Base	253  </a:t>
            </a:r>
          </a:p>
        </p:txBody>
      </p:sp>
      <p:pic>
        <p:nvPicPr>
          <p:cNvPr id="175" name="Picture 174">
            <a:extLst>
              <a:ext uri="{FF2B5EF4-FFF2-40B4-BE49-F238E27FC236}">
                <a16:creationId xmlns:a16="http://schemas.microsoft.com/office/drawing/2014/main" id="{E2F90DB0-49D8-5AB4-3B2B-73A7ABDFAE8E}"/>
              </a:ext>
            </a:extLst>
          </p:cNvPr>
          <p:cNvPicPr>
            <a:picLocks noChangeAspect="1"/>
          </p:cNvPicPr>
          <p:nvPr/>
        </p:nvPicPr>
        <p:blipFill>
          <a:blip r:embed="rId3"/>
          <a:stretch>
            <a:fillRect/>
          </a:stretch>
        </p:blipFill>
        <p:spPr>
          <a:xfrm>
            <a:off x="7519320" y="-11193"/>
            <a:ext cx="3961480" cy="2305815"/>
          </a:xfrm>
          <a:prstGeom prst="rect">
            <a:avLst/>
          </a:prstGeom>
        </p:spPr>
      </p:pic>
      <p:sp>
        <p:nvSpPr>
          <p:cNvPr id="177" name="TextBox 176">
            <a:extLst>
              <a:ext uri="{FF2B5EF4-FFF2-40B4-BE49-F238E27FC236}">
                <a16:creationId xmlns:a16="http://schemas.microsoft.com/office/drawing/2014/main" id="{FE4144A3-2004-0243-CDBE-B31381E45DA9}"/>
              </a:ext>
            </a:extLst>
          </p:cNvPr>
          <p:cNvSpPr txBox="1"/>
          <p:nvPr/>
        </p:nvSpPr>
        <p:spPr>
          <a:xfrm>
            <a:off x="262021" y="1075820"/>
            <a:ext cx="6105524" cy="646331"/>
          </a:xfrm>
          <a:prstGeom prst="rect">
            <a:avLst/>
          </a:prstGeom>
          <a:noFill/>
        </p:spPr>
        <p:txBody>
          <a:bodyPr wrap="square">
            <a:spAutoFit/>
          </a:bodyPr>
          <a:lstStyle/>
          <a:p>
            <a:r>
              <a:rPr lang="en-US" dirty="0"/>
              <a:t>Initial State: </a:t>
            </a:r>
            <a:r>
              <a:rPr lang="en-US" b="1" dirty="0" err="1"/>
              <a:t>Alderaan</a:t>
            </a:r>
            <a:br>
              <a:rPr lang="en-US" dirty="0"/>
            </a:br>
            <a:r>
              <a:rPr lang="en-US" dirty="0"/>
              <a:t>Goal State: </a:t>
            </a:r>
            <a:r>
              <a:rPr lang="en-US" b="1" dirty="0"/>
              <a:t>Kessel</a:t>
            </a:r>
            <a:endParaRPr lang="en-US" dirty="0"/>
          </a:p>
        </p:txBody>
      </p:sp>
      <p:sp>
        <p:nvSpPr>
          <p:cNvPr id="7" name="TextBox 6">
            <a:extLst>
              <a:ext uri="{FF2B5EF4-FFF2-40B4-BE49-F238E27FC236}">
                <a16:creationId xmlns:a16="http://schemas.microsoft.com/office/drawing/2014/main" id="{20502E66-BF7C-E365-4BD7-6504D67B6E93}"/>
              </a:ext>
            </a:extLst>
          </p:cNvPr>
          <p:cNvSpPr txBox="1"/>
          <p:nvPr/>
        </p:nvSpPr>
        <p:spPr>
          <a:xfrm>
            <a:off x="4880681" y="4865102"/>
            <a:ext cx="3074401" cy="369332"/>
          </a:xfrm>
          <a:prstGeom prst="rect">
            <a:avLst/>
          </a:prstGeom>
          <a:solidFill>
            <a:schemeClr val="bg1">
              <a:alpha val="90000"/>
            </a:schemeClr>
          </a:solidFill>
        </p:spPr>
        <p:txBody>
          <a:bodyPr wrap="square" rtlCol="0">
            <a:spAutoFit/>
          </a:bodyPr>
          <a:lstStyle/>
          <a:p>
            <a:r>
              <a:rPr lang="en-US" b="1" dirty="0">
                <a:solidFill>
                  <a:schemeClr val="accent2"/>
                </a:solidFill>
              </a:rPr>
              <a:t>Tatooine	329  </a:t>
            </a:r>
          </a:p>
        </p:txBody>
      </p:sp>
      <p:sp>
        <p:nvSpPr>
          <p:cNvPr id="8" name="TextBox 7">
            <a:extLst>
              <a:ext uri="{FF2B5EF4-FFF2-40B4-BE49-F238E27FC236}">
                <a16:creationId xmlns:a16="http://schemas.microsoft.com/office/drawing/2014/main" id="{97DF00EC-E910-AD58-0CCC-48971FC8EC1D}"/>
              </a:ext>
            </a:extLst>
          </p:cNvPr>
          <p:cNvSpPr txBox="1"/>
          <p:nvPr/>
        </p:nvSpPr>
        <p:spPr>
          <a:xfrm>
            <a:off x="4880681" y="5210053"/>
            <a:ext cx="3074401" cy="369332"/>
          </a:xfrm>
          <a:prstGeom prst="rect">
            <a:avLst/>
          </a:prstGeom>
          <a:solidFill>
            <a:schemeClr val="bg1">
              <a:alpha val="90000"/>
            </a:schemeClr>
          </a:solidFill>
        </p:spPr>
        <p:txBody>
          <a:bodyPr wrap="square" rtlCol="0">
            <a:spAutoFit/>
          </a:bodyPr>
          <a:lstStyle/>
          <a:p>
            <a:r>
              <a:rPr lang="en-US" b="1" dirty="0">
                <a:solidFill>
                  <a:schemeClr val="accent2"/>
                </a:solidFill>
              </a:rPr>
              <a:t>Coruscant	374  </a:t>
            </a:r>
          </a:p>
        </p:txBody>
      </p:sp>
      <p:graphicFrame>
        <p:nvGraphicFramePr>
          <p:cNvPr id="9" name="Table 2">
            <a:extLst>
              <a:ext uri="{FF2B5EF4-FFF2-40B4-BE49-F238E27FC236}">
                <a16:creationId xmlns:a16="http://schemas.microsoft.com/office/drawing/2014/main" id="{02D39326-8676-CC70-715C-2C0909D632FE}"/>
              </a:ext>
            </a:extLst>
          </p:cNvPr>
          <p:cNvGraphicFramePr>
            <a:graphicFrameLocks noGrp="1"/>
          </p:cNvGraphicFramePr>
          <p:nvPr>
            <p:extLst>
              <p:ext uri="{D42A27DB-BD31-4B8C-83A1-F6EECF244321}">
                <p14:modId xmlns:p14="http://schemas.microsoft.com/office/powerpoint/2010/main" val="2439015129"/>
              </p:ext>
            </p:extLst>
          </p:nvPr>
        </p:nvGraphicFramePr>
        <p:xfrm>
          <a:off x="8756874" y="4121369"/>
          <a:ext cx="3259615" cy="2593145"/>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632141505"/>
                    </a:ext>
                  </a:extLst>
                </a:gridCol>
                <a:gridCol w="642416">
                  <a:extLst>
                    <a:ext uri="{9D8B030D-6E8A-4147-A177-3AD203B41FA5}">
                      <a16:colId xmlns:a16="http://schemas.microsoft.com/office/drawing/2014/main" val="1109464113"/>
                    </a:ext>
                  </a:extLst>
                </a:gridCol>
                <a:gridCol w="142340">
                  <a:extLst>
                    <a:ext uri="{9D8B030D-6E8A-4147-A177-3AD203B41FA5}">
                      <a16:colId xmlns:a16="http://schemas.microsoft.com/office/drawing/2014/main" val="2570685854"/>
                    </a:ext>
                  </a:extLst>
                </a:gridCol>
                <a:gridCol w="1065213">
                  <a:extLst>
                    <a:ext uri="{9D8B030D-6E8A-4147-A177-3AD203B41FA5}">
                      <a16:colId xmlns:a16="http://schemas.microsoft.com/office/drawing/2014/main" val="1129571147"/>
                    </a:ext>
                  </a:extLst>
                </a:gridCol>
                <a:gridCol w="628596">
                  <a:extLst>
                    <a:ext uri="{9D8B030D-6E8A-4147-A177-3AD203B41FA5}">
                      <a16:colId xmlns:a16="http://schemas.microsoft.com/office/drawing/2014/main" val="1940163824"/>
                    </a:ext>
                  </a:extLst>
                </a:gridCol>
              </a:tblGrid>
              <a:tr h="181702">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tc>
                  <a:txBody>
                    <a:bodyPr/>
                    <a:lstStyle/>
                    <a:p>
                      <a:pPr algn="l" fontAlgn="b"/>
                      <a:endParaRPr lang="en-US" sz="1200" b="1" i="0" u="none" strike="noStrike" baseline="0" dirty="0">
                        <a:solidFill>
                          <a:schemeClr val="accent4"/>
                        </a:solidFill>
                        <a:effectLst/>
                        <a:latin typeface="+mn-lt"/>
                      </a:endParaRPr>
                    </a:p>
                  </a:txBody>
                  <a:tcPr marL="9525" marR="9525" marT="9525" marB="0" anchor="b"/>
                </a:tc>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extLst>
                  <a:ext uri="{0D108BD9-81ED-4DB2-BD59-A6C34878D82A}">
                    <a16:rowId xmlns:a16="http://schemas.microsoft.com/office/drawing/2014/main" val="2424969334"/>
                  </a:ext>
                </a:extLst>
              </a:tr>
              <a:tr h="240074">
                <a:tc>
                  <a:txBody>
                    <a:bodyPr/>
                    <a:lstStyle/>
                    <a:p>
                      <a:pPr algn="l" fontAlgn="b"/>
                      <a:r>
                        <a:rPr lang="en-US" sz="1200" b="0" i="0" u="none" strike="noStrike" baseline="0" dirty="0" err="1">
                          <a:solidFill>
                            <a:srgbClr val="000000"/>
                          </a:solidFill>
                          <a:effectLst/>
                          <a:latin typeface="+mn-lt"/>
                        </a:rPr>
                        <a:t>Alderaan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366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Lotho</a:t>
                      </a:r>
                      <a:r>
                        <a:rPr lang="en-US" sz="1200" b="0" i="0" u="none" strike="noStrike" baseline="0" dirty="0">
                          <a:solidFill>
                            <a:srgbClr val="000000"/>
                          </a:solidFill>
                          <a:effectLst/>
                          <a:latin typeface="+mn-lt"/>
                        </a:rPr>
                        <a:t> Minor</a:t>
                      </a:r>
                    </a:p>
                  </a:txBody>
                  <a:tcPr marL="9525" marR="9525" marT="9525" marB="0" anchor="b"/>
                </a:tc>
                <a:tc>
                  <a:txBody>
                    <a:bodyPr/>
                    <a:lstStyle/>
                    <a:p>
                      <a:pPr algn="r" fontAlgn="b"/>
                      <a:r>
                        <a:rPr lang="en-US" sz="1200" b="0" i="0" u="none" strike="noStrike" baseline="0" dirty="0">
                          <a:solidFill>
                            <a:srgbClr val="000000"/>
                          </a:solidFill>
                          <a:effectLst/>
                          <a:latin typeface="+mn-lt"/>
                        </a:rPr>
                        <a:t>244</a:t>
                      </a:r>
                    </a:p>
                  </a:txBody>
                  <a:tcPr marL="9525" marR="9525" marT="9525" marB="0" anchor="b"/>
                </a:tc>
                <a:extLst>
                  <a:ext uri="{0D108BD9-81ED-4DB2-BD59-A6C34878D82A}">
                    <a16:rowId xmlns:a16="http://schemas.microsoft.com/office/drawing/2014/main" val="3050881670"/>
                  </a:ext>
                </a:extLst>
              </a:tr>
              <a:tr h="240074">
                <a:tc>
                  <a:txBody>
                    <a:bodyPr/>
                    <a:lstStyle/>
                    <a:p>
                      <a:pPr algn="l" fontAlgn="b"/>
                      <a:r>
                        <a:rPr lang="en-US" sz="1200" b="0" i="0" u="none" strike="noStrike" baseline="0" dirty="0" err="1">
                          <a:solidFill>
                            <a:srgbClr val="000000"/>
                          </a:solidFill>
                          <a:effectLst/>
                          <a:latin typeface="+mn-lt"/>
                        </a:rPr>
                        <a:t>Bespin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80</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Mandalore</a:t>
                      </a:r>
                    </a:p>
                  </a:txBody>
                  <a:tcPr marL="9525" marR="9525" marT="9525" marB="0" anchor="b"/>
                </a:tc>
                <a:tc>
                  <a:txBody>
                    <a:bodyPr/>
                    <a:lstStyle/>
                    <a:p>
                      <a:pPr algn="r" fontAlgn="b"/>
                      <a:r>
                        <a:rPr lang="en-US" sz="1200" b="0" i="0" u="none" strike="noStrike" baseline="0">
                          <a:solidFill>
                            <a:srgbClr val="000000"/>
                          </a:solidFill>
                          <a:effectLst/>
                          <a:latin typeface="+mn-lt"/>
                        </a:rPr>
                        <a:t>241</a:t>
                      </a:r>
                    </a:p>
                  </a:txBody>
                  <a:tcPr marL="9525" marR="9525" marT="9525" marB="0" anchor="b"/>
                </a:tc>
                <a:extLst>
                  <a:ext uri="{0D108BD9-81ED-4DB2-BD59-A6C34878D82A}">
                    <a16:rowId xmlns:a16="http://schemas.microsoft.com/office/drawing/2014/main" val="3469727496"/>
                  </a:ext>
                </a:extLst>
              </a:tr>
              <a:tr h="240074">
                <a:tc>
                  <a:txBody>
                    <a:bodyPr/>
                    <a:lstStyle/>
                    <a:p>
                      <a:pPr algn="l" fontAlgn="b"/>
                      <a:r>
                        <a:rPr lang="en-US" sz="1200" b="0" i="0" u="none" strike="noStrike" baseline="0">
                          <a:solidFill>
                            <a:srgbClr val="000000"/>
                          </a:solidFill>
                          <a:effectLst/>
                          <a:latin typeface="+mn-lt"/>
                        </a:rPr>
                        <a:t>Coruscant</a:t>
                      </a:r>
                    </a:p>
                  </a:txBody>
                  <a:tcPr marL="9525" marR="9525" marT="9525" marB="0" anchor="b"/>
                </a:tc>
                <a:tc>
                  <a:txBody>
                    <a:bodyPr/>
                    <a:lstStyle/>
                    <a:p>
                      <a:pPr algn="r" fontAlgn="b"/>
                      <a:r>
                        <a:rPr lang="en-US" sz="1200" b="0" i="0" u="none" strike="noStrike" baseline="0" dirty="0">
                          <a:solidFill>
                            <a:srgbClr val="000000"/>
                          </a:solidFill>
                          <a:effectLst/>
                          <a:latin typeface="+mn-lt"/>
                        </a:rPr>
                        <a:t>374</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Naboo</a:t>
                      </a:r>
                    </a:p>
                  </a:txBody>
                  <a:tcPr marL="9525" marR="9525" marT="9525" marB="0" anchor="b"/>
                </a:tc>
                <a:tc>
                  <a:txBody>
                    <a:bodyPr/>
                    <a:lstStyle/>
                    <a:p>
                      <a:pPr algn="r" fontAlgn="b"/>
                      <a:r>
                        <a:rPr lang="en-US" sz="1200" b="0" i="0" u="none" strike="noStrike" baseline="0">
                          <a:solidFill>
                            <a:srgbClr val="000000"/>
                          </a:solidFill>
                          <a:effectLst/>
                          <a:latin typeface="+mn-lt"/>
                        </a:rPr>
                        <a:t>100</a:t>
                      </a:r>
                    </a:p>
                  </a:txBody>
                  <a:tcPr marL="9525" marR="9525" marT="9525" marB="0" anchor="b"/>
                </a:tc>
                <a:extLst>
                  <a:ext uri="{0D108BD9-81ED-4DB2-BD59-A6C34878D82A}">
                    <a16:rowId xmlns:a16="http://schemas.microsoft.com/office/drawing/2014/main" val="3691324431"/>
                  </a:ext>
                </a:extLst>
              </a:tr>
              <a:tr h="240074">
                <a:tc>
                  <a:txBody>
                    <a:bodyPr/>
                    <a:lstStyle/>
                    <a:p>
                      <a:pPr algn="l" fontAlgn="b"/>
                      <a:r>
                        <a:rPr lang="en-US" sz="1200" b="0" i="0" u="none" strike="noStrike" baseline="0">
                          <a:solidFill>
                            <a:srgbClr val="000000"/>
                          </a:solidFill>
                          <a:effectLst/>
                          <a:latin typeface="+mn-lt"/>
                        </a:rPr>
                        <a:t>Dagobah</a:t>
                      </a:r>
                    </a:p>
                  </a:txBody>
                  <a:tcPr marL="9525" marR="9525" marT="9525" marB="0" anchor="b"/>
                </a:tc>
                <a:tc>
                  <a:txBody>
                    <a:bodyPr/>
                    <a:lstStyle/>
                    <a:p>
                      <a:pPr algn="r" fontAlgn="b"/>
                      <a:r>
                        <a:rPr lang="en-US" sz="1200" b="0" i="0" u="none" strike="noStrike" baseline="0" dirty="0">
                          <a:solidFill>
                            <a:srgbClr val="000000"/>
                          </a:solidFill>
                          <a:effectLst/>
                          <a:latin typeface="+mn-lt"/>
                        </a:rPr>
                        <a:t>242</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Onderon</a:t>
                      </a:r>
                    </a:p>
                  </a:txBody>
                  <a:tcPr marL="9525" marR="9525" marT="9525" marB="0" anchor="b"/>
                </a:tc>
                <a:tc>
                  <a:txBody>
                    <a:bodyPr/>
                    <a:lstStyle/>
                    <a:p>
                      <a:pPr algn="r" fontAlgn="b"/>
                      <a:r>
                        <a:rPr lang="en-US" sz="1200" b="0" i="0" u="none" strike="noStrike" baseline="0">
                          <a:solidFill>
                            <a:srgbClr val="000000"/>
                          </a:solidFill>
                          <a:effectLst/>
                          <a:latin typeface="+mn-lt"/>
                        </a:rPr>
                        <a:t>380</a:t>
                      </a:r>
                    </a:p>
                  </a:txBody>
                  <a:tcPr marL="9525" marR="9525" marT="9525" marB="0" anchor="b"/>
                </a:tc>
                <a:extLst>
                  <a:ext uri="{0D108BD9-81ED-4DB2-BD59-A6C34878D82A}">
                    <a16:rowId xmlns:a16="http://schemas.microsoft.com/office/drawing/2014/main" val="1917150976"/>
                  </a:ext>
                </a:extLst>
              </a:tr>
              <a:tr h="240074">
                <a:tc>
                  <a:txBody>
                    <a:bodyPr/>
                    <a:lstStyle/>
                    <a:p>
                      <a:pPr algn="l" fontAlgn="b"/>
                      <a:r>
                        <a:rPr lang="en-US" sz="1200" b="0" i="0" u="none" strike="noStrike" baseline="0">
                          <a:solidFill>
                            <a:srgbClr val="000000"/>
                          </a:solidFill>
                          <a:effectLst/>
                          <a:latin typeface="+mn-lt"/>
                        </a:rPr>
                        <a:t>Endor</a:t>
                      </a:r>
                    </a:p>
                  </a:txBody>
                  <a:tcPr marL="9525" marR="9525" marT="9525" marB="0" anchor="b"/>
                </a:tc>
                <a:tc>
                  <a:txBody>
                    <a:bodyPr/>
                    <a:lstStyle/>
                    <a:p>
                      <a:pPr algn="r" fontAlgn="b"/>
                      <a:r>
                        <a:rPr lang="en-US" sz="1200" b="0" i="0" u="none" strike="noStrike" baseline="0">
                          <a:solidFill>
                            <a:srgbClr val="000000"/>
                          </a:solidFill>
                          <a:effectLst/>
                          <a:latin typeface="+mn-lt"/>
                        </a:rPr>
                        <a:t>176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Polis Massa</a:t>
                      </a:r>
                    </a:p>
                  </a:txBody>
                  <a:tcPr marL="9525" marR="9525" marT="9525" marB="0" anchor="b"/>
                </a:tc>
                <a:tc>
                  <a:txBody>
                    <a:bodyPr/>
                    <a:lstStyle/>
                    <a:p>
                      <a:pPr algn="r" fontAlgn="b"/>
                      <a:r>
                        <a:rPr lang="en-US" sz="1200" b="0" i="0" u="none" strike="noStrike" baseline="0">
                          <a:solidFill>
                            <a:srgbClr val="000000"/>
                          </a:solidFill>
                          <a:effectLst/>
                          <a:latin typeface="+mn-lt"/>
                        </a:rPr>
                        <a:t>234</a:t>
                      </a:r>
                    </a:p>
                  </a:txBody>
                  <a:tcPr marL="9525" marR="9525" marT="9525" marB="0" anchor="b"/>
                </a:tc>
                <a:extLst>
                  <a:ext uri="{0D108BD9-81ED-4DB2-BD59-A6C34878D82A}">
                    <a16:rowId xmlns:a16="http://schemas.microsoft.com/office/drawing/2014/main" val="1082404056"/>
                  </a:ext>
                </a:extLst>
              </a:tr>
              <a:tr h="240074">
                <a:tc>
                  <a:txBody>
                    <a:bodyPr/>
                    <a:lstStyle/>
                    <a:p>
                      <a:pPr algn="l" fontAlgn="b"/>
                      <a:r>
                        <a:rPr lang="en-US" sz="1200" b="0" i="0" u="none" strike="noStrike" baseline="0" dirty="0" err="1">
                          <a:solidFill>
                            <a:srgbClr val="000000"/>
                          </a:solidFill>
                          <a:effectLst/>
                          <a:latin typeface="+mn-lt"/>
                        </a:rPr>
                        <a:t>Fondor</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161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Ryloth</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193</a:t>
                      </a:r>
                    </a:p>
                  </a:txBody>
                  <a:tcPr marL="9525" marR="9525" marT="9525" marB="0" anchor="b"/>
                </a:tc>
                <a:extLst>
                  <a:ext uri="{0D108BD9-81ED-4DB2-BD59-A6C34878D82A}">
                    <a16:rowId xmlns:a16="http://schemas.microsoft.com/office/drawing/2014/main" val="443994611"/>
                  </a:ext>
                </a:extLst>
              </a:tr>
              <a:tr h="240074">
                <a:tc>
                  <a:txBody>
                    <a:bodyPr/>
                    <a:lstStyle/>
                    <a:p>
                      <a:pPr algn="l" fontAlgn="b"/>
                      <a:r>
                        <a:rPr lang="en-US" sz="1200" b="0" i="0" u="none" strike="noStrike" baseline="0">
                          <a:solidFill>
                            <a:srgbClr val="000000"/>
                          </a:solidFill>
                          <a:effectLst/>
                          <a:latin typeface="+mn-lt"/>
                        </a:rPr>
                        <a:t>Geonosis</a:t>
                      </a:r>
                    </a:p>
                  </a:txBody>
                  <a:tcPr marL="9525" marR="9525" marT="9525" marB="0" anchor="b"/>
                </a:tc>
                <a:tc>
                  <a:txBody>
                    <a:bodyPr/>
                    <a:lstStyle/>
                    <a:p>
                      <a:pPr algn="r" fontAlgn="b"/>
                      <a:r>
                        <a:rPr lang="en-US" sz="1200" b="0" i="0" u="none" strike="noStrike" baseline="0">
                          <a:solidFill>
                            <a:srgbClr val="000000"/>
                          </a:solidFill>
                          <a:effectLst/>
                          <a:latin typeface="+mn-lt"/>
                        </a:rPr>
                        <a:t>77</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Starkiller</a:t>
                      </a:r>
                      <a:r>
                        <a:rPr lang="en-US" sz="1200" b="0" i="0" u="none" strike="noStrike" baseline="0" dirty="0">
                          <a:solidFill>
                            <a:srgbClr val="000000"/>
                          </a:solidFill>
                          <a:effectLst/>
                          <a:latin typeface="+mn-lt"/>
                        </a:rPr>
                        <a:t> Base</a:t>
                      </a:r>
                    </a:p>
                  </a:txBody>
                  <a:tcPr marL="9525" marR="9525" marT="9525" marB="0" anchor="b"/>
                </a:tc>
                <a:tc>
                  <a:txBody>
                    <a:bodyPr/>
                    <a:lstStyle/>
                    <a:p>
                      <a:pPr algn="r" fontAlgn="b"/>
                      <a:r>
                        <a:rPr lang="en-US" sz="1200" b="0" i="0" u="none" strike="noStrike" baseline="0">
                          <a:solidFill>
                            <a:srgbClr val="000000"/>
                          </a:solidFill>
                          <a:effectLst/>
                          <a:latin typeface="+mn-lt"/>
                        </a:rPr>
                        <a:t>253</a:t>
                      </a:r>
                    </a:p>
                  </a:txBody>
                  <a:tcPr marL="9525" marR="9525" marT="9525" marB="0" anchor="b"/>
                </a:tc>
                <a:extLst>
                  <a:ext uri="{0D108BD9-81ED-4DB2-BD59-A6C34878D82A}">
                    <a16:rowId xmlns:a16="http://schemas.microsoft.com/office/drawing/2014/main" val="469821536"/>
                  </a:ext>
                </a:extLst>
              </a:tr>
              <a:tr h="240074">
                <a:tc>
                  <a:txBody>
                    <a:bodyPr/>
                    <a:lstStyle/>
                    <a:p>
                      <a:pPr algn="l" fontAlgn="b"/>
                      <a:r>
                        <a:rPr lang="en-US" sz="1200" b="0" i="0" u="none" strike="noStrike" baseline="0">
                          <a:solidFill>
                            <a:srgbClr val="000000"/>
                          </a:solidFill>
                          <a:effectLst/>
                          <a:latin typeface="+mn-lt"/>
                        </a:rPr>
                        <a:t>Hoth</a:t>
                      </a:r>
                    </a:p>
                  </a:txBody>
                  <a:tcPr marL="9525" marR="9525" marT="9525" marB="0" anchor="b"/>
                </a:tc>
                <a:tc>
                  <a:txBody>
                    <a:bodyPr/>
                    <a:lstStyle/>
                    <a:p>
                      <a:pPr algn="r" fontAlgn="b"/>
                      <a:r>
                        <a:rPr lang="en-US" sz="1200" b="0" i="0" u="none" strike="noStrike" baseline="0">
                          <a:solidFill>
                            <a:srgbClr val="000000"/>
                          </a:solidFill>
                          <a:effectLst/>
                          <a:latin typeface="+mn-lt"/>
                        </a:rPr>
                        <a:t>151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Tatooine</a:t>
                      </a:r>
                    </a:p>
                  </a:txBody>
                  <a:tcPr marL="9525" marR="9525" marT="9525" marB="0" anchor="b"/>
                </a:tc>
                <a:tc>
                  <a:txBody>
                    <a:bodyPr/>
                    <a:lstStyle/>
                    <a:p>
                      <a:pPr algn="r" fontAlgn="b"/>
                      <a:r>
                        <a:rPr lang="en-US" sz="1200" b="0" i="0" u="none" strike="noStrike" baseline="0">
                          <a:solidFill>
                            <a:srgbClr val="000000"/>
                          </a:solidFill>
                          <a:effectLst/>
                          <a:latin typeface="+mn-lt"/>
                        </a:rPr>
                        <a:t>329</a:t>
                      </a:r>
                    </a:p>
                  </a:txBody>
                  <a:tcPr marL="9525" marR="9525" marT="9525" marB="0" anchor="b"/>
                </a:tc>
                <a:extLst>
                  <a:ext uri="{0D108BD9-81ED-4DB2-BD59-A6C34878D82A}">
                    <a16:rowId xmlns:a16="http://schemas.microsoft.com/office/drawing/2014/main" val="232418652"/>
                  </a:ext>
                </a:extLst>
              </a:tr>
              <a:tr h="240074">
                <a:tc>
                  <a:txBody>
                    <a:bodyPr/>
                    <a:lstStyle/>
                    <a:p>
                      <a:pPr algn="l" fontAlgn="b"/>
                      <a:r>
                        <a:rPr lang="en-US" sz="1200" b="0" i="0" u="none" strike="noStrike" baseline="0">
                          <a:solidFill>
                            <a:srgbClr val="000000"/>
                          </a:solidFill>
                          <a:effectLst/>
                          <a:latin typeface="+mn-lt"/>
                        </a:rPr>
                        <a:t>Iridonia</a:t>
                      </a:r>
                    </a:p>
                  </a:txBody>
                  <a:tcPr marL="9525" marR="9525" marT="9525" marB="0" anchor="b"/>
                </a:tc>
                <a:tc>
                  <a:txBody>
                    <a:bodyPr/>
                    <a:lstStyle/>
                    <a:p>
                      <a:pPr algn="r" fontAlgn="b"/>
                      <a:r>
                        <a:rPr lang="en-US" sz="1200" b="0" i="0" u="none" strike="noStrike" baseline="0">
                          <a:solidFill>
                            <a:srgbClr val="000000"/>
                          </a:solidFill>
                          <a:effectLst/>
                          <a:latin typeface="+mn-lt"/>
                        </a:rPr>
                        <a:t>226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Vandor-1</a:t>
                      </a:r>
                    </a:p>
                  </a:txBody>
                  <a:tcPr marL="9525" marR="9525" marT="9525" marB="0" anchor="b"/>
                </a:tc>
                <a:tc>
                  <a:txBody>
                    <a:bodyPr/>
                    <a:lstStyle/>
                    <a:p>
                      <a:pPr algn="r" fontAlgn="b"/>
                      <a:r>
                        <a:rPr lang="en-US" sz="1200" b="0" i="0" u="none" strike="noStrike" baseline="0" dirty="0">
                          <a:solidFill>
                            <a:srgbClr val="000000"/>
                          </a:solidFill>
                          <a:effectLst/>
                          <a:latin typeface="+mn-lt"/>
                        </a:rPr>
                        <a:t>199</a:t>
                      </a:r>
                    </a:p>
                  </a:txBody>
                  <a:tcPr marL="9525" marR="9525" marT="9525" marB="0" anchor="b"/>
                </a:tc>
                <a:extLst>
                  <a:ext uri="{0D108BD9-81ED-4DB2-BD59-A6C34878D82A}">
                    <a16:rowId xmlns:a16="http://schemas.microsoft.com/office/drawing/2014/main" val="221416254"/>
                  </a:ext>
                </a:extLst>
              </a:tr>
              <a:tr h="240074">
                <a:tc>
                  <a:txBody>
                    <a:bodyPr/>
                    <a:lstStyle/>
                    <a:p>
                      <a:pPr algn="l" fontAlgn="b"/>
                      <a:r>
                        <a:rPr lang="en-US" sz="1200" b="0" i="0" u="none" strike="noStrike" baseline="0" dirty="0">
                          <a:solidFill>
                            <a:srgbClr val="000000"/>
                          </a:solidFill>
                          <a:effectLst/>
                          <a:latin typeface="+mn-lt"/>
                        </a:rPr>
                        <a:t>Kessel</a:t>
                      </a:r>
                    </a:p>
                  </a:txBody>
                  <a:tcPr marL="9525" marR="9525" marT="9525" marB="0" anchor="b"/>
                </a:tc>
                <a:tc>
                  <a:txBody>
                    <a:bodyPr/>
                    <a:lstStyle/>
                    <a:p>
                      <a:pPr algn="r" fontAlgn="b"/>
                      <a:r>
                        <a:rPr lang="en-US" sz="1200" b="0" i="0" u="none" strike="noStrike" baseline="0">
                          <a:solidFill>
                            <a:srgbClr val="000000"/>
                          </a:solidFill>
                          <a:effectLst/>
                          <a:latin typeface="+mn-lt"/>
                        </a:rPr>
                        <a:t>0</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Zygerria</a:t>
                      </a:r>
                    </a:p>
                  </a:txBody>
                  <a:tcPr marL="9525" marR="9525" marT="9525" marB="0" anchor="b"/>
                </a:tc>
                <a:tc>
                  <a:txBody>
                    <a:bodyPr/>
                    <a:lstStyle/>
                    <a:p>
                      <a:pPr algn="r" fontAlgn="b"/>
                      <a:r>
                        <a:rPr lang="en-US" sz="1200" b="0" i="0" u="none" strike="noStrike" baseline="0" dirty="0">
                          <a:solidFill>
                            <a:srgbClr val="000000"/>
                          </a:solidFill>
                          <a:effectLst/>
                          <a:latin typeface="+mn-lt"/>
                        </a:rPr>
                        <a:t>160</a:t>
                      </a:r>
                    </a:p>
                  </a:txBody>
                  <a:tcPr marL="9525" marR="9525" marT="9525" marB="0" anchor="b"/>
                </a:tc>
                <a:extLst>
                  <a:ext uri="{0D108BD9-81ED-4DB2-BD59-A6C34878D82A}">
                    <a16:rowId xmlns:a16="http://schemas.microsoft.com/office/drawing/2014/main" val="3915899476"/>
                  </a:ext>
                </a:extLst>
              </a:tr>
            </a:tbl>
          </a:graphicData>
        </a:graphic>
      </p:graphicFrame>
    </p:spTree>
    <p:extLst>
      <p:ext uri="{BB962C8B-B14F-4D97-AF65-F5344CB8AC3E}">
        <p14:creationId xmlns:p14="http://schemas.microsoft.com/office/powerpoint/2010/main" val="1406032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 presetClass="entr" presetSubtype="0" fill="hold" grpId="0" nodeType="afterEffect">
                                  <p:stCondLst>
                                    <p:cond delay="50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grpId="0" nodeType="afterEffect">
                                  <p:stCondLst>
                                    <p:cond delay="50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AE5FF-2399-544C-8AA1-46FA1E7F6831}"/>
              </a:ext>
            </a:extLst>
          </p:cNvPr>
          <p:cNvSpPr>
            <a:spLocks noGrp="1"/>
          </p:cNvSpPr>
          <p:nvPr>
            <p:ph type="title"/>
          </p:nvPr>
        </p:nvSpPr>
        <p:spPr/>
        <p:txBody>
          <a:bodyPr/>
          <a:lstStyle/>
          <a:p>
            <a:pPr marL="0" lvl="0" indent="0">
              <a:spcBef>
                <a:spcPts val="0"/>
              </a:spcBef>
              <a:buClr>
                <a:schemeClr val="accent1"/>
              </a:buClr>
            </a:pPr>
            <a:r>
              <a:rPr lang="en-US" dirty="0">
                <a:ea typeface="Open Sans"/>
                <a:cs typeface="Open Sans"/>
                <a:sym typeface="Open Sans"/>
              </a:rPr>
              <a:t>Greedy best-first search example</a:t>
            </a:r>
            <a:endParaRPr lang="en-US" dirty="0">
              <a:solidFill>
                <a:srgbClr val="370661"/>
              </a:solidFill>
              <a:ea typeface="Open Sans"/>
              <a:cs typeface="Open Sans"/>
              <a:sym typeface="Open Sans"/>
            </a:endParaRPr>
          </a:p>
        </p:txBody>
      </p:sp>
      <p:sp>
        <p:nvSpPr>
          <p:cNvPr id="43" name="Oval 42">
            <a:extLst>
              <a:ext uri="{FF2B5EF4-FFF2-40B4-BE49-F238E27FC236}">
                <a16:creationId xmlns:a16="http://schemas.microsoft.com/office/drawing/2014/main" id="{37A2F6B2-E2CC-3A4D-949D-C029E80CD96E}"/>
              </a:ext>
            </a:extLst>
          </p:cNvPr>
          <p:cNvSpPr/>
          <p:nvPr/>
        </p:nvSpPr>
        <p:spPr>
          <a:xfrm>
            <a:off x="4523442" y="1026106"/>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4" name="Rectangle 43">
            <a:extLst>
              <a:ext uri="{FF2B5EF4-FFF2-40B4-BE49-F238E27FC236}">
                <a16:creationId xmlns:a16="http://schemas.microsoft.com/office/drawing/2014/main" id="{D6BC5633-13ED-3F4C-AA62-59DE44CC92EB}"/>
              </a:ext>
            </a:extLst>
          </p:cNvPr>
          <p:cNvSpPr/>
          <p:nvPr/>
        </p:nvSpPr>
        <p:spPr>
          <a:xfrm>
            <a:off x="3478586" y="966106"/>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sp>
        <p:nvSpPr>
          <p:cNvPr id="50" name="Rectangle 49">
            <a:extLst>
              <a:ext uri="{FF2B5EF4-FFF2-40B4-BE49-F238E27FC236}">
                <a16:creationId xmlns:a16="http://schemas.microsoft.com/office/drawing/2014/main" id="{DA20E5A7-8CB1-B24A-8FAD-FC8D87B385E3}"/>
              </a:ext>
            </a:extLst>
          </p:cNvPr>
          <p:cNvSpPr/>
          <p:nvPr/>
        </p:nvSpPr>
        <p:spPr>
          <a:xfrm>
            <a:off x="9306889" y="1850326"/>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85" name="Rectangle 84">
            <a:extLst>
              <a:ext uri="{FF2B5EF4-FFF2-40B4-BE49-F238E27FC236}">
                <a16:creationId xmlns:a16="http://schemas.microsoft.com/office/drawing/2014/main" id="{85A852E9-5307-8E4F-94DD-AFEE7FB06C27}"/>
              </a:ext>
            </a:extLst>
          </p:cNvPr>
          <p:cNvSpPr/>
          <p:nvPr/>
        </p:nvSpPr>
        <p:spPr>
          <a:xfrm>
            <a:off x="6451968" y="3602858"/>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41" name="Rectangle 40">
            <a:extLst>
              <a:ext uri="{FF2B5EF4-FFF2-40B4-BE49-F238E27FC236}">
                <a16:creationId xmlns:a16="http://schemas.microsoft.com/office/drawing/2014/main" id="{00A61ADE-3E81-3E43-BF24-DCDF2F4E07F5}"/>
              </a:ext>
            </a:extLst>
          </p:cNvPr>
          <p:cNvSpPr/>
          <p:nvPr/>
        </p:nvSpPr>
        <p:spPr>
          <a:xfrm>
            <a:off x="6633695" y="2407119"/>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grpSp>
        <p:nvGrpSpPr>
          <p:cNvPr id="6" name="Group 5">
            <a:extLst>
              <a:ext uri="{FF2B5EF4-FFF2-40B4-BE49-F238E27FC236}">
                <a16:creationId xmlns:a16="http://schemas.microsoft.com/office/drawing/2014/main" id="{6B47359C-1130-4232-CE13-40A59FA2E713}"/>
              </a:ext>
            </a:extLst>
          </p:cNvPr>
          <p:cNvGrpSpPr/>
          <p:nvPr/>
        </p:nvGrpSpPr>
        <p:grpSpPr>
          <a:xfrm>
            <a:off x="547619" y="1245946"/>
            <a:ext cx="10366150" cy="1625350"/>
            <a:chOff x="547619" y="1245946"/>
            <a:chExt cx="10366150" cy="1625350"/>
          </a:xfrm>
        </p:grpSpPr>
        <p:cxnSp>
          <p:nvCxnSpPr>
            <p:cNvPr id="28" name="Straight Connector 27">
              <a:extLst>
                <a:ext uri="{FF2B5EF4-FFF2-40B4-BE49-F238E27FC236}">
                  <a16:creationId xmlns:a16="http://schemas.microsoft.com/office/drawing/2014/main" id="{1D8B2B7F-A080-2B48-B438-72325173576F}"/>
                </a:ext>
              </a:extLst>
            </p:cNvPr>
            <p:cNvCxnSpPr>
              <a:cxnSpLocks/>
              <a:stCxn id="40" idx="1"/>
              <a:endCxn id="43" idx="5"/>
            </p:cNvCxnSpPr>
            <p:nvPr/>
          </p:nvCxnSpPr>
          <p:spPr>
            <a:xfrm flipH="1" flipV="1">
              <a:off x="4898732" y="1401396"/>
              <a:ext cx="1384197" cy="97083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39A0B7-16AE-5345-950B-D5B7C17FEA44}"/>
                </a:ext>
              </a:extLst>
            </p:cNvPr>
            <p:cNvCxnSpPr>
              <a:cxnSpLocks/>
              <a:stCxn id="43" idx="6"/>
              <a:endCxn id="49" idx="2"/>
            </p:cNvCxnSpPr>
            <p:nvPr/>
          </p:nvCxnSpPr>
          <p:spPr>
            <a:xfrm>
              <a:off x="4963121" y="1245946"/>
              <a:ext cx="4258703" cy="119057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29B662E-430A-0742-873A-23F8C7455F2F}"/>
                </a:ext>
              </a:extLst>
            </p:cNvPr>
            <p:cNvCxnSpPr>
              <a:cxnSpLocks/>
              <a:endCxn id="46" idx="7"/>
            </p:cNvCxnSpPr>
            <p:nvPr/>
          </p:nvCxnSpPr>
          <p:spPr>
            <a:xfrm flipH="1">
              <a:off x="2595182" y="1272803"/>
              <a:ext cx="2087712" cy="101032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7C1DB7E0-130B-B949-8C8B-00C71B63FF5C}"/>
                </a:ext>
              </a:extLst>
            </p:cNvPr>
            <p:cNvSpPr/>
            <p:nvPr/>
          </p:nvSpPr>
          <p:spPr>
            <a:xfrm>
              <a:off x="2219892" y="2218743"/>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47" name="Rectangle 46">
              <a:extLst>
                <a:ext uri="{FF2B5EF4-FFF2-40B4-BE49-F238E27FC236}">
                  <a16:creationId xmlns:a16="http://schemas.microsoft.com/office/drawing/2014/main" id="{05DF91C9-3ED0-3747-A2A9-F13A98FC84E2}"/>
                </a:ext>
              </a:extLst>
            </p:cNvPr>
            <p:cNvSpPr/>
            <p:nvPr/>
          </p:nvSpPr>
          <p:spPr>
            <a:xfrm>
              <a:off x="547619" y="2224965"/>
              <a:ext cx="1665841" cy="646331"/>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Base</a:t>
              </a:r>
            </a:p>
            <a:p>
              <a:endParaRPr lang="en-US" dirty="0">
                <a:solidFill>
                  <a:schemeClr val="accent2"/>
                </a:solidFill>
                <a:effectLst/>
                <a:latin typeface="Helvetica Neue" panose="02000503000000020004" pitchFamily="2" charset="0"/>
              </a:endParaRPr>
            </a:p>
          </p:txBody>
        </p:sp>
        <p:sp>
          <p:nvSpPr>
            <p:cNvPr id="49" name="Oval 48">
              <a:extLst>
                <a:ext uri="{FF2B5EF4-FFF2-40B4-BE49-F238E27FC236}">
                  <a16:creationId xmlns:a16="http://schemas.microsoft.com/office/drawing/2014/main" id="{ECA94101-5D61-A742-A0C9-37CD2C62509F}"/>
                </a:ext>
              </a:extLst>
            </p:cNvPr>
            <p:cNvSpPr/>
            <p:nvPr/>
          </p:nvSpPr>
          <p:spPr>
            <a:xfrm>
              <a:off x="9221824" y="221667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7" name="Rectangle 66">
              <a:extLst>
                <a:ext uri="{FF2B5EF4-FFF2-40B4-BE49-F238E27FC236}">
                  <a16:creationId xmlns:a16="http://schemas.microsoft.com/office/drawing/2014/main" id="{28750ED7-9552-5A45-9F27-B398508545D2}"/>
                </a:ext>
              </a:extLst>
            </p:cNvPr>
            <p:cNvSpPr/>
            <p:nvPr/>
          </p:nvSpPr>
          <p:spPr>
            <a:xfrm>
              <a:off x="9661503" y="2289090"/>
              <a:ext cx="1252266" cy="369332"/>
            </a:xfrm>
            <a:prstGeom prst="rect">
              <a:avLst/>
            </a:prstGeom>
          </p:spPr>
          <p:txBody>
            <a:bodyPr wrap="square">
              <a:spAutoFit/>
            </a:bodyPr>
            <a:lstStyle/>
            <a:p>
              <a:r>
                <a:rPr lang="en-US" dirty="0">
                  <a:solidFill>
                    <a:schemeClr val="accent2"/>
                  </a:solidFill>
                  <a:latin typeface="Helvetica Neue" panose="02000503000000020004" pitchFamily="2" charset="0"/>
                </a:rPr>
                <a:t>Coruscant</a:t>
              </a:r>
            </a:p>
          </p:txBody>
        </p:sp>
        <p:sp>
          <p:nvSpPr>
            <p:cNvPr id="40" name="Oval 39">
              <a:extLst>
                <a:ext uri="{FF2B5EF4-FFF2-40B4-BE49-F238E27FC236}">
                  <a16:creationId xmlns:a16="http://schemas.microsoft.com/office/drawing/2014/main" id="{5A24799C-D818-2D4C-9F2A-CFB4D0A2B93E}"/>
                </a:ext>
              </a:extLst>
            </p:cNvPr>
            <p:cNvSpPr/>
            <p:nvPr/>
          </p:nvSpPr>
          <p:spPr>
            <a:xfrm>
              <a:off x="6218540" y="2307846"/>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96" name="Rectangle 95">
              <a:extLst>
                <a:ext uri="{FF2B5EF4-FFF2-40B4-BE49-F238E27FC236}">
                  <a16:creationId xmlns:a16="http://schemas.microsoft.com/office/drawing/2014/main" id="{8F0CEC1C-50B6-2246-97E7-C0081B116531}"/>
                </a:ext>
              </a:extLst>
            </p:cNvPr>
            <p:cNvSpPr/>
            <p:nvPr/>
          </p:nvSpPr>
          <p:spPr>
            <a:xfrm>
              <a:off x="5001633" y="2273183"/>
              <a:ext cx="1056700" cy="369332"/>
            </a:xfrm>
            <a:prstGeom prst="rect">
              <a:avLst/>
            </a:prstGeom>
          </p:spPr>
          <p:txBody>
            <a:bodyPr wrap="none">
              <a:spAutoFit/>
            </a:bodyPr>
            <a:lstStyle/>
            <a:p>
              <a:r>
                <a:rPr lang="en-US" dirty="0">
                  <a:solidFill>
                    <a:schemeClr val="accent2"/>
                  </a:solidFill>
                  <a:latin typeface="Helvetica Neue" panose="02000503000000020004" pitchFamily="2" charset="0"/>
                </a:rPr>
                <a:t>Tatooine</a:t>
              </a:r>
              <a:endParaRPr lang="en-US" dirty="0"/>
            </a:p>
          </p:txBody>
        </p:sp>
      </p:grpSp>
      <p:sp>
        <p:nvSpPr>
          <p:cNvPr id="4" name="TextBox 3">
            <a:extLst>
              <a:ext uri="{FF2B5EF4-FFF2-40B4-BE49-F238E27FC236}">
                <a16:creationId xmlns:a16="http://schemas.microsoft.com/office/drawing/2014/main" id="{6A24BB0F-546B-D975-1ABA-32B3FF5D6A45}"/>
              </a:ext>
            </a:extLst>
          </p:cNvPr>
          <p:cNvSpPr txBox="1"/>
          <p:nvPr/>
        </p:nvSpPr>
        <p:spPr>
          <a:xfrm>
            <a:off x="4742662" y="4199579"/>
            <a:ext cx="1845377" cy="369332"/>
          </a:xfrm>
          <a:prstGeom prst="rect">
            <a:avLst/>
          </a:prstGeom>
          <a:noFill/>
        </p:spPr>
        <p:txBody>
          <a:bodyPr wrap="none" rtlCol="0">
            <a:spAutoFit/>
          </a:bodyPr>
          <a:lstStyle/>
          <a:p>
            <a:r>
              <a:rPr lang="en-US" dirty="0"/>
              <a:t>Frontier queue:</a:t>
            </a:r>
          </a:p>
        </p:txBody>
      </p:sp>
      <p:pic>
        <p:nvPicPr>
          <p:cNvPr id="175" name="Picture 174">
            <a:extLst>
              <a:ext uri="{FF2B5EF4-FFF2-40B4-BE49-F238E27FC236}">
                <a16:creationId xmlns:a16="http://schemas.microsoft.com/office/drawing/2014/main" id="{E2F90DB0-49D8-5AB4-3B2B-73A7ABDFAE8E}"/>
              </a:ext>
            </a:extLst>
          </p:cNvPr>
          <p:cNvPicPr>
            <a:picLocks noChangeAspect="1"/>
          </p:cNvPicPr>
          <p:nvPr/>
        </p:nvPicPr>
        <p:blipFill>
          <a:blip r:embed="rId3"/>
          <a:stretch>
            <a:fillRect/>
          </a:stretch>
        </p:blipFill>
        <p:spPr>
          <a:xfrm>
            <a:off x="7519320" y="-11193"/>
            <a:ext cx="3961480" cy="2305815"/>
          </a:xfrm>
          <a:prstGeom prst="rect">
            <a:avLst/>
          </a:prstGeom>
        </p:spPr>
      </p:pic>
      <p:sp>
        <p:nvSpPr>
          <p:cNvPr id="177" name="TextBox 176">
            <a:extLst>
              <a:ext uri="{FF2B5EF4-FFF2-40B4-BE49-F238E27FC236}">
                <a16:creationId xmlns:a16="http://schemas.microsoft.com/office/drawing/2014/main" id="{FE4144A3-2004-0243-CDBE-B31381E45DA9}"/>
              </a:ext>
            </a:extLst>
          </p:cNvPr>
          <p:cNvSpPr txBox="1"/>
          <p:nvPr/>
        </p:nvSpPr>
        <p:spPr>
          <a:xfrm>
            <a:off x="262021" y="1075820"/>
            <a:ext cx="6105524" cy="646331"/>
          </a:xfrm>
          <a:prstGeom prst="rect">
            <a:avLst/>
          </a:prstGeom>
          <a:noFill/>
        </p:spPr>
        <p:txBody>
          <a:bodyPr wrap="square">
            <a:spAutoFit/>
          </a:bodyPr>
          <a:lstStyle/>
          <a:p>
            <a:r>
              <a:rPr lang="en-US" dirty="0"/>
              <a:t>Initial State: </a:t>
            </a:r>
            <a:r>
              <a:rPr lang="en-US" b="1" dirty="0" err="1"/>
              <a:t>Alderaan</a:t>
            </a:r>
            <a:br>
              <a:rPr lang="en-US" dirty="0"/>
            </a:br>
            <a:r>
              <a:rPr lang="en-US" dirty="0"/>
              <a:t>Goal State: </a:t>
            </a:r>
            <a:r>
              <a:rPr lang="en-US" b="1" dirty="0"/>
              <a:t>Kessel</a:t>
            </a:r>
            <a:endParaRPr lang="en-US" dirty="0"/>
          </a:p>
        </p:txBody>
      </p:sp>
      <p:sp>
        <p:nvSpPr>
          <p:cNvPr id="7" name="TextBox 6">
            <a:extLst>
              <a:ext uri="{FF2B5EF4-FFF2-40B4-BE49-F238E27FC236}">
                <a16:creationId xmlns:a16="http://schemas.microsoft.com/office/drawing/2014/main" id="{20502E66-BF7C-E365-4BD7-6504D67B6E93}"/>
              </a:ext>
            </a:extLst>
          </p:cNvPr>
          <p:cNvSpPr txBox="1"/>
          <p:nvPr/>
        </p:nvSpPr>
        <p:spPr>
          <a:xfrm>
            <a:off x="4842766" y="4568911"/>
            <a:ext cx="3074401" cy="369332"/>
          </a:xfrm>
          <a:prstGeom prst="rect">
            <a:avLst/>
          </a:prstGeom>
          <a:solidFill>
            <a:schemeClr val="bg1">
              <a:alpha val="90370"/>
            </a:schemeClr>
          </a:solidFill>
        </p:spPr>
        <p:txBody>
          <a:bodyPr wrap="square" rtlCol="0">
            <a:spAutoFit/>
          </a:bodyPr>
          <a:lstStyle/>
          <a:p>
            <a:r>
              <a:rPr lang="en-US" b="1" dirty="0">
                <a:solidFill>
                  <a:schemeClr val="accent2"/>
                </a:solidFill>
              </a:rPr>
              <a:t>Tatooine	329  </a:t>
            </a:r>
          </a:p>
        </p:txBody>
      </p:sp>
      <p:sp>
        <p:nvSpPr>
          <p:cNvPr id="8" name="TextBox 7">
            <a:extLst>
              <a:ext uri="{FF2B5EF4-FFF2-40B4-BE49-F238E27FC236}">
                <a16:creationId xmlns:a16="http://schemas.microsoft.com/office/drawing/2014/main" id="{97DF00EC-E910-AD58-0CCC-48971FC8EC1D}"/>
              </a:ext>
            </a:extLst>
          </p:cNvPr>
          <p:cNvSpPr txBox="1"/>
          <p:nvPr/>
        </p:nvSpPr>
        <p:spPr>
          <a:xfrm>
            <a:off x="4842766" y="4913862"/>
            <a:ext cx="3074401" cy="369332"/>
          </a:xfrm>
          <a:prstGeom prst="rect">
            <a:avLst/>
          </a:prstGeom>
          <a:solidFill>
            <a:schemeClr val="bg1">
              <a:alpha val="90370"/>
            </a:schemeClr>
          </a:solidFill>
        </p:spPr>
        <p:txBody>
          <a:bodyPr wrap="square" rtlCol="0">
            <a:spAutoFit/>
          </a:bodyPr>
          <a:lstStyle/>
          <a:p>
            <a:r>
              <a:rPr lang="en-US" b="1" dirty="0">
                <a:solidFill>
                  <a:schemeClr val="accent2"/>
                </a:solidFill>
              </a:rPr>
              <a:t>Coruscant	374  </a:t>
            </a:r>
          </a:p>
        </p:txBody>
      </p:sp>
      <p:grpSp>
        <p:nvGrpSpPr>
          <p:cNvPr id="21" name="Group 20">
            <a:extLst>
              <a:ext uri="{FF2B5EF4-FFF2-40B4-BE49-F238E27FC236}">
                <a16:creationId xmlns:a16="http://schemas.microsoft.com/office/drawing/2014/main" id="{A6233493-F690-185E-A891-2B9076B5DC76}"/>
              </a:ext>
            </a:extLst>
          </p:cNvPr>
          <p:cNvGrpSpPr/>
          <p:nvPr/>
        </p:nvGrpSpPr>
        <p:grpSpPr>
          <a:xfrm>
            <a:off x="329796" y="2438583"/>
            <a:ext cx="4075489" cy="1489610"/>
            <a:chOff x="329796" y="2438583"/>
            <a:chExt cx="4075489" cy="1489610"/>
          </a:xfrm>
        </p:grpSpPr>
        <p:sp>
          <p:nvSpPr>
            <p:cNvPr id="9" name="Oval 8">
              <a:extLst>
                <a:ext uri="{FF2B5EF4-FFF2-40B4-BE49-F238E27FC236}">
                  <a16:creationId xmlns:a16="http://schemas.microsoft.com/office/drawing/2014/main" id="{BA3BA0F4-0CFA-3100-181F-8F13454F3531}"/>
                </a:ext>
              </a:extLst>
            </p:cNvPr>
            <p:cNvSpPr/>
            <p:nvPr/>
          </p:nvSpPr>
          <p:spPr>
            <a:xfrm>
              <a:off x="658345"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CF0B8718-60D4-CFB9-E7A1-967E67B47762}"/>
                </a:ext>
              </a:extLst>
            </p:cNvPr>
            <p:cNvSpPr/>
            <p:nvPr/>
          </p:nvSpPr>
          <p:spPr>
            <a:xfrm>
              <a:off x="329796" y="3558861"/>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sp>
          <p:nvSpPr>
            <p:cNvPr id="11" name="Oval 10">
              <a:extLst>
                <a:ext uri="{FF2B5EF4-FFF2-40B4-BE49-F238E27FC236}">
                  <a16:creationId xmlns:a16="http://schemas.microsoft.com/office/drawing/2014/main" id="{967FABEB-FF25-FB8F-2EDF-0EBCE54A5E61}"/>
                </a:ext>
              </a:extLst>
            </p:cNvPr>
            <p:cNvSpPr/>
            <p:nvPr/>
          </p:nvSpPr>
          <p:spPr>
            <a:xfrm>
              <a:off x="1709088"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9A41E6E4-7C82-4DF6-AE59-301BC7565416}"/>
                </a:ext>
              </a:extLst>
            </p:cNvPr>
            <p:cNvSpPr/>
            <p:nvPr/>
          </p:nvSpPr>
          <p:spPr>
            <a:xfrm>
              <a:off x="1380539" y="3558861"/>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Onderon</a:t>
              </a:r>
              <a:endParaRPr lang="en-US" dirty="0">
                <a:solidFill>
                  <a:schemeClr val="accent2"/>
                </a:solidFill>
                <a:effectLst/>
                <a:latin typeface="Helvetica Neue" panose="02000503000000020004" pitchFamily="2" charset="0"/>
              </a:endParaRPr>
            </a:p>
          </p:txBody>
        </p:sp>
        <p:sp>
          <p:nvSpPr>
            <p:cNvPr id="13" name="Oval 12">
              <a:extLst>
                <a:ext uri="{FF2B5EF4-FFF2-40B4-BE49-F238E27FC236}">
                  <a16:creationId xmlns:a16="http://schemas.microsoft.com/office/drawing/2014/main" id="{3B2C5659-0A6D-B75F-505A-80EA74D78D9C}"/>
                </a:ext>
              </a:extLst>
            </p:cNvPr>
            <p:cNvSpPr/>
            <p:nvPr/>
          </p:nvSpPr>
          <p:spPr>
            <a:xfrm>
              <a:off x="2710360"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3">
              <a:extLst>
                <a:ext uri="{FF2B5EF4-FFF2-40B4-BE49-F238E27FC236}">
                  <a16:creationId xmlns:a16="http://schemas.microsoft.com/office/drawing/2014/main" id="{4B43934F-256C-FCCD-07B3-D4C7EBB9D9A0}"/>
                </a:ext>
              </a:extLst>
            </p:cNvPr>
            <p:cNvSpPr/>
            <p:nvPr/>
          </p:nvSpPr>
          <p:spPr>
            <a:xfrm>
              <a:off x="2569589" y="3558861"/>
              <a:ext cx="800219" cy="369332"/>
            </a:xfrm>
            <a:prstGeom prst="rect">
              <a:avLst/>
            </a:prstGeom>
            <a:ln>
              <a:noFill/>
            </a:ln>
          </p:spPr>
          <p:txBody>
            <a:bodyPr wrap="none">
              <a:spAutoFit/>
            </a:bodyPr>
            <a:lstStyle/>
            <a:p>
              <a:pPr algn="ctr"/>
              <a:r>
                <a:rPr lang="en-US" dirty="0">
                  <a:solidFill>
                    <a:schemeClr val="accent2"/>
                  </a:solidFill>
                  <a:latin typeface="Helvetica Neue" panose="02000503000000020004" pitchFamily="2" charset="0"/>
                </a:rPr>
                <a:t>Endor</a:t>
              </a:r>
              <a:endParaRPr lang="en-US" dirty="0">
                <a:solidFill>
                  <a:schemeClr val="accent2"/>
                </a:solidFill>
                <a:effectLst/>
                <a:latin typeface="Helvetica Neue" panose="02000503000000020004" pitchFamily="2" charset="0"/>
              </a:endParaRPr>
            </a:p>
          </p:txBody>
        </p:sp>
        <p:sp>
          <p:nvSpPr>
            <p:cNvPr id="15" name="Oval 14">
              <a:extLst>
                <a:ext uri="{FF2B5EF4-FFF2-40B4-BE49-F238E27FC236}">
                  <a16:creationId xmlns:a16="http://schemas.microsoft.com/office/drawing/2014/main" id="{54B992BA-9CB4-ED0C-CEE4-A163FE23D840}"/>
                </a:ext>
              </a:extLst>
            </p:cNvPr>
            <p:cNvSpPr/>
            <p:nvPr/>
          </p:nvSpPr>
          <p:spPr>
            <a:xfrm>
              <a:off x="3710716"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 name="Rectangle 15">
              <a:extLst>
                <a:ext uri="{FF2B5EF4-FFF2-40B4-BE49-F238E27FC236}">
                  <a16:creationId xmlns:a16="http://schemas.microsoft.com/office/drawing/2014/main" id="{89E48AAA-6450-1C3F-AAA2-3BDCC5137000}"/>
                </a:ext>
              </a:extLst>
            </p:cNvPr>
            <p:cNvSpPr/>
            <p:nvPr/>
          </p:nvSpPr>
          <p:spPr>
            <a:xfrm>
              <a:off x="3561784" y="3558861"/>
              <a:ext cx="843501"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Ryloth</a:t>
              </a:r>
              <a:endParaRPr lang="en-US" dirty="0">
                <a:solidFill>
                  <a:schemeClr val="accent2"/>
                </a:solidFill>
                <a:effectLst/>
                <a:latin typeface="Helvetica Neue" panose="02000503000000020004" pitchFamily="2" charset="0"/>
              </a:endParaRPr>
            </a:p>
          </p:txBody>
        </p:sp>
        <p:cxnSp>
          <p:nvCxnSpPr>
            <p:cNvPr id="17" name="Straight Connector 16">
              <a:extLst>
                <a:ext uri="{FF2B5EF4-FFF2-40B4-BE49-F238E27FC236}">
                  <a16:creationId xmlns:a16="http://schemas.microsoft.com/office/drawing/2014/main" id="{18B2A890-466E-FD1E-CA31-57ACF31AC072}"/>
                </a:ext>
              </a:extLst>
            </p:cNvPr>
            <p:cNvCxnSpPr>
              <a:cxnSpLocks/>
              <a:endCxn id="9" idx="7"/>
            </p:cNvCxnSpPr>
            <p:nvPr/>
          </p:nvCxnSpPr>
          <p:spPr>
            <a:xfrm flipH="1">
              <a:off x="1033635" y="2438583"/>
              <a:ext cx="1186257" cy="762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5138259-BDA1-8476-68F7-C4C88A3E3002}"/>
                </a:ext>
              </a:extLst>
            </p:cNvPr>
            <p:cNvCxnSpPr>
              <a:cxnSpLocks/>
              <a:endCxn id="11" idx="0"/>
            </p:cNvCxnSpPr>
            <p:nvPr/>
          </p:nvCxnSpPr>
          <p:spPr>
            <a:xfrm flipH="1">
              <a:off x="1928928" y="2594033"/>
              <a:ext cx="355353" cy="5427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54694B-2AA7-BCF4-D708-6B96E8B08276}"/>
                </a:ext>
              </a:extLst>
            </p:cNvPr>
            <p:cNvCxnSpPr>
              <a:cxnSpLocks/>
              <a:endCxn id="13" idx="0"/>
            </p:cNvCxnSpPr>
            <p:nvPr/>
          </p:nvCxnSpPr>
          <p:spPr>
            <a:xfrm>
              <a:off x="2595182" y="2594033"/>
              <a:ext cx="335018" cy="5427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5D8912-C553-F0E7-42FB-C02B484A264E}"/>
                </a:ext>
              </a:extLst>
            </p:cNvPr>
            <p:cNvCxnSpPr>
              <a:cxnSpLocks/>
              <a:endCxn id="15" idx="1"/>
            </p:cNvCxnSpPr>
            <p:nvPr/>
          </p:nvCxnSpPr>
          <p:spPr>
            <a:xfrm>
              <a:off x="2659571" y="2438583"/>
              <a:ext cx="1115534" cy="762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E8977069-7E25-85F2-C247-7C76350ED6B9}"/>
              </a:ext>
            </a:extLst>
          </p:cNvPr>
          <p:cNvSpPr txBox="1"/>
          <p:nvPr/>
        </p:nvSpPr>
        <p:spPr>
          <a:xfrm>
            <a:off x="2386519" y="2457855"/>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6730EFE6-8927-EAA9-56C8-08B8F182CAF3}"/>
              </a:ext>
            </a:extLst>
          </p:cNvPr>
          <p:cNvSpPr txBox="1"/>
          <p:nvPr/>
        </p:nvSpPr>
        <p:spPr>
          <a:xfrm>
            <a:off x="4842766" y="5283194"/>
            <a:ext cx="3074401" cy="369332"/>
          </a:xfrm>
          <a:prstGeom prst="rect">
            <a:avLst/>
          </a:prstGeom>
          <a:solidFill>
            <a:schemeClr val="bg1">
              <a:alpha val="90370"/>
            </a:schemeClr>
          </a:solidFill>
        </p:spPr>
        <p:txBody>
          <a:bodyPr wrap="square" rtlCol="0">
            <a:spAutoFit/>
          </a:bodyPr>
          <a:lstStyle/>
          <a:p>
            <a:r>
              <a:rPr lang="en-US" b="1" dirty="0" err="1">
                <a:solidFill>
                  <a:schemeClr val="accent2"/>
                </a:solidFill>
              </a:rPr>
              <a:t>Alderaan</a:t>
            </a:r>
            <a:r>
              <a:rPr lang="en-US" b="1" dirty="0">
                <a:solidFill>
                  <a:schemeClr val="accent2"/>
                </a:solidFill>
              </a:rPr>
              <a:t>	366  </a:t>
            </a:r>
          </a:p>
        </p:txBody>
      </p:sp>
      <p:sp>
        <p:nvSpPr>
          <p:cNvPr id="24" name="TextBox 23">
            <a:extLst>
              <a:ext uri="{FF2B5EF4-FFF2-40B4-BE49-F238E27FC236}">
                <a16:creationId xmlns:a16="http://schemas.microsoft.com/office/drawing/2014/main" id="{E920126E-258D-0185-1713-B495CDE4374B}"/>
              </a:ext>
            </a:extLst>
          </p:cNvPr>
          <p:cNvSpPr txBox="1"/>
          <p:nvPr/>
        </p:nvSpPr>
        <p:spPr>
          <a:xfrm>
            <a:off x="4842766" y="5628145"/>
            <a:ext cx="3074401" cy="369332"/>
          </a:xfrm>
          <a:prstGeom prst="rect">
            <a:avLst/>
          </a:prstGeom>
          <a:solidFill>
            <a:schemeClr val="bg1">
              <a:alpha val="90370"/>
            </a:schemeClr>
          </a:solidFill>
        </p:spPr>
        <p:txBody>
          <a:bodyPr wrap="square" rtlCol="0">
            <a:spAutoFit/>
          </a:bodyPr>
          <a:lstStyle/>
          <a:p>
            <a:r>
              <a:rPr lang="en-US" b="1" dirty="0" err="1">
                <a:solidFill>
                  <a:schemeClr val="accent2"/>
                </a:solidFill>
              </a:rPr>
              <a:t>Onderon</a:t>
            </a:r>
            <a:r>
              <a:rPr lang="en-US" b="1" dirty="0">
                <a:solidFill>
                  <a:schemeClr val="accent2"/>
                </a:solidFill>
              </a:rPr>
              <a:t>	380  </a:t>
            </a:r>
          </a:p>
        </p:txBody>
      </p:sp>
      <p:sp>
        <p:nvSpPr>
          <p:cNvPr id="25" name="TextBox 24">
            <a:extLst>
              <a:ext uri="{FF2B5EF4-FFF2-40B4-BE49-F238E27FC236}">
                <a16:creationId xmlns:a16="http://schemas.microsoft.com/office/drawing/2014/main" id="{DCFAD988-B8A6-3FCF-ACE3-0F995E3FA1A3}"/>
              </a:ext>
            </a:extLst>
          </p:cNvPr>
          <p:cNvSpPr txBox="1"/>
          <p:nvPr/>
        </p:nvSpPr>
        <p:spPr>
          <a:xfrm>
            <a:off x="4843659" y="5991305"/>
            <a:ext cx="3074401" cy="369332"/>
          </a:xfrm>
          <a:prstGeom prst="rect">
            <a:avLst/>
          </a:prstGeom>
          <a:solidFill>
            <a:schemeClr val="bg1">
              <a:alpha val="90370"/>
            </a:schemeClr>
          </a:solidFill>
        </p:spPr>
        <p:txBody>
          <a:bodyPr wrap="square" rtlCol="0">
            <a:spAutoFit/>
          </a:bodyPr>
          <a:lstStyle/>
          <a:p>
            <a:r>
              <a:rPr lang="en-US" b="1" dirty="0">
                <a:solidFill>
                  <a:schemeClr val="accent2"/>
                </a:solidFill>
              </a:rPr>
              <a:t>Endor		176  </a:t>
            </a:r>
          </a:p>
        </p:txBody>
      </p:sp>
      <p:sp>
        <p:nvSpPr>
          <p:cNvPr id="26" name="TextBox 25">
            <a:extLst>
              <a:ext uri="{FF2B5EF4-FFF2-40B4-BE49-F238E27FC236}">
                <a16:creationId xmlns:a16="http://schemas.microsoft.com/office/drawing/2014/main" id="{A3034E4A-0C29-EF6C-E575-571C293999EE}"/>
              </a:ext>
            </a:extLst>
          </p:cNvPr>
          <p:cNvSpPr txBox="1"/>
          <p:nvPr/>
        </p:nvSpPr>
        <p:spPr>
          <a:xfrm>
            <a:off x="4842766" y="6330084"/>
            <a:ext cx="3074401" cy="369332"/>
          </a:xfrm>
          <a:prstGeom prst="rect">
            <a:avLst/>
          </a:prstGeom>
          <a:solidFill>
            <a:schemeClr val="bg1">
              <a:alpha val="90370"/>
            </a:schemeClr>
          </a:solidFill>
        </p:spPr>
        <p:txBody>
          <a:bodyPr wrap="square" rtlCol="0">
            <a:spAutoFit/>
          </a:bodyPr>
          <a:lstStyle/>
          <a:p>
            <a:r>
              <a:rPr lang="en-US" b="1" dirty="0" err="1">
                <a:solidFill>
                  <a:schemeClr val="accent2"/>
                </a:solidFill>
              </a:rPr>
              <a:t>Ryloth</a:t>
            </a:r>
            <a:r>
              <a:rPr lang="en-US" b="1" dirty="0">
                <a:solidFill>
                  <a:schemeClr val="accent2"/>
                </a:solidFill>
              </a:rPr>
              <a:t>		193  </a:t>
            </a:r>
          </a:p>
        </p:txBody>
      </p:sp>
      <p:graphicFrame>
        <p:nvGraphicFramePr>
          <p:cNvPr id="27" name="Table 2">
            <a:extLst>
              <a:ext uri="{FF2B5EF4-FFF2-40B4-BE49-F238E27FC236}">
                <a16:creationId xmlns:a16="http://schemas.microsoft.com/office/drawing/2014/main" id="{DBE4EDE8-98B1-5994-D7DC-CF231399DC65}"/>
              </a:ext>
            </a:extLst>
          </p:cNvPr>
          <p:cNvGraphicFramePr>
            <a:graphicFrameLocks noGrp="1"/>
          </p:cNvGraphicFramePr>
          <p:nvPr>
            <p:extLst>
              <p:ext uri="{D42A27DB-BD31-4B8C-83A1-F6EECF244321}">
                <p14:modId xmlns:p14="http://schemas.microsoft.com/office/powerpoint/2010/main" val="2439015129"/>
              </p:ext>
            </p:extLst>
          </p:nvPr>
        </p:nvGraphicFramePr>
        <p:xfrm>
          <a:off x="8756874" y="4121369"/>
          <a:ext cx="3259615" cy="2593145"/>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632141505"/>
                    </a:ext>
                  </a:extLst>
                </a:gridCol>
                <a:gridCol w="642416">
                  <a:extLst>
                    <a:ext uri="{9D8B030D-6E8A-4147-A177-3AD203B41FA5}">
                      <a16:colId xmlns:a16="http://schemas.microsoft.com/office/drawing/2014/main" val="1109464113"/>
                    </a:ext>
                  </a:extLst>
                </a:gridCol>
                <a:gridCol w="142340">
                  <a:extLst>
                    <a:ext uri="{9D8B030D-6E8A-4147-A177-3AD203B41FA5}">
                      <a16:colId xmlns:a16="http://schemas.microsoft.com/office/drawing/2014/main" val="2570685854"/>
                    </a:ext>
                  </a:extLst>
                </a:gridCol>
                <a:gridCol w="1065213">
                  <a:extLst>
                    <a:ext uri="{9D8B030D-6E8A-4147-A177-3AD203B41FA5}">
                      <a16:colId xmlns:a16="http://schemas.microsoft.com/office/drawing/2014/main" val="1129571147"/>
                    </a:ext>
                  </a:extLst>
                </a:gridCol>
                <a:gridCol w="628596">
                  <a:extLst>
                    <a:ext uri="{9D8B030D-6E8A-4147-A177-3AD203B41FA5}">
                      <a16:colId xmlns:a16="http://schemas.microsoft.com/office/drawing/2014/main" val="1940163824"/>
                    </a:ext>
                  </a:extLst>
                </a:gridCol>
              </a:tblGrid>
              <a:tr h="181702">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tc>
                  <a:txBody>
                    <a:bodyPr/>
                    <a:lstStyle/>
                    <a:p>
                      <a:pPr algn="l" fontAlgn="b"/>
                      <a:endParaRPr lang="en-US" sz="1200" b="1" i="0" u="none" strike="noStrike" baseline="0" dirty="0">
                        <a:solidFill>
                          <a:schemeClr val="accent4"/>
                        </a:solidFill>
                        <a:effectLst/>
                        <a:latin typeface="+mn-lt"/>
                      </a:endParaRPr>
                    </a:p>
                  </a:txBody>
                  <a:tcPr marL="9525" marR="9525" marT="9525" marB="0" anchor="b"/>
                </a:tc>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extLst>
                  <a:ext uri="{0D108BD9-81ED-4DB2-BD59-A6C34878D82A}">
                    <a16:rowId xmlns:a16="http://schemas.microsoft.com/office/drawing/2014/main" val="2424969334"/>
                  </a:ext>
                </a:extLst>
              </a:tr>
              <a:tr h="240074">
                <a:tc>
                  <a:txBody>
                    <a:bodyPr/>
                    <a:lstStyle/>
                    <a:p>
                      <a:pPr algn="l" fontAlgn="b"/>
                      <a:r>
                        <a:rPr lang="en-US" sz="1200" b="0" i="0" u="none" strike="noStrike" baseline="0" dirty="0" err="1">
                          <a:solidFill>
                            <a:srgbClr val="000000"/>
                          </a:solidFill>
                          <a:effectLst/>
                          <a:latin typeface="+mn-lt"/>
                        </a:rPr>
                        <a:t>Alderaan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366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Lotho</a:t>
                      </a:r>
                      <a:r>
                        <a:rPr lang="en-US" sz="1200" b="0" i="0" u="none" strike="noStrike" baseline="0" dirty="0">
                          <a:solidFill>
                            <a:srgbClr val="000000"/>
                          </a:solidFill>
                          <a:effectLst/>
                          <a:latin typeface="+mn-lt"/>
                        </a:rPr>
                        <a:t> Minor</a:t>
                      </a:r>
                    </a:p>
                  </a:txBody>
                  <a:tcPr marL="9525" marR="9525" marT="9525" marB="0" anchor="b"/>
                </a:tc>
                <a:tc>
                  <a:txBody>
                    <a:bodyPr/>
                    <a:lstStyle/>
                    <a:p>
                      <a:pPr algn="r" fontAlgn="b"/>
                      <a:r>
                        <a:rPr lang="en-US" sz="1200" b="0" i="0" u="none" strike="noStrike" baseline="0" dirty="0">
                          <a:solidFill>
                            <a:srgbClr val="000000"/>
                          </a:solidFill>
                          <a:effectLst/>
                          <a:latin typeface="+mn-lt"/>
                        </a:rPr>
                        <a:t>244</a:t>
                      </a:r>
                    </a:p>
                  </a:txBody>
                  <a:tcPr marL="9525" marR="9525" marT="9525" marB="0" anchor="b"/>
                </a:tc>
                <a:extLst>
                  <a:ext uri="{0D108BD9-81ED-4DB2-BD59-A6C34878D82A}">
                    <a16:rowId xmlns:a16="http://schemas.microsoft.com/office/drawing/2014/main" val="3050881670"/>
                  </a:ext>
                </a:extLst>
              </a:tr>
              <a:tr h="240074">
                <a:tc>
                  <a:txBody>
                    <a:bodyPr/>
                    <a:lstStyle/>
                    <a:p>
                      <a:pPr algn="l" fontAlgn="b"/>
                      <a:r>
                        <a:rPr lang="en-US" sz="1200" b="0" i="0" u="none" strike="noStrike" baseline="0" dirty="0" err="1">
                          <a:solidFill>
                            <a:srgbClr val="000000"/>
                          </a:solidFill>
                          <a:effectLst/>
                          <a:latin typeface="+mn-lt"/>
                        </a:rPr>
                        <a:t>Bespin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80</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Mandalore</a:t>
                      </a:r>
                    </a:p>
                  </a:txBody>
                  <a:tcPr marL="9525" marR="9525" marT="9525" marB="0" anchor="b"/>
                </a:tc>
                <a:tc>
                  <a:txBody>
                    <a:bodyPr/>
                    <a:lstStyle/>
                    <a:p>
                      <a:pPr algn="r" fontAlgn="b"/>
                      <a:r>
                        <a:rPr lang="en-US" sz="1200" b="0" i="0" u="none" strike="noStrike" baseline="0">
                          <a:solidFill>
                            <a:srgbClr val="000000"/>
                          </a:solidFill>
                          <a:effectLst/>
                          <a:latin typeface="+mn-lt"/>
                        </a:rPr>
                        <a:t>241</a:t>
                      </a:r>
                    </a:p>
                  </a:txBody>
                  <a:tcPr marL="9525" marR="9525" marT="9525" marB="0" anchor="b"/>
                </a:tc>
                <a:extLst>
                  <a:ext uri="{0D108BD9-81ED-4DB2-BD59-A6C34878D82A}">
                    <a16:rowId xmlns:a16="http://schemas.microsoft.com/office/drawing/2014/main" val="3469727496"/>
                  </a:ext>
                </a:extLst>
              </a:tr>
              <a:tr h="240074">
                <a:tc>
                  <a:txBody>
                    <a:bodyPr/>
                    <a:lstStyle/>
                    <a:p>
                      <a:pPr algn="l" fontAlgn="b"/>
                      <a:r>
                        <a:rPr lang="en-US" sz="1200" b="0" i="0" u="none" strike="noStrike" baseline="0">
                          <a:solidFill>
                            <a:srgbClr val="000000"/>
                          </a:solidFill>
                          <a:effectLst/>
                          <a:latin typeface="+mn-lt"/>
                        </a:rPr>
                        <a:t>Coruscant</a:t>
                      </a:r>
                    </a:p>
                  </a:txBody>
                  <a:tcPr marL="9525" marR="9525" marT="9525" marB="0" anchor="b"/>
                </a:tc>
                <a:tc>
                  <a:txBody>
                    <a:bodyPr/>
                    <a:lstStyle/>
                    <a:p>
                      <a:pPr algn="r" fontAlgn="b"/>
                      <a:r>
                        <a:rPr lang="en-US" sz="1200" b="0" i="0" u="none" strike="noStrike" baseline="0" dirty="0">
                          <a:solidFill>
                            <a:srgbClr val="000000"/>
                          </a:solidFill>
                          <a:effectLst/>
                          <a:latin typeface="+mn-lt"/>
                        </a:rPr>
                        <a:t>374</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Naboo</a:t>
                      </a:r>
                    </a:p>
                  </a:txBody>
                  <a:tcPr marL="9525" marR="9525" marT="9525" marB="0" anchor="b"/>
                </a:tc>
                <a:tc>
                  <a:txBody>
                    <a:bodyPr/>
                    <a:lstStyle/>
                    <a:p>
                      <a:pPr algn="r" fontAlgn="b"/>
                      <a:r>
                        <a:rPr lang="en-US" sz="1200" b="0" i="0" u="none" strike="noStrike" baseline="0">
                          <a:solidFill>
                            <a:srgbClr val="000000"/>
                          </a:solidFill>
                          <a:effectLst/>
                          <a:latin typeface="+mn-lt"/>
                        </a:rPr>
                        <a:t>100</a:t>
                      </a:r>
                    </a:p>
                  </a:txBody>
                  <a:tcPr marL="9525" marR="9525" marT="9525" marB="0" anchor="b"/>
                </a:tc>
                <a:extLst>
                  <a:ext uri="{0D108BD9-81ED-4DB2-BD59-A6C34878D82A}">
                    <a16:rowId xmlns:a16="http://schemas.microsoft.com/office/drawing/2014/main" val="3691324431"/>
                  </a:ext>
                </a:extLst>
              </a:tr>
              <a:tr h="240074">
                <a:tc>
                  <a:txBody>
                    <a:bodyPr/>
                    <a:lstStyle/>
                    <a:p>
                      <a:pPr algn="l" fontAlgn="b"/>
                      <a:r>
                        <a:rPr lang="en-US" sz="1200" b="0" i="0" u="none" strike="noStrike" baseline="0">
                          <a:solidFill>
                            <a:srgbClr val="000000"/>
                          </a:solidFill>
                          <a:effectLst/>
                          <a:latin typeface="+mn-lt"/>
                        </a:rPr>
                        <a:t>Dagobah</a:t>
                      </a:r>
                    </a:p>
                  </a:txBody>
                  <a:tcPr marL="9525" marR="9525" marT="9525" marB="0" anchor="b"/>
                </a:tc>
                <a:tc>
                  <a:txBody>
                    <a:bodyPr/>
                    <a:lstStyle/>
                    <a:p>
                      <a:pPr algn="r" fontAlgn="b"/>
                      <a:r>
                        <a:rPr lang="en-US" sz="1200" b="0" i="0" u="none" strike="noStrike" baseline="0" dirty="0">
                          <a:solidFill>
                            <a:srgbClr val="000000"/>
                          </a:solidFill>
                          <a:effectLst/>
                          <a:latin typeface="+mn-lt"/>
                        </a:rPr>
                        <a:t>242</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Onderon</a:t>
                      </a:r>
                    </a:p>
                  </a:txBody>
                  <a:tcPr marL="9525" marR="9525" marT="9525" marB="0" anchor="b"/>
                </a:tc>
                <a:tc>
                  <a:txBody>
                    <a:bodyPr/>
                    <a:lstStyle/>
                    <a:p>
                      <a:pPr algn="r" fontAlgn="b"/>
                      <a:r>
                        <a:rPr lang="en-US" sz="1200" b="0" i="0" u="none" strike="noStrike" baseline="0">
                          <a:solidFill>
                            <a:srgbClr val="000000"/>
                          </a:solidFill>
                          <a:effectLst/>
                          <a:latin typeface="+mn-lt"/>
                        </a:rPr>
                        <a:t>380</a:t>
                      </a:r>
                    </a:p>
                  </a:txBody>
                  <a:tcPr marL="9525" marR="9525" marT="9525" marB="0" anchor="b"/>
                </a:tc>
                <a:extLst>
                  <a:ext uri="{0D108BD9-81ED-4DB2-BD59-A6C34878D82A}">
                    <a16:rowId xmlns:a16="http://schemas.microsoft.com/office/drawing/2014/main" val="1917150976"/>
                  </a:ext>
                </a:extLst>
              </a:tr>
              <a:tr h="240074">
                <a:tc>
                  <a:txBody>
                    <a:bodyPr/>
                    <a:lstStyle/>
                    <a:p>
                      <a:pPr algn="l" fontAlgn="b"/>
                      <a:r>
                        <a:rPr lang="en-US" sz="1200" b="0" i="0" u="none" strike="noStrike" baseline="0">
                          <a:solidFill>
                            <a:srgbClr val="000000"/>
                          </a:solidFill>
                          <a:effectLst/>
                          <a:latin typeface="+mn-lt"/>
                        </a:rPr>
                        <a:t>Endor</a:t>
                      </a:r>
                    </a:p>
                  </a:txBody>
                  <a:tcPr marL="9525" marR="9525" marT="9525" marB="0" anchor="b"/>
                </a:tc>
                <a:tc>
                  <a:txBody>
                    <a:bodyPr/>
                    <a:lstStyle/>
                    <a:p>
                      <a:pPr algn="r" fontAlgn="b"/>
                      <a:r>
                        <a:rPr lang="en-US" sz="1200" b="0" i="0" u="none" strike="noStrike" baseline="0">
                          <a:solidFill>
                            <a:srgbClr val="000000"/>
                          </a:solidFill>
                          <a:effectLst/>
                          <a:latin typeface="+mn-lt"/>
                        </a:rPr>
                        <a:t>176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Polis Massa</a:t>
                      </a:r>
                    </a:p>
                  </a:txBody>
                  <a:tcPr marL="9525" marR="9525" marT="9525" marB="0" anchor="b"/>
                </a:tc>
                <a:tc>
                  <a:txBody>
                    <a:bodyPr/>
                    <a:lstStyle/>
                    <a:p>
                      <a:pPr algn="r" fontAlgn="b"/>
                      <a:r>
                        <a:rPr lang="en-US" sz="1200" b="0" i="0" u="none" strike="noStrike" baseline="0">
                          <a:solidFill>
                            <a:srgbClr val="000000"/>
                          </a:solidFill>
                          <a:effectLst/>
                          <a:latin typeface="+mn-lt"/>
                        </a:rPr>
                        <a:t>234</a:t>
                      </a:r>
                    </a:p>
                  </a:txBody>
                  <a:tcPr marL="9525" marR="9525" marT="9525" marB="0" anchor="b"/>
                </a:tc>
                <a:extLst>
                  <a:ext uri="{0D108BD9-81ED-4DB2-BD59-A6C34878D82A}">
                    <a16:rowId xmlns:a16="http://schemas.microsoft.com/office/drawing/2014/main" val="1082404056"/>
                  </a:ext>
                </a:extLst>
              </a:tr>
              <a:tr h="240074">
                <a:tc>
                  <a:txBody>
                    <a:bodyPr/>
                    <a:lstStyle/>
                    <a:p>
                      <a:pPr algn="l" fontAlgn="b"/>
                      <a:r>
                        <a:rPr lang="en-US" sz="1200" b="0" i="0" u="none" strike="noStrike" baseline="0" dirty="0" err="1">
                          <a:solidFill>
                            <a:srgbClr val="000000"/>
                          </a:solidFill>
                          <a:effectLst/>
                          <a:latin typeface="+mn-lt"/>
                        </a:rPr>
                        <a:t>Fondor</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161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Ryloth</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193</a:t>
                      </a:r>
                    </a:p>
                  </a:txBody>
                  <a:tcPr marL="9525" marR="9525" marT="9525" marB="0" anchor="b"/>
                </a:tc>
                <a:extLst>
                  <a:ext uri="{0D108BD9-81ED-4DB2-BD59-A6C34878D82A}">
                    <a16:rowId xmlns:a16="http://schemas.microsoft.com/office/drawing/2014/main" val="443994611"/>
                  </a:ext>
                </a:extLst>
              </a:tr>
              <a:tr h="240074">
                <a:tc>
                  <a:txBody>
                    <a:bodyPr/>
                    <a:lstStyle/>
                    <a:p>
                      <a:pPr algn="l" fontAlgn="b"/>
                      <a:r>
                        <a:rPr lang="en-US" sz="1200" b="0" i="0" u="none" strike="noStrike" baseline="0">
                          <a:solidFill>
                            <a:srgbClr val="000000"/>
                          </a:solidFill>
                          <a:effectLst/>
                          <a:latin typeface="+mn-lt"/>
                        </a:rPr>
                        <a:t>Geonosis</a:t>
                      </a:r>
                    </a:p>
                  </a:txBody>
                  <a:tcPr marL="9525" marR="9525" marT="9525" marB="0" anchor="b"/>
                </a:tc>
                <a:tc>
                  <a:txBody>
                    <a:bodyPr/>
                    <a:lstStyle/>
                    <a:p>
                      <a:pPr algn="r" fontAlgn="b"/>
                      <a:r>
                        <a:rPr lang="en-US" sz="1200" b="0" i="0" u="none" strike="noStrike" baseline="0">
                          <a:solidFill>
                            <a:srgbClr val="000000"/>
                          </a:solidFill>
                          <a:effectLst/>
                          <a:latin typeface="+mn-lt"/>
                        </a:rPr>
                        <a:t>77</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Starkiller</a:t>
                      </a:r>
                      <a:r>
                        <a:rPr lang="en-US" sz="1200" b="0" i="0" u="none" strike="noStrike" baseline="0" dirty="0">
                          <a:solidFill>
                            <a:srgbClr val="000000"/>
                          </a:solidFill>
                          <a:effectLst/>
                          <a:latin typeface="+mn-lt"/>
                        </a:rPr>
                        <a:t> Base</a:t>
                      </a:r>
                    </a:p>
                  </a:txBody>
                  <a:tcPr marL="9525" marR="9525" marT="9525" marB="0" anchor="b"/>
                </a:tc>
                <a:tc>
                  <a:txBody>
                    <a:bodyPr/>
                    <a:lstStyle/>
                    <a:p>
                      <a:pPr algn="r" fontAlgn="b"/>
                      <a:r>
                        <a:rPr lang="en-US" sz="1200" b="0" i="0" u="none" strike="noStrike" baseline="0">
                          <a:solidFill>
                            <a:srgbClr val="000000"/>
                          </a:solidFill>
                          <a:effectLst/>
                          <a:latin typeface="+mn-lt"/>
                        </a:rPr>
                        <a:t>253</a:t>
                      </a:r>
                    </a:p>
                  </a:txBody>
                  <a:tcPr marL="9525" marR="9525" marT="9525" marB="0" anchor="b"/>
                </a:tc>
                <a:extLst>
                  <a:ext uri="{0D108BD9-81ED-4DB2-BD59-A6C34878D82A}">
                    <a16:rowId xmlns:a16="http://schemas.microsoft.com/office/drawing/2014/main" val="469821536"/>
                  </a:ext>
                </a:extLst>
              </a:tr>
              <a:tr h="240074">
                <a:tc>
                  <a:txBody>
                    <a:bodyPr/>
                    <a:lstStyle/>
                    <a:p>
                      <a:pPr algn="l" fontAlgn="b"/>
                      <a:r>
                        <a:rPr lang="en-US" sz="1200" b="0" i="0" u="none" strike="noStrike" baseline="0">
                          <a:solidFill>
                            <a:srgbClr val="000000"/>
                          </a:solidFill>
                          <a:effectLst/>
                          <a:latin typeface="+mn-lt"/>
                        </a:rPr>
                        <a:t>Hoth</a:t>
                      </a:r>
                    </a:p>
                  </a:txBody>
                  <a:tcPr marL="9525" marR="9525" marT="9525" marB="0" anchor="b"/>
                </a:tc>
                <a:tc>
                  <a:txBody>
                    <a:bodyPr/>
                    <a:lstStyle/>
                    <a:p>
                      <a:pPr algn="r" fontAlgn="b"/>
                      <a:r>
                        <a:rPr lang="en-US" sz="1200" b="0" i="0" u="none" strike="noStrike" baseline="0">
                          <a:solidFill>
                            <a:srgbClr val="000000"/>
                          </a:solidFill>
                          <a:effectLst/>
                          <a:latin typeface="+mn-lt"/>
                        </a:rPr>
                        <a:t>151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Tatooine</a:t>
                      </a:r>
                    </a:p>
                  </a:txBody>
                  <a:tcPr marL="9525" marR="9525" marT="9525" marB="0" anchor="b"/>
                </a:tc>
                <a:tc>
                  <a:txBody>
                    <a:bodyPr/>
                    <a:lstStyle/>
                    <a:p>
                      <a:pPr algn="r" fontAlgn="b"/>
                      <a:r>
                        <a:rPr lang="en-US" sz="1200" b="0" i="0" u="none" strike="noStrike" baseline="0">
                          <a:solidFill>
                            <a:srgbClr val="000000"/>
                          </a:solidFill>
                          <a:effectLst/>
                          <a:latin typeface="+mn-lt"/>
                        </a:rPr>
                        <a:t>329</a:t>
                      </a:r>
                    </a:p>
                  </a:txBody>
                  <a:tcPr marL="9525" marR="9525" marT="9525" marB="0" anchor="b"/>
                </a:tc>
                <a:extLst>
                  <a:ext uri="{0D108BD9-81ED-4DB2-BD59-A6C34878D82A}">
                    <a16:rowId xmlns:a16="http://schemas.microsoft.com/office/drawing/2014/main" val="232418652"/>
                  </a:ext>
                </a:extLst>
              </a:tr>
              <a:tr h="240074">
                <a:tc>
                  <a:txBody>
                    <a:bodyPr/>
                    <a:lstStyle/>
                    <a:p>
                      <a:pPr algn="l" fontAlgn="b"/>
                      <a:r>
                        <a:rPr lang="en-US" sz="1200" b="0" i="0" u="none" strike="noStrike" baseline="0">
                          <a:solidFill>
                            <a:srgbClr val="000000"/>
                          </a:solidFill>
                          <a:effectLst/>
                          <a:latin typeface="+mn-lt"/>
                        </a:rPr>
                        <a:t>Iridonia</a:t>
                      </a:r>
                    </a:p>
                  </a:txBody>
                  <a:tcPr marL="9525" marR="9525" marT="9525" marB="0" anchor="b"/>
                </a:tc>
                <a:tc>
                  <a:txBody>
                    <a:bodyPr/>
                    <a:lstStyle/>
                    <a:p>
                      <a:pPr algn="r" fontAlgn="b"/>
                      <a:r>
                        <a:rPr lang="en-US" sz="1200" b="0" i="0" u="none" strike="noStrike" baseline="0">
                          <a:solidFill>
                            <a:srgbClr val="000000"/>
                          </a:solidFill>
                          <a:effectLst/>
                          <a:latin typeface="+mn-lt"/>
                        </a:rPr>
                        <a:t>226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Vandor-1</a:t>
                      </a:r>
                    </a:p>
                  </a:txBody>
                  <a:tcPr marL="9525" marR="9525" marT="9525" marB="0" anchor="b"/>
                </a:tc>
                <a:tc>
                  <a:txBody>
                    <a:bodyPr/>
                    <a:lstStyle/>
                    <a:p>
                      <a:pPr algn="r" fontAlgn="b"/>
                      <a:r>
                        <a:rPr lang="en-US" sz="1200" b="0" i="0" u="none" strike="noStrike" baseline="0" dirty="0">
                          <a:solidFill>
                            <a:srgbClr val="000000"/>
                          </a:solidFill>
                          <a:effectLst/>
                          <a:latin typeface="+mn-lt"/>
                        </a:rPr>
                        <a:t>199</a:t>
                      </a:r>
                    </a:p>
                  </a:txBody>
                  <a:tcPr marL="9525" marR="9525" marT="9525" marB="0" anchor="b"/>
                </a:tc>
                <a:extLst>
                  <a:ext uri="{0D108BD9-81ED-4DB2-BD59-A6C34878D82A}">
                    <a16:rowId xmlns:a16="http://schemas.microsoft.com/office/drawing/2014/main" val="221416254"/>
                  </a:ext>
                </a:extLst>
              </a:tr>
              <a:tr h="240074">
                <a:tc>
                  <a:txBody>
                    <a:bodyPr/>
                    <a:lstStyle/>
                    <a:p>
                      <a:pPr algn="l" fontAlgn="b"/>
                      <a:r>
                        <a:rPr lang="en-US" sz="1200" b="0" i="0" u="none" strike="noStrike" baseline="0" dirty="0">
                          <a:solidFill>
                            <a:srgbClr val="000000"/>
                          </a:solidFill>
                          <a:effectLst/>
                          <a:latin typeface="+mn-lt"/>
                        </a:rPr>
                        <a:t>Kessel</a:t>
                      </a:r>
                    </a:p>
                  </a:txBody>
                  <a:tcPr marL="9525" marR="9525" marT="9525" marB="0" anchor="b"/>
                </a:tc>
                <a:tc>
                  <a:txBody>
                    <a:bodyPr/>
                    <a:lstStyle/>
                    <a:p>
                      <a:pPr algn="r" fontAlgn="b"/>
                      <a:r>
                        <a:rPr lang="en-US" sz="1200" b="0" i="0" u="none" strike="noStrike" baseline="0">
                          <a:solidFill>
                            <a:srgbClr val="000000"/>
                          </a:solidFill>
                          <a:effectLst/>
                          <a:latin typeface="+mn-lt"/>
                        </a:rPr>
                        <a:t>0</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Zygerria</a:t>
                      </a:r>
                    </a:p>
                  </a:txBody>
                  <a:tcPr marL="9525" marR="9525" marT="9525" marB="0" anchor="b"/>
                </a:tc>
                <a:tc>
                  <a:txBody>
                    <a:bodyPr/>
                    <a:lstStyle/>
                    <a:p>
                      <a:pPr algn="r" fontAlgn="b"/>
                      <a:r>
                        <a:rPr lang="en-US" sz="1200" b="0" i="0" u="none" strike="noStrike" baseline="0" dirty="0">
                          <a:solidFill>
                            <a:srgbClr val="000000"/>
                          </a:solidFill>
                          <a:effectLst/>
                          <a:latin typeface="+mn-lt"/>
                        </a:rPr>
                        <a:t>160</a:t>
                      </a:r>
                    </a:p>
                  </a:txBody>
                  <a:tcPr marL="9525" marR="9525" marT="9525" marB="0" anchor="b"/>
                </a:tc>
                <a:extLst>
                  <a:ext uri="{0D108BD9-81ED-4DB2-BD59-A6C34878D82A}">
                    <a16:rowId xmlns:a16="http://schemas.microsoft.com/office/drawing/2014/main" val="3915899476"/>
                  </a:ext>
                </a:extLst>
              </a:tr>
            </a:tbl>
          </a:graphicData>
        </a:graphic>
      </p:graphicFrame>
      <p:sp>
        <p:nvSpPr>
          <p:cNvPr id="3" name="Google Shape;295;p20">
            <a:extLst>
              <a:ext uri="{FF2B5EF4-FFF2-40B4-BE49-F238E27FC236}">
                <a16:creationId xmlns:a16="http://schemas.microsoft.com/office/drawing/2014/main" id="{64ED81E8-5929-053D-D964-A333D463DC70}"/>
              </a:ext>
            </a:extLst>
          </p:cNvPr>
          <p:cNvSpPr/>
          <p:nvPr/>
        </p:nvSpPr>
        <p:spPr>
          <a:xfrm>
            <a:off x="206099" y="4614026"/>
            <a:ext cx="4156363" cy="955765"/>
          </a:xfrm>
          <a:prstGeom prst="wedgeRoundRectCallout">
            <a:avLst>
              <a:gd name="adj1" fmla="val 63743"/>
              <a:gd name="adj2" fmla="val 40480"/>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dirty="0">
                <a:solidFill>
                  <a:schemeClr val="dk1"/>
                </a:solidFill>
                <a:latin typeface="Open Sans"/>
                <a:ea typeface="Open Sans"/>
                <a:cs typeface="Open Sans"/>
                <a:sym typeface="Open Sans"/>
              </a:rPr>
              <a:t>Are we doing </a:t>
            </a:r>
            <a:r>
              <a:rPr lang="en-US" sz="2500" b="1" dirty="0">
                <a:solidFill>
                  <a:schemeClr val="dk1"/>
                </a:solidFill>
                <a:latin typeface="Open Sans"/>
                <a:ea typeface="Open Sans"/>
                <a:cs typeface="Open Sans"/>
                <a:sym typeface="Open Sans"/>
              </a:rPr>
              <a:t>graph search </a:t>
            </a:r>
            <a:r>
              <a:rPr lang="en-US" sz="2500" dirty="0">
                <a:solidFill>
                  <a:schemeClr val="dk1"/>
                </a:solidFill>
                <a:latin typeface="Open Sans"/>
                <a:ea typeface="Open Sans"/>
                <a:cs typeface="Open Sans"/>
                <a:sym typeface="Open Sans"/>
              </a:rPr>
              <a:t>or </a:t>
            </a:r>
            <a:r>
              <a:rPr lang="en-US" sz="2500" b="1" dirty="0">
                <a:solidFill>
                  <a:schemeClr val="dk1"/>
                </a:solidFill>
                <a:latin typeface="Open Sans"/>
                <a:ea typeface="Open Sans"/>
                <a:cs typeface="Open Sans"/>
                <a:sym typeface="Open Sans"/>
              </a:rPr>
              <a:t>tree search</a:t>
            </a:r>
            <a:r>
              <a:rPr lang="en-US" sz="2500" dirty="0">
                <a:solidFill>
                  <a:schemeClr val="dk1"/>
                </a:solidFill>
                <a:latin typeface="Open Sans"/>
                <a:ea typeface="Open Sans"/>
                <a:cs typeface="Open Sans"/>
                <a:sym typeface="Open Sans"/>
              </a:rPr>
              <a:t>?</a:t>
            </a:r>
            <a:endParaRPr sz="2500"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04624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500"/>
                                  </p:stCondLst>
                                  <p:childTnLst>
                                    <p:set>
                                      <p:cBhvr>
                                        <p:cTn id="16" dur="1" fill="hold">
                                          <p:stCondLst>
                                            <p:cond delay="0"/>
                                          </p:stCondLst>
                                        </p:cTn>
                                        <p:tgtEl>
                                          <p:spTgt spid="25"/>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500"/>
                                  </p:stCondLst>
                                  <p:childTnLst>
                                    <p:set>
                                      <p:cBhvr>
                                        <p:cTn id="19" dur="1" fill="hold">
                                          <p:stCondLst>
                                            <p:cond delay="0"/>
                                          </p:stCondLst>
                                        </p:cTn>
                                        <p:tgtEl>
                                          <p:spTgt spid="2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F2F52-61AF-7FC3-E4A7-E0ECC973542E}"/>
              </a:ext>
            </a:extLst>
          </p:cNvPr>
          <p:cNvSpPr>
            <a:spLocks noGrp="1"/>
          </p:cNvSpPr>
          <p:nvPr>
            <p:ph type="title"/>
          </p:nvPr>
        </p:nvSpPr>
        <p:spPr>
          <a:xfrm>
            <a:off x="399673" y="365125"/>
            <a:ext cx="10954127" cy="772052"/>
          </a:xfrm>
        </p:spPr>
        <p:txBody>
          <a:bodyPr anchor="ctr">
            <a:normAutofit/>
          </a:bodyPr>
          <a:lstStyle/>
          <a:p>
            <a:r>
              <a:rPr lang="en-US" dirty="0"/>
              <a:t>Graph search versus tree search</a:t>
            </a:r>
          </a:p>
        </p:txBody>
      </p:sp>
      <p:pic>
        <p:nvPicPr>
          <p:cNvPr id="4" name="Picture 3">
            <a:extLst>
              <a:ext uri="{FF2B5EF4-FFF2-40B4-BE49-F238E27FC236}">
                <a16:creationId xmlns:a16="http://schemas.microsoft.com/office/drawing/2014/main" id="{AE662C29-CDE6-E6D4-250F-65CEE5434C54}"/>
              </a:ext>
            </a:extLst>
          </p:cNvPr>
          <p:cNvPicPr>
            <a:picLocks noChangeAspect="1"/>
          </p:cNvPicPr>
          <p:nvPr/>
        </p:nvPicPr>
        <p:blipFill>
          <a:blip r:embed="rId3"/>
          <a:stretch>
            <a:fillRect/>
          </a:stretch>
        </p:blipFill>
        <p:spPr>
          <a:xfrm>
            <a:off x="1279028" y="1825625"/>
            <a:ext cx="4299944" cy="4351338"/>
          </a:xfrm>
          <a:prstGeom prst="rect">
            <a:avLst/>
          </a:prstGeom>
          <a:noFill/>
        </p:spPr>
      </p:pic>
      <p:sp>
        <p:nvSpPr>
          <p:cNvPr id="3" name="Content Placeholder 2">
            <a:extLst>
              <a:ext uri="{FF2B5EF4-FFF2-40B4-BE49-F238E27FC236}">
                <a16:creationId xmlns:a16="http://schemas.microsoft.com/office/drawing/2014/main" id="{1E957FF9-2A53-9DCC-63EF-D077A633F9C0}"/>
              </a:ext>
            </a:extLst>
          </p:cNvPr>
          <p:cNvSpPr>
            <a:spLocks noGrp="1"/>
          </p:cNvSpPr>
          <p:nvPr>
            <p:ph sz="half" idx="2"/>
          </p:nvPr>
        </p:nvSpPr>
        <p:spPr>
          <a:xfrm>
            <a:off x="6172200" y="1825625"/>
            <a:ext cx="5181600" cy="4351338"/>
          </a:xfrm>
        </p:spPr>
        <p:txBody>
          <a:bodyPr>
            <a:normAutofit/>
          </a:bodyPr>
          <a:lstStyle/>
          <a:p>
            <a:r>
              <a:rPr lang="en-US" dirty="0"/>
              <a:t>What is the difference between graph search and tree search?</a:t>
            </a:r>
          </a:p>
          <a:p>
            <a:endParaRPr lang="en-US" dirty="0"/>
          </a:p>
          <a:p>
            <a:endParaRPr lang="en-US" dirty="0"/>
          </a:p>
          <a:p>
            <a:r>
              <a:rPr lang="en-US" b="1" i="0" dirty="0">
                <a:effectLst/>
                <a:hlinkClick r:id="rId4"/>
              </a:rPr>
              <a:t>PollEv.com​/ccb</a:t>
            </a:r>
            <a:endParaRPr lang="en-US" b="1" i="0" dirty="0">
              <a:effectLst/>
            </a:endParaRPr>
          </a:p>
          <a:p>
            <a:endParaRPr lang="en-US" dirty="0"/>
          </a:p>
        </p:txBody>
      </p:sp>
    </p:spTree>
    <p:extLst>
      <p:ext uri="{BB962C8B-B14F-4D97-AF65-F5344CB8AC3E}">
        <p14:creationId xmlns:p14="http://schemas.microsoft.com/office/powerpoint/2010/main" val="16537094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AE5FF-2399-544C-8AA1-46FA1E7F6831}"/>
              </a:ext>
            </a:extLst>
          </p:cNvPr>
          <p:cNvSpPr>
            <a:spLocks noGrp="1"/>
          </p:cNvSpPr>
          <p:nvPr>
            <p:ph type="title"/>
          </p:nvPr>
        </p:nvSpPr>
        <p:spPr/>
        <p:txBody>
          <a:bodyPr/>
          <a:lstStyle/>
          <a:p>
            <a:pPr marL="0" lvl="0" indent="0">
              <a:spcBef>
                <a:spcPts val="0"/>
              </a:spcBef>
              <a:buClr>
                <a:schemeClr val="accent1"/>
              </a:buClr>
            </a:pPr>
            <a:r>
              <a:rPr lang="en-US" dirty="0">
                <a:ea typeface="Open Sans"/>
                <a:cs typeface="Open Sans"/>
                <a:sym typeface="Open Sans"/>
              </a:rPr>
              <a:t>Greedy best-first search example</a:t>
            </a:r>
            <a:endParaRPr lang="en-US" dirty="0">
              <a:solidFill>
                <a:srgbClr val="370661"/>
              </a:solidFill>
              <a:ea typeface="Open Sans"/>
              <a:cs typeface="Open Sans"/>
              <a:sym typeface="Open Sans"/>
            </a:endParaRPr>
          </a:p>
        </p:txBody>
      </p:sp>
      <p:sp>
        <p:nvSpPr>
          <p:cNvPr id="43" name="Oval 42">
            <a:extLst>
              <a:ext uri="{FF2B5EF4-FFF2-40B4-BE49-F238E27FC236}">
                <a16:creationId xmlns:a16="http://schemas.microsoft.com/office/drawing/2014/main" id="{37A2F6B2-E2CC-3A4D-949D-C029E80CD96E}"/>
              </a:ext>
            </a:extLst>
          </p:cNvPr>
          <p:cNvSpPr/>
          <p:nvPr/>
        </p:nvSpPr>
        <p:spPr>
          <a:xfrm>
            <a:off x="4523442" y="1026106"/>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4" name="Rectangle 43">
            <a:extLst>
              <a:ext uri="{FF2B5EF4-FFF2-40B4-BE49-F238E27FC236}">
                <a16:creationId xmlns:a16="http://schemas.microsoft.com/office/drawing/2014/main" id="{D6BC5633-13ED-3F4C-AA62-59DE44CC92EB}"/>
              </a:ext>
            </a:extLst>
          </p:cNvPr>
          <p:cNvSpPr/>
          <p:nvPr/>
        </p:nvSpPr>
        <p:spPr>
          <a:xfrm>
            <a:off x="3478586" y="966106"/>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sp>
        <p:nvSpPr>
          <p:cNvPr id="50" name="Rectangle 49">
            <a:extLst>
              <a:ext uri="{FF2B5EF4-FFF2-40B4-BE49-F238E27FC236}">
                <a16:creationId xmlns:a16="http://schemas.microsoft.com/office/drawing/2014/main" id="{DA20E5A7-8CB1-B24A-8FAD-FC8D87B385E3}"/>
              </a:ext>
            </a:extLst>
          </p:cNvPr>
          <p:cNvSpPr/>
          <p:nvPr/>
        </p:nvSpPr>
        <p:spPr>
          <a:xfrm>
            <a:off x="9306889" y="1850326"/>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85" name="Rectangle 84">
            <a:extLst>
              <a:ext uri="{FF2B5EF4-FFF2-40B4-BE49-F238E27FC236}">
                <a16:creationId xmlns:a16="http://schemas.microsoft.com/office/drawing/2014/main" id="{85A852E9-5307-8E4F-94DD-AFEE7FB06C27}"/>
              </a:ext>
            </a:extLst>
          </p:cNvPr>
          <p:cNvSpPr/>
          <p:nvPr/>
        </p:nvSpPr>
        <p:spPr>
          <a:xfrm>
            <a:off x="6451968" y="3602858"/>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41" name="Rectangle 40">
            <a:extLst>
              <a:ext uri="{FF2B5EF4-FFF2-40B4-BE49-F238E27FC236}">
                <a16:creationId xmlns:a16="http://schemas.microsoft.com/office/drawing/2014/main" id="{00A61ADE-3E81-3E43-BF24-DCDF2F4E07F5}"/>
              </a:ext>
            </a:extLst>
          </p:cNvPr>
          <p:cNvSpPr/>
          <p:nvPr/>
        </p:nvSpPr>
        <p:spPr>
          <a:xfrm>
            <a:off x="6633695" y="2407119"/>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grpSp>
        <p:nvGrpSpPr>
          <p:cNvPr id="6" name="Group 5">
            <a:extLst>
              <a:ext uri="{FF2B5EF4-FFF2-40B4-BE49-F238E27FC236}">
                <a16:creationId xmlns:a16="http://schemas.microsoft.com/office/drawing/2014/main" id="{6B47359C-1130-4232-CE13-40A59FA2E713}"/>
              </a:ext>
            </a:extLst>
          </p:cNvPr>
          <p:cNvGrpSpPr/>
          <p:nvPr/>
        </p:nvGrpSpPr>
        <p:grpSpPr>
          <a:xfrm>
            <a:off x="547619" y="1245946"/>
            <a:ext cx="10366150" cy="1625350"/>
            <a:chOff x="547619" y="1245946"/>
            <a:chExt cx="10366150" cy="1625350"/>
          </a:xfrm>
        </p:grpSpPr>
        <p:cxnSp>
          <p:nvCxnSpPr>
            <p:cNvPr id="28" name="Straight Connector 27">
              <a:extLst>
                <a:ext uri="{FF2B5EF4-FFF2-40B4-BE49-F238E27FC236}">
                  <a16:creationId xmlns:a16="http://schemas.microsoft.com/office/drawing/2014/main" id="{1D8B2B7F-A080-2B48-B438-72325173576F}"/>
                </a:ext>
              </a:extLst>
            </p:cNvPr>
            <p:cNvCxnSpPr>
              <a:cxnSpLocks/>
              <a:stCxn id="40" idx="1"/>
              <a:endCxn id="43" idx="5"/>
            </p:cNvCxnSpPr>
            <p:nvPr/>
          </p:nvCxnSpPr>
          <p:spPr>
            <a:xfrm flipH="1" flipV="1">
              <a:off x="4898732" y="1401396"/>
              <a:ext cx="1384197" cy="97083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39A0B7-16AE-5345-950B-D5B7C17FEA44}"/>
                </a:ext>
              </a:extLst>
            </p:cNvPr>
            <p:cNvCxnSpPr>
              <a:cxnSpLocks/>
              <a:stCxn id="43" idx="6"/>
              <a:endCxn id="49" idx="2"/>
            </p:cNvCxnSpPr>
            <p:nvPr/>
          </p:nvCxnSpPr>
          <p:spPr>
            <a:xfrm>
              <a:off x="4963121" y="1245946"/>
              <a:ext cx="4258703" cy="119057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29B662E-430A-0742-873A-23F8C7455F2F}"/>
                </a:ext>
              </a:extLst>
            </p:cNvPr>
            <p:cNvCxnSpPr>
              <a:cxnSpLocks/>
              <a:endCxn id="46" idx="7"/>
            </p:cNvCxnSpPr>
            <p:nvPr/>
          </p:nvCxnSpPr>
          <p:spPr>
            <a:xfrm flipH="1">
              <a:off x="2595182" y="1272803"/>
              <a:ext cx="2087712" cy="101032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7C1DB7E0-130B-B949-8C8B-00C71B63FF5C}"/>
                </a:ext>
              </a:extLst>
            </p:cNvPr>
            <p:cNvSpPr/>
            <p:nvPr/>
          </p:nvSpPr>
          <p:spPr>
            <a:xfrm>
              <a:off x="2219892" y="2218743"/>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47" name="Rectangle 46">
              <a:extLst>
                <a:ext uri="{FF2B5EF4-FFF2-40B4-BE49-F238E27FC236}">
                  <a16:creationId xmlns:a16="http://schemas.microsoft.com/office/drawing/2014/main" id="{05DF91C9-3ED0-3747-A2A9-F13A98FC84E2}"/>
                </a:ext>
              </a:extLst>
            </p:cNvPr>
            <p:cNvSpPr/>
            <p:nvPr/>
          </p:nvSpPr>
          <p:spPr>
            <a:xfrm>
              <a:off x="547619" y="2224965"/>
              <a:ext cx="1665841" cy="646331"/>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Base</a:t>
              </a:r>
            </a:p>
            <a:p>
              <a:endParaRPr lang="en-US" dirty="0">
                <a:solidFill>
                  <a:schemeClr val="accent2"/>
                </a:solidFill>
                <a:effectLst/>
                <a:latin typeface="Helvetica Neue" panose="02000503000000020004" pitchFamily="2" charset="0"/>
              </a:endParaRPr>
            </a:p>
          </p:txBody>
        </p:sp>
        <p:sp>
          <p:nvSpPr>
            <p:cNvPr id="49" name="Oval 48">
              <a:extLst>
                <a:ext uri="{FF2B5EF4-FFF2-40B4-BE49-F238E27FC236}">
                  <a16:creationId xmlns:a16="http://schemas.microsoft.com/office/drawing/2014/main" id="{ECA94101-5D61-A742-A0C9-37CD2C62509F}"/>
                </a:ext>
              </a:extLst>
            </p:cNvPr>
            <p:cNvSpPr/>
            <p:nvPr/>
          </p:nvSpPr>
          <p:spPr>
            <a:xfrm>
              <a:off x="9221824" y="221667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7" name="Rectangle 66">
              <a:extLst>
                <a:ext uri="{FF2B5EF4-FFF2-40B4-BE49-F238E27FC236}">
                  <a16:creationId xmlns:a16="http://schemas.microsoft.com/office/drawing/2014/main" id="{28750ED7-9552-5A45-9F27-B398508545D2}"/>
                </a:ext>
              </a:extLst>
            </p:cNvPr>
            <p:cNvSpPr/>
            <p:nvPr/>
          </p:nvSpPr>
          <p:spPr>
            <a:xfrm>
              <a:off x="9661503" y="2289090"/>
              <a:ext cx="1252266" cy="369332"/>
            </a:xfrm>
            <a:prstGeom prst="rect">
              <a:avLst/>
            </a:prstGeom>
          </p:spPr>
          <p:txBody>
            <a:bodyPr wrap="square">
              <a:spAutoFit/>
            </a:bodyPr>
            <a:lstStyle/>
            <a:p>
              <a:r>
                <a:rPr lang="en-US" dirty="0">
                  <a:solidFill>
                    <a:schemeClr val="accent2"/>
                  </a:solidFill>
                  <a:latin typeface="Helvetica Neue" panose="02000503000000020004" pitchFamily="2" charset="0"/>
                </a:rPr>
                <a:t>Coruscant</a:t>
              </a:r>
            </a:p>
          </p:txBody>
        </p:sp>
        <p:sp>
          <p:nvSpPr>
            <p:cNvPr id="40" name="Oval 39">
              <a:extLst>
                <a:ext uri="{FF2B5EF4-FFF2-40B4-BE49-F238E27FC236}">
                  <a16:creationId xmlns:a16="http://schemas.microsoft.com/office/drawing/2014/main" id="{5A24799C-D818-2D4C-9F2A-CFB4D0A2B93E}"/>
                </a:ext>
              </a:extLst>
            </p:cNvPr>
            <p:cNvSpPr/>
            <p:nvPr/>
          </p:nvSpPr>
          <p:spPr>
            <a:xfrm>
              <a:off x="6218540" y="2307846"/>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96" name="Rectangle 95">
              <a:extLst>
                <a:ext uri="{FF2B5EF4-FFF2-40B4-BE49-F238E27FC236}">
                  <a16:creationId xmlns:a16="http://schemas.microsoft.com/office/drawing/2014/main" id="{8F0CEC1C-50B6-2246-97E7-C0081B116531}"/>
                </a:ext>
              </a:extLst>
            </p:cNvPr>
            <p:cNvSpPr/>
            <p:nvPr/>
          </p:nvSpPr>
          <p:spPr>
            <a:xfrm>
              <a:off x="5001633" y="2273183"/>
              <a:ext cx="1056700" cy="369332"/>
            </a:xfrm>
            <a:prstGeom prst="rect">
              <a:avLst/>
            </a:prstGeom>
          </p:spPr>
          <p:txBody>
            <a:bodyPr wrap="none">
              <a:spAutoFit/>
            </a:bodyPr>
            <a:lstStyle/>
            <a:p>
              <a:r>
                <a:rPr lang="en-US" dirty="0">
                  <a:solidFill>
                    <a:schemeClr val="accent2"/>
                  </a:solidFill>
                  <a:latin typeface="Helvetica Neue" panose="02000503000000020004" pitchFamily="2" charset="0"/>
                </a:rPr>
                <a:t>Tatooine</a:t>
              </a:r>
              <a:endParaRPr lang="en-US" dirty="0"/>
            </a:p>
          </p:txBody>
        </p:sp>
      </p:grpSp>
      <p:sp>
        <p:nvSpPr>
          <p:cNvPr id="4" name="TextBox 3">
            <a:extLst>
              <a:ext uri="{FF2B5EF4-FFF2-40B4-BE49-F238E27FC236}">
                <a16:creationId xmlns:a16="http://schemas.microsoft.com/office/drawing/2014/main" id="{6A24BB0F-546B-D975-1ABA-32B3FF5D6A45}"/>
              </a:ext>
            </a:extLst>
          </p:cNvPr>
          <p:cNvSpPr txBox="1"/>
          <p:nvPr/>
        </p:nvSpPr>
        <p:spPr>
          <a:xfrm>
            <a:off x="4742662" y="4199579"/>
            <a:ext cx="1845377" cy="369332"/>
          </a:xfrm>
          <a:prstGeom prst="rect">
            <a:avLst/>
          </a:prstGeom>
          <a:noFill/>
        </p:spPr>
        <p:txBody>
          <a:bodyPr wrap="none" rtlCol="0">
            <a:spAutoFit/>
          </a:bodyPr>
          <a:lstStyle/>
          <a:p>
            <a:r>
              <a:rPr lang="en-US" dirty="0"/>
              <a:t>Frontier queue:</a:t>
            </a:r>
          </a:p>
        </p:txBody>
      </p:sp>
      <p:pic>
        <p:nvPicPr>
          <p:cNvPr id="175" name="Picture 174">
            <a:extLst>
              <a:ext uri="{FF2B5EF4-FFF2-40B4-BE49-F238E27FC236}">
                <a16:creationId xmlns:a16="http://schemas.microsoft.com/office/drawing/2014/main" id="{E2F90DB0-49D8-5AB4-3B2B-73A7ABDFAE8E}"/>
              </a:ext>
            </a:extLst>
          </p:cNvPr>
          <p:cNvPicPr>
            <a:picLocks noChangeAspect="1"/>
          </p:cNvPicPr>
          <p:nvPr/>
        </p:nvPicPr>
        <p:blipFill>
          <a:blip r:embed="rId3"/>
          <a:stretch>
            <a:fillRect/>
          </a:stretch>
        </p:blipFill>
        <p:spPr>
          <a:xfrm>
            <a:off x="7519320" y="-11193"/>
            <a:ext cx="3961480" cy="2305815"/>
          </a:xfrm>
          <a:prstGeom prst="rect">
            <a:avLst/>
          </a:prstGeom>
        </p:spPr>
      </p:pic>
      <p:sp>
        <p:nvSpPr>
          <p:cNvPr id="177" name="TextBox 176">
            <a:extLst>
              <a:ext uri="{FF2B5EF4-FFF2-40B4-BE49-F238E27FC236}">
                <a16:creationId xmlns:a16="http://schemas.microsoft.com/office/drawing/2014/main" id="{FE4144A3-2004-0243-CDBE-B31381E45DA9}"/>
              </a:ext>
            </a:extLst>
          </p:cNvPr>
          <p:cNvSpPr txBox="1"/>
          <p:nvPr/>
        </p:nvSpPr>
        <p:spPr>
          <a:xfrm>
            <a:off x="262021" y="1075820"/>
            <a:ext cx="6105524" cy="646331"/>
          </a:xfrm>
          <a:prstGeom prst="rect">
            <a:avLst/>
          </a:prstGeom>
          <a:noFill/>
        </p:spPr>
        <p:txBody>
          <a:bodyPr wrap="square">
            <a:spAutoFit/>
          </a:bodyPr>
          <a:lstStyle/>
          <a:p>
            <a:r>
              <a:rPr lang="en-US" dirty="0"/>
              <a:t>Initial State: </a:t>
            </a:r>
            <a:r>
              <a:rPr lang="en-US" b="1" dirty="0" err="1"/>
              <a:t>Alderaan</a:t>
            </a:r>
            <a:br>
              <a:rPr lang="en-US" dirty="0"/>
            </a:br>
            <a:r>
              <a:rPr lang="en-US" dirty="0"/>
              <a:t>Goal State: </a:t>
            </a:r>
            <a:r>
              <a:rPr lang="en-US" b="1" dirty="0"/>
              <a:t>Kessel</a:t>
            </a:r>
            <a:endParaRPr lang="en-US" dirty="0"/>
          </a:p>
        </p:txBody>
      </p:sp>
      <p:sp>
        <p:nvSpPr>
          <p:cNvPr id="7" name="TextBox 6">
            <a:extLst>
              <a:ext uri="{FF2B5EF4-FFF2-40B4-BE49-F238E27FC236}">
                <a16:creationId xmlns:a16="http://schemas.microsoft.com/office/drawing/2014/main" id="{20502E66-BF7C-E365-4BD7-6504D67B6E93}"/>
              </a:ext>
            </a:extLst>
          </p:cNvPr>
          <p:cNvSpPr txBox="1"/>
          <p:nvPr/>
        </p:nvSpPr>
        <p:spPr>
          <a:xfrm>
            <a:off x="4842766" y="5231451"/>
            <a:ext cx="3074401" cy="369332"/>
          </a:xfrm>
          <a:prstGeom prst="rect">
            <a:avLst/>
          </a:prstGeom>
          <a:solidFill>
            <a:schemeClr val="bg1">
              <a:alpha val="90370"/>
            </a:schemeClr>
          </a:solidFill>
        </p:spPr>
        <p:txBody>
          <a:bodyPr wrap="square" rtlCol="0">
            <a:spAutoFit/>
          </a:bodyPr>
          <a:lstStyle/>
          <a:p>
            <a:r>
              <a:rPr lang="en-US" b="1" dirty="0">
                <a:solidFill>
                  <a:schemeClr val="accent2"/>
                </a:solidFill>
              </a:rPr>
              <a:t>Tatooine	329  </a:t>
            </a:r>
          </a:p>
        </p:txBody>
      </p:sp>
      <p:sp>
        <p:nvSpPr>
          <p:cNvPr id="8" name="TextBox 7">
            <a:extLst>
              <a:ext uri="{FF2B5EF4-FFF2-40B4-BE49-F238E27FC236}">
                <a16:creationId xmlns:a16="http://schemas.microsoft.com/office/drawing/2014/main" id="{97DF00EC-E910-AD58-0CCC-48971FC8EC1D}"/>
              </a:ext>
            </a:extLst>
          </p:cNvPr>
          <p:cNvSpPr txBox="1"/>
          <p:nvPr/>
        </p:nvSpPr>
        <p:spPr>
          <a:xfrm>
            <a:off x="4842766" y="5893991"/>
            <a:ext cx="3074401" cy="369332"/>
          </a:xfrm>
          <a:prstGeom prst="rect">
            <a:avLst/>
          </a:prstGeom>
          <a:solidFill>
            <a:schemeClr val="bg1">
              <a:alpha val="90370"/>
            </a:schemeClr>
          </a:solidFill>
        </p:spPr>
        <p:txBody>
          <a:bodyPr wrap="square" rtlCol="0">
            <a:spAutoFit/>
          </a:bodyPr>
          <a:lstStyle/>
          <a:p>
            <a:r>
              <a:rPr lang="en-US" b="1" dirty="0">
                <a:solidFill>
                  <a:schemeClr val="accent2"/>
                </a:solidFill>
              </a:rPr>
              <a:t>Coruscant	374  </a:t>
            </a:r>
          </a:p>
        </p:txBody>
      </p:sp>
      <p:grpSp>
        <p:nvGrpSpPr>
          <p:cNvPr id="21" name="Group 20">
            <a:extLst>
              <a:ext uri="{FF2B5EF4-FFF2-40B4-BE49-F238E27FC236}">
                <a16:creationId xmlns:a16="http://schemas.microsoft.com/office/drawing/2014/main" id="{A6233493-F690-185E-A891-2B9076B5DC76}"/>
              </a:ext>
            </a:extLst>
          </p:cNvPr>
          <p:cNvGrpSpPr/>
          <p:nvPr/>
        </p:nvGrpSpPr>
        <p:grpSpPr>
          <a:xfrm>
            <a:off x="329796" y="2438583"/>
            <a:ext cx="4075489" cy="1489610"/>
            <a:chOff x="329796" y="2438583"/>
            <a:chExt cx="4075489" cy="1489610"/>
          </a:xfrm>
        </p:grpSpPr>
        <p:sp>
          <p:nvSpPr>
            <p:cNvPr id="9" name="Oval 8">
              <a:extLst>
                <a:ext uri="{FF2B5EF4-FFF2-40B4-BE49-F238E27FC236}">
                  <a16:creationId xmlns:a16="http://schemas.microsoft.com/office/drawing/2014/main" id="{BA3BA0F4-0CFA-3100-181F-8F13454F3531}"/>
                </a:ext>
              </a:extLst>
            </p:cNvPr>
            <p:cNvSpPr/>
            <p:nvPr/>
          </p:nvSpPr>
          <p:spPr>
            <a:xfrm>
              <a:off x="658345"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CF0B8718-60D4-CFB9-E7A1-967E67B47762}"/>
                </a:ext>
              </a:extLst>
            </p:cNvPr>
            <p:cNvSpPr/>
            <p:nvPr/>
          </p:nvSpPr>
          <p:spPr>
            <a:xfrm>
              <a:off x="329796" y="3558861"/>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sp>
          <p:nvSpPr>
            <p:cNvPr id="11" name="Oval 10">
              <a:extLst>
                <a:ext uri="{FF2B5EF4-FFF2-40B4-BE49-F238E27FC236}">
                  <a16:creationId xmlns:a16="http://schemas.microsoft.com/office/drawing/2014/main" id="{967FABEB-FF25-FB8F-2EDF-0EBCE54A5E61}"/>
                </a:ext>
              </a:extLst>
            </p:cNvPr>
            <p:cNvSpPr/>
            <p:nvPr/>
          </p:nvSpPr>
          <p:spPr>
            <a:xfrm>
              <a:off x="1709088"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9A41E6E4-7C82-4DF6-AE59-301BC7565416}"/>
                </a:ext>
              </a:extLst>
            </p:cNvPr>
            <p:cNvSpPr/>
            <p:nvPr/>
          </p:nvSpPr>
          <p:spPr>
            <a:xfrm>
              <a:off x="1380539" y="3558861"/>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Onderon</a:t>
              </a:r>
              <a:endParaRPr lang="en-US" dirty="0">
                <a:solidFill>
                  <a:schemeClr val="accent2"/>
                </a:solidFill>
                <a:effectLst/>
                <a:latin typeface="Helvetica Neue" panose="02000503000000020004" pitchFamily="2" charset="0"/>
              </a:endParaRPr>
            </a:p>
          </p:txBody>
        </p:sp>
        <p:sp>
          <p:nvSpPr>
            <p:cNvPr id="13" name="Oval 12">
              <a:extLst>
                <a:ext uri="{FF2B5EF4-FFF2-40B4-BE49-F238E27FC236}">
                  <a16:creationId xmlns:a16="http://schemas.microsoft.com/office/drawing/2014/main" id="{3B2C5659-0A6D-B75F-505A-80EA74D78D9C}"/>
                </a:ext>
              </a:extLst>
            </p:cNvPr>
            <p:cNvSpPr/>
            <p:nvPr/>
          </p:nvSpPr>
          <p:spPr>
            <a:xfrm>
              <a:off x="2710360"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3">
              <a:extLst>
                <a:ext uri="{FF2B5EF4-FFF2-40B4-BE49-F238E27FC236}">
                  <a16:creationId xmlns:a16="http://schemas.microsoft.com/office/drawing/2014/main" id="{4B43934F-256C-FCCD-07B3-D4C7EBB9D9A0}"/>
                </a:ext>
              </a:extLst>
            </p:cNvPr>
            <p:cNvSpPr/>
            <p:nvPr/>
          </p:nvSpPr>
          <p:spPr>
            <a:xfrm>
              <a:off x="2569589" y="3558861"/>
              <a:ext cx="800219" cy="369332"/>
            </a:xfrm>
            <a:prstGeom prst="rect">
              <a:avLst/>
            </a:prstGeom>
            <a:ln>
              <a:noFill/>
            </a:ln>
          </p:spPr>
          <p:txBody>
            <a:bodyPr wrap="none">
              <a:spAutoFit/>
            </a:bodyPr>
            <a:lstStyle/>
            <a:p>
              <a:pPr algn="ctr"/>
              <a:r>
                <a:rPr lang="en-US" dirty="0">
                  <a:solidFill>
                    <a:schemeClr val="accent2"/>
                  </a:solidFill>
                  <a:latin typeface="Helvetica Neue" panose="02000503000000020004" pitchFamily="2" charset="0"/>
                </a:rPr>
                <a:t>Endor</a:t>
              </a:r>
              <a:endParaRPr lang="en-US" dirty="0">
                <a:solidFill>
                  <a:schemeClr val="accent2"/>
                </a:solidFill>
                <a:effectLst/>
                <a:latin typeface="Helvetica Neue" panose="02000503000000020004" pitchFamily="2" charset="0"/>
              </a:endParaRPr>
            </a:p>
          </p:txBody>
        </p:sp>
        <p:sp>
          <p:nvSpPr>
            <p:cNvPr id="15" name="Oval 14">
              <a:extLst>
                <a:ext uri="{FF2B5EF4-FFF2-40B4-BE49-F238E27FC236}">
                  <a16:creationId xmlns:a16="http://schemas.microsoft.com/office/drawing/2014/main" id="{54B992BA-9CB4-ED0C-CEE4-A163FE23D840}"/>
                </a:ext>
              </a:extLst>
            </p:cNvPr>
            <p:cNvSpPr/>
            <p:nvPr/>
          </p:nvSpPr>
          <p:spPr>
            <a:xfrm>
              <a:off x="3710716"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 name="Rectangle 15">
              <a:extLst>
                <a:ext uri="{FF2B5EF4-FFF2-40B4-BE49-F238E27FC236}">
                  <a16:creationId xmlns:a16="http://schemas.microsoft.com/office/drawing/2014/main" id="{89E48AAA-6450-1C3F-AAA2-3BDCC5137000}"/>
                </a:ext>
              </a:extLst>
            </p:cNvPr>
            <p:cNvSpPr/>
            <p:nvPr/>
          </p:nvSpPr>
          <p:spPr>
            <a:xfrm>
              <a:off x="3561784" y="3558861"/>
              <a:ext cx="843501"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Ryloth</a:t>
              </a:r>
              <a:endParaRPr lang="en-US" dirty="0">
                <a:solidFill>
                  <a:schemeClr val="accent2"/>
                </a:solidFill>
                <a:effectLst/>
                <a:latin typeface="Helvetica Neue" panose="02000503000000020004" pitchFamily="2" charset="0"/>
              </a:endParaRPr>
            </a:p>
          </p:txBody>
        </p:sp>
        <p:cxnSp>
          <p:nvCxnSpPr>
            <p:cNvPr id="17" name="Straight Connector 16">
              <a:extLst>
                <a:ext uri="{FF2B5EF4-FFF2-40B4-BE49-F238E27FC236}">
                  <a16:creationId xmlns:a16="http://schemas.microsoft.com/office/drawing/2014/main" id="{18B2A890-466E-FD1E-CA31-57ACF31AC072}"/>
                </a:ext>
              </a:extLst>
            </p:cNvPr>
            <p:cNvCxnSpPr>
              <a:cxnSpLocks/>
              <a:endCxn id="9" idx="7"/>
            </p:cNvCxnSpPr>
            <p:nvPr/>
          </p:nvCxnSpPr>
          <p:spPr>
            <a:xfrm flipH="1">
              <a:off x="1033635" y="2438583"/>
              <a:ext cx="1186257" cy="762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5138259-BDA1-8476-68F7-C4C88A3E3002}"/>
                </a:ext>
              </a:extLst>
            </p:cNvPr>
            <p:cNvCxnSpPr>
              <a:cxnSpLocks/>
              <a:endCxn id="11" idx="0"/>
            </p:cNvCxnSpPr>
            <p:nvPr/>
          </p:nvCxnSpPr>
          <p:spPr>
            <a:xfrm flipH="1">
              <a:off x="1928928" y="2594033"/>
              <a:ext cx="355353" cy="5427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54694B-2AA7-BCF4-D708-6B96E8B08276}"/>
                </a:ext>
              </a:extLst>
            </p:cNvPr>
            <p:cNvCxnSpPr>
              <a:cxnSpLocks/>
              <a:endCxn id="13" idx="0"/>
            </p:cNvCxnSpPr>
            <p:nvPr/>
          </p:nvCxnSpPr>
          <p:spPr>
            <a:xfrm>
              <a:off x="2595182" y="2594033"/>
              <a:ext cx="335018" cy="5427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5D8912-C553-F0E7-42FB-C02B484A264E}"/>
                </a:ext>
              </a:extLst>
            </p:cNvPr>
            <p:cNvCxnSpPr>
              <a:cxnSpLocks/>
              <a:endCxn id="15" idx="1"/>
            </p:cNvCxnSpPr>
            <p:nvPr/>
          </p:nvCxnSpPr>
          <p:spPr>
            <a:xfrm>
              <a:off x="2659571" y="2438583"/>
              <a:ext cx="1115534" cy="762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E8977069-7E25-85F2-C247-7C76350ED6B9}"/>
              </a:ext>
            </a:extLst>
          </p:cNvPr>
          <p:cNvSpPr txBox="1"/>
          <p:nvPr/>
        </p:nvSpPr>
        <p:spPr>
          <a:xfrm>
            <a:off x="2386519" y="2457855"/>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6730EFE6-8927-EAA9-56C8-08B8F182CAF3}"/>
              </a:ext>
            </a:extLst>
          </p:cNvPr>
          <p:cNvSpPr txBox="1"/>
          <p:nvPr/>
        </p:nvSpPr>
        <p:spPr>
          <a:xfrm>
            <a:off x="4842766" y="5570230"/>
            <a:ext cx="3074401" cy="369332"/>
          </a:xfrm>
          <a:prstGeom prst="rect">
            <a:avLst/>
          </a:prstGeom>
          <a:solidFill>
            <a:schemeClr val="bg1">
              <a:alpha val="90370"/>
            </a:schemeClr>
          </a:solidFill>
        </p:spPr>
        <p:txBody>
          <a:bodyPr wrap="square" rtlCol="0">
            <a:spAutoFit/>
          </a:bodyPr>
          <a:lstStyle/>
          <a:p>
            <a:r>
              <a:rPr lang="en-US" b="1" dirty="0" err="1">
                <a:solidFill>
                  <a:schemeClr val="accent2"/>
                </a:solidFill>
              </a:rPr>
              <a:t>Alderaan</a:t>
            </a:r>
            <a:r>
              <a:rPr lang="en-US" b="1" dirty="0">
                <a:solidFill>
                  <a:schemeClr val="accent2"/>
                </a:solidFill>
              </a:rPr>
              <a:t>	366  </a:t>
            </a:r>
          </a:p>
        </p:txBody>
      </p:sp>
      <p:sp>
        <p:nvSpPr>
          <p:cNvPr id="24" name="TextBox 23">
            <a:extLst>
              <a:ext uri="{FF2B5EF4-FFF2-40B4-BE49-F238E27FC236}">
                <a16:creationId xmlns:a16="http://schemas.microsoft.com/office/drawing/2014/main" id="{E920126E-258D-0185-1713-B495CDE4374B}"/>
              </a:ext>
            </a:extLst>
          </p:cNvPr>
          <p:cNvSpPr txBox="1"/>
          <p:nvPr/>
        </p:nvSpPr>
        <p:spPr>
          <a:xfrm>
            <a:off x="4842766" y="6232770"/>
            <a:ext cx="3074401" cy="369332"/>
          </a:xfrm>
          <a:prstGeom prst="rect">
            <a:avLst/>
          </a:prstGeom>
          <a:solidFill>
            <a:schemeClr val="bg1">
              <a:alpha val="90370"/>
            </a:schemeClr>
          </a:solidFill>
        </p:spPr>
        <p:txBody>
          <a:bodyPr wrap="square" rtlCol="0">
            <a:spAutoFit/>
          </a:bodyPr>
          <a:lstStyle/>
          <a:p>
            <a:r>
              <a:rPr lang="en-US" b="1" dirty="0" err="1">
                <a:solidFill>
                  <a:schemeClr val="accent2"/>
                </a:solidFill>
              </a:rPr>
              <a:t>Onderon</a:t>
            </a:r>
            <a:r>
              <a:rPr lang="en-US" b="1" dirty="0">
                <a:solidFill>
                  <a:schemeClr val="accent2"/>
                </a:solidFill>
              </a:rPr>
              <a:t>	380  </a:t>
            </a:r>
          </a:p>
        </p:txBody>
      </p:sp>
      <p:sp>
        <p:nvSpPr>
          <p:cNvPr id="25" name="TextBox 24">
            <a:extLst>
              <a:ext uri="{FF2B5EF4-FFF2-40B4-BE49-F238E27FC236}">
                <a16:creationId xmlns:a16="http://schemas.microsoft.com/office/drawing/2014/main" id="{DCFAD988-B8A6-3FCF-ACE3-0F995E3FA1A3}"/>
              </a:ext>
            </a:extLst>
          </p:cNvPr>
          <p:cNvSpPr txBox="1"/>
          <p:nvPr/>
        </p:nvSpPr>
        <p:spPr>
          <a:xfrm>
            <a:off x="4843659" y="4523340"/>
            <a:ext cx="3074401" cy="369332"/>
          </a:xfrm>
          <a:prstGeom prst="rect">
            <a:avLst/>
          </a:prstGeom>
          <a:solidFill>
            <a:schemeClr val="bg1">
              <a:alpha val="90370"/>
            </a:schemeClr>
          </a:solidFill>
        </p:spPr>
        <p:txBody>
          <a:bodyPr wrap="square" rtlCol="0">
            <a:spAutoFit/>
          </a:bodyPr>
          <a:lstStyle/>
          <a:p>
            <a:r>
              <a:rPr lang="en-US" b="1" dirty="0">
                <a:solidFill>
                  <a:schemeClr val="accent2"/>
                </a:solidFill>
              </a:rPr>
              <a:t>Endor		176  </a:t>
            </a:r>
          </a:p>
        </p:txBody>
      </p:sp>
      <p:sp>
        <p:nvSpPr>
          <p:cNvPr id="26" name="TextBox 25">
            <a:extLst>
              <a:ext uri="{FF2B5EF4-FFF2-40B4-BE49-F238E27FC236}">
                <a16:creationId xmlns:a16="http://schemas.microsoft.com/office/drawing/2014/main" id="{A3034E4A-0C29-EF6C-E575-571C293999EE}"/>
              </a:ext>
            </a:extLst>
          </p:cNvPr>
          <p:cNvSpPr txBox="1"/>
          <p:nvPr/>
        </p:nvSpPr>
        <p:spPr>
          <a:xfrm>
            <a:off x="4842766" y="4862119"/>
            <a:ext cx="3074401" cy="369332"/>
          </a:xfrm>
          <a:prstGeom prst="rect">
            <a:avLst/>
          </a:prstGeom>
          <a:solidFill>
            <a:schemeClr val="bg1">
              <a:alpha val="90370"/>
            </a:schemeClr>
          </a:solidFill>
        </p:spPr>
        <p:txBody>
          <a:bodyPr wrap="square" rtlCol="0">
            <a:spAutoFit/>
          </a:bodyPr>
          <a:lstStyle/>
          <a:p>
            <a:r>
              <a:rPr lang="en-US" b="1" dirty="0" err="1">
                <a:solidFill>
                  <a:schemeClr val="accent2"/>
                </a:solidFill>
              </a:rPr>
              <a:t>Ryloth</a:t>
            </a:r>
            <a:r>
              <a:rPr lang="en-US" b="1" dirty="0">
                <a:solidFill>
                  <a:schemeClr val="accent2"/>
                </a:solidFill>
              </a:rPr>
              <a:t>		193  </a:t>
            </a:r>
          </a:p>
        </p:txBody>
      </p:sp>
      <p:graphicFrame>
        <p:nvGraphicFramePr>
          <p:cNvPr id="27" name="Table 2">
            <a:extLst>
              <a:ext uri="{FF2B5EF4-FFF2-40B4-BE49-F238E27FC236}">
                <a16:creationId xmlns:a16="http://schemas.microsoft.com/office/drawing/2014/main" id="{5C93351A-1B38-8098-C3EF-DE67B10DCCB5}"/>
              </a:ext>
            </a:extLst>
          </p:cNvPr>
          <p:cNvGraphicFramePr>
            <a:graphicFrameLocks noGrp="1"/>
          </p:cNvGraphicFramePr>
          <p:nvPr>
            <p:extLst>
              <p:ext uri="{D42A27DB-BD31-4B8C-83A1-F6EECF244321}">
                <p14:modId xmlns:p14="http://schemas.microsoft.com/office/powerpoint/2010/main" val="2439015129"/>
              </p:ext>
            </p:extLst>
          </p:nvPr>
        </p:nvGraphicFramePr>
        <p:xfrm>
          <a:off x="8756874" y="4121369"/>
          <a:ext cx="3259615" cy="2593145"/>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632141505"/>
                    </a:ext>
                  </a:extLst>
                </a:gridCol>
                <a:gridCol w="642416">
                  <a:extLst>
                    <a:ext uri="{9D8B030D-6E8A-4147-A177-3AD203B41FA5}">
                      <a16:colId xmlns:a16="http://schemas.microsoft.com/office/drawing/2014/main" val="1109464113"/>
                    </a:ext>
                  </a:extLst>
                </a:gridCol>
                <a:gridCol w="142340">
                  <a:extLst>
                    <a:ext uri="{9D8B030D-6E8A-4147-A177-3AD203B41FA5}">
                      <a16:colId xmlns:a16="http://schemas.microsoft.com/office/drawing/2014/main" val="2570685854"/>
                    </a:ext>
                  </a:extLst>
                </a:gridCol>
                <a:gridCol w="1065213">
                  <a:extLst>
                    <a:ext uri="{9D8B030D-6E8A-4147-A177-3AD203B41FA5}">
                      <a16:colId xmlns:a16="http://schemas.microsoft.com/office/drawing/2014/main" val="1129571147"/>
                    </a:ext>
                  </a:extLst>
                </a:gridCol>
                <a:gridCol w="628596">
                  <a:extLst>
                    <a:ext uri="{9D8B030D-6E8A-4147-A177-3AD203B41FA5}">
                      <a16:colId xmlns:a16="http://schemas.microsoft.com/office/drawing/2014/main" val="1940163824"/>
                    </a:ext>
                  </a:extLst>
                </a:gridCol>
              </a:tblGrid>
              <a:tr h="181702">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tc>
                  <a:txBody>
                    <a:bodyPr/>
                    <a:lstStyle/>
                    <a:p>
                      <a:pPr algn="l" fontAlgn="b"/>
                      <a:endParaRPr lang="en-US" sz="1200" b="1" i="0" u="none" strike="noStrike" baseline="0" dirty="0">
                        <a:solidFill>
                          <a:schemeClr val="accent4"/>
                        </a:solidFill>
                        <a:effectLst/>
                        <a:latin typeface="+mn-lt"/>
                      </a:endParaRPr>
                    </a:p>
                  </a:txBody>
                  <a:tcPr marL="9525" marR="9525" marT="9525" marB="0" anchor="b"/>
                </a:tc>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extLst>
                  <a:ext uri="{0D108BD9-81ED-4DB2-BD59-A6C34878D82A}">
                    <a16:rowId xmlns:a16="http://schemas.microsoft.com/office/drawing/2014/main" val="2424969334"/>
                  </a:ext>
                </a:extLst>
              </a:tr>
              <a:tr h="240074">
                <a:tc>
                  <a:txBody>
                    <a:bodyPr/>
                    <a:lstStyle/>
                    <a:p>
                      <a:pPr algn="l" fontAlgn="b"/>
                      <a:r>
                        <a:rPr lang="en-US" sz="1200" b="0" i="0" u="none" strike="noStrike" baseline="0" dirty="0" err="1">
                          <a:solidFill>
                            <a:srgbClr val="000000"/>
                          </a:solidFill>
                          <a:effectLst/>
                          <a:latin typeface="+mn-lt"/>
                        </a:rPr>
                        <a:t>Alderaan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366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Lotho</a:t>
                      </a:r>
                      <a:r>
                        <a:rPr lang="en-US" sz="1200" b="0" i="0" u="none" strike="noStrike" baseline="0" dirty="0">
                          <a:solidFill>
                            <a:srgbClr val="000000"/>
                          </a:solidFill>
                          <a:effectLst/>
                          <a:latin typeface="+mn-lt"/>
                        </a:rPr>
                        <a:t> Minor</a:t>
                      </a:r>
                    </a:p>
                  </a:txBody>
                  <a:tcPr marL="9525" marR="9525" marT="9525" marB="0" anchor="b"/>
                </a:tc>
                <a:tc>
                  <a:txBody>
                    <a:bodyPr/>
                    <a:lstStyle/>
                    <a:p>
                      <a:pPr algn="r" fontAlgn="b"/>
                      <a:r>
                        <a:rPr lang="en-US" sz="1200" b="0" i="0" u="none" strike="noStrike" baseline="0" dirty="0">
                          <a:solidFill>
                            <a:srgbClr val="000000"/>
                          </a:solidFill>
                          <a:effectLst/>
                          <a:latin typeface="+mn-lt"/>
                        </a:rPr>
                        <a:t>244</a:t>
                      </a:r>
                    </a:p>
                  </a:txBody>
                  <a:tcPr marL="9525" marR="9525" marT="9525" marB="0" anchor="b"/>
                </a:tc>
                <a:extLst>
                  <a:ext uri="{0D108BD9-81ED-4DB2-BD59-A6C34878D82A}">
                    <a16:rowId xmlns:a16="http://schemas.microsoft.com/office/drawing/2014/main" val="3050881670"/>
                  </a:ext>
                </a:extLst>
              </a:tr>
              <a:tr h="240074">
                <a:tc>
                  <a:txBody>
                    <a:bodyPr/>
                    <a:lstStyle/>
                    <a:p>
                      <a:pPr algn="l" fontAlgn="b"/>
                      <a:r>
                        <a:rPr lang="en-US" sz="1200" b="0" i="0" u="none" strike="noStrike" baseline="0" dirty="0" err="1">
                          <a:solidFill>
                            <a:srgbClr val="000000"/>
                          </a:solidFill>
                          <a:effectLst/>
                          <a:latin typeface="+mn-lt"/>
                        </a:rPr>
                        <a:t>Bespin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80</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Mandalore</a:t>
                      </a:r>
                    </a:p>
                  </a:txBody>
                  <a:tcPr marL="9525" marR="9525" marT="9525" marB="0" anchor="b"/>
                </a:tc>
                <a:tc>
                  <a:txBody>
                    <a:bodyPr/>
                    <a:lstStyle/>
                    <a:p>
                      <a:pPr algn="r" fontAlgn="b"/>
                      <a:r>
                        <a:rPr lang="en-US" sz="1200" b="0" i="0" u="none" strike="noStrike" baseline="0">
                          <a:solidFill>
                            <a:srgbClr val="000000"/>
                          </a:solidFill>
                          <a:effectLst/>
                          <a:latin typeface="+mn-lt"/>
                        </a:rPr>
                        <a:t>241</a:t>
                      </a:r>
                    </a:p>
                  </a:txBody>
                  <a:tcPr marL="9525" marR="9525" marT="9525" marB="0" anchor="b"/>
                </a:tc>
                <a:extLst>
                  <a:ext uri="{0D108BD9-81ED-4DB2-BD59-A6C34878D82A}">
                    <a16:rowId xmlns:a16="http://schemas.microsoft.com/office/drawing/2014/main" val="3469727496"/>
                  </a:ext>
                </a:extLst>
              </a:tr>
              <a:tr h="240074">
                <a:tc>
                  <a:txBody>
                    <a:bodyPr/>
                    <a:lstStyle/>
                    <a:p>
                      <a:pPr algn="l" fontAlgn="b"/>
                      <a:r>
                        <a:rPr lang="en-US" sz="1200" b="0" i="0" u="none" strike="noStrike" baseline="0">
                          <a:solidFill>
                            <a:srgbClr val="000000"/>
                          </a:solidFill>
                          <a:effectLst/>
                          <a:latin typeface="+mn-lt"/>
                        </a:rPr>
                        <a:t>Coruscant</a:t>
                      </a:r>
                    </a:p>
                  </a:txBody>
                  <a:tcPr marL="9525" marR="9525" marT="9525" marB="0" anchor="b"/>
                </a:tc>
                <a:tc>
                  <a:txBody>
                    <a:bodyPr/>
                    <a:lstStyle/>
                    <a:p>
                      <a:pPr algn="r" fontAlgn="b"/>
                      <a:r>
                        <a:rPr lang="en-US" sz="1200" b="0" i="0" u="none" strike="noStrike" baseline="0" dirty="0">
                          <a:solidFill>
                            <a:srgbClr val="000000"/>
                          </a:solidFill>
                          <a:effectLst/>
                          <a:latin typeface="+mn-lt"/>
                        </a:rPr>
                        <a:t>374</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Naboo</a:t>
                      </a:r>
                    </a:p>
                  </a:txBody>
                  <a:tcPr marL="9525" marR="9525" marT="9525" marB="0" anchor="b"/>
                </a:tc>
                <a:tc>
                  <a:txBody>
                    <a:bodyPr/>
                    <a:lstStyle/>
                    <a:p>
                      <a:pPr algn="r" fontAlgn="b"/>
                      <a:r>
                        <a:rPr lang="en-US" sz="1200" b="0" i="0" u="none" strike="noStrike" baseline="0">
                          <a:solidFill>
                            <a:srgbClr val="000000"/>
                          </a:solidFill>
                          <a:effectLst/>
                          <a:latin typeface="+mn-lt"/>
                        </a:rPr>
                        <a:t>100</a:t>
                      </a:r>
                    </a:p>
                  </a:txBody>
                  <a:tcPr marL="9525" marR="9525" marT="9525" marB="0" anchor="b"/>
                </a:tc>
                <a:extLst>
                  <a:ext uri="{0D108BD9-81ED-4DB2-BD59-A6C34878D82A}">
                    <a16:rowId xmlns:a16="http://schemas.microsoft.com/office/drawing/2014/main" val="3691324431"/>
                  </a:ext>
                </a:extLst>
              </a:tr>
              <a:tr h="240074">
                <a:tc>
                  <a:txBody>
                    <a:bodyPr/>
                    <a:lstStyle/>
                    <a:p>
                      <a:pPr algn="l" fontAlgn="b"/>
                      <a:r>
                        <a:rPr lang="en-US" sz="1200" b="0" i="0" u="none" strike="noStrike" baseline="0">
                          <a:solidFill>
                            <a:srgbClr val="000000"/>
                          </a:solidFill>
                          <a:effectLst/>
                          <a:latin typeface="+mn-lt"/>
                        </a:rPr>
                        <a:t>Dagobah</a:t>
                      </a:r>
                    </a:p>
                  </a:txBody>
                  <a:tcPr marL="9525" marR="9525" marT="9525" marB="0" anchor="b"/>
                </a:tc>
                <a:tc>
                  <a:txBody>
                    <a:bodyPr/>
                    <a:lstStyle/>
                    <a:p>
                      <a:pPr algn="r" fontAlgn="b"/>
                      <a:r>
                        <a:rPr lang="en-US" sz="1200" b="0" i="0" u="none" strike="noStrike" baseline="0" dirty="0">
                          <a:solidFill>
                            <a:srgbClr val="000000"/>
                          </a:solidFill>
                          <a:effectLst/>
                          <a:latin typeface="+mn-lt"/>
                        </a:rPr>
                        <a:t>242</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Onderon</a:t>
                      </a:r>
                    </a:p>
                  </a:txBody>
                  <a:tcPr marL="9525" marR="9525" marT="9525" marB="0" anchor="b"/>
                </a:tc>
                <a:tc>
                  <a:txBody>
                    <a:bodyPr/>
                    <a:lstStyle/>
                    <a:p>
                      <a:pPr algn="r" fontAlgn="b"/>
                      <a:r>
                        <a:rPr lang="en-US" sz="1200" b="0" i="0" u="none" strike="noStrike" baseline="0">
                          <a:solidFill>
                            <a:srgbClr val="000000"/>
                          </a:solidFill>
                          <a:effectLst/>
                          <a:latin typeface="+mn-lt"/>
                        </a:rPr>
                        <a:t>380</a:t>
                      </a:r>
                    </a:p>
                  </a:txBody>
                  <a:tcPr marL="9525" marR="9525" marT="9525" marB="0" anchor="b"/>
                </a:tc>
                <a:extLst>
                  <a:ext uri="{0D108BD9-81ED-4DB2-BD59-A6C34878D82A}">
                    <a16:rowId xmlns:a16="http://schemas.microsoft.com/office/drawing/2014/main" val="1917150976"/>
                  </a:ext>
                </a:extLst>
              </a:tr>
              <a:tr h="240074">
                <a:tc>
                  <a:txBody>
                    <a:bodyPr/>
                    <a:lstStyle/>
                    <a:p>
                      <a:pPr algn="l" fontAlgn="b"/>
                      <a:r>
                        <a:rPr lang="en-US" sz="1200" b="0" i="0" u="none" strike="noStrike" baseline="0">
                          <a:solidFill>
                            <a:srgbClr val="000000"/>
                          </a:solidFill>
                          <a:effectLst/>
                          <a:latin typeface="+mn-lt"/>
                        </a:rPr>
                        <a:t>Endor</a:t>
                      </a:r>
                    </a:p>
                  </a:txBody>
                  <a:tcPr marL="9525" marR="9525" marT="9525" marB="0" anchor="b"/>
                </a:tc>
                <a:tc>
                  <a:txBody>
                    <a:bodyPr/>
                    <a:lstStyle/>
                    <a:p>
                      <a:pPr algn="r" fontAlgn="b"/>
                      <a:r>
                        <a:rPr lang="en-US" sz="1200" b="0" i="0" u="none" strike="noStrike" baseline="0">
                          <a:solidFill>
                            <a:srgbClr val="000000"/>
                          </a:solidFill>
                          <a:effectLst/>
                          <a:latin typeface="+mn-lt"/>
                        </a:rPr>
                        <a:t>176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Polis Massa</a:t>
                      </a:r>
                    </a:p>
                  </a:txBody>
                  <a:tcPr marL="9525" marR="9525" marT="9525" marB="0" anchor="b"/>
                </a:tc>
                <a:tc>
                  <a:txBody>
                    <a:bodyPr/>
                    <a:lstStyle/>
                    <a:p>
                      <a:pPr algn="r" fontAlgn="b"/>
                      <a:r>
                        <a:rPr lang="en-US" sz="1200" b="0" i="0" u="none" strike="noStrike" baseline="0">
                          <a:solidFill>
                            <a:srgbClr val="000000"/>
                          </a:solidFill>
                          <a:effectLst/>
                          <a:latin typeface="+mn-lt"/>
                        </a:rPr>
                        <a:t>234</a:t>
                      </a:r>
                    </a:p>
                  </a:txBody>
                  <a:tcPr marL="9525" marR="9525" marT="9525" marB="0" anchor="b"/>
                </a:tc>
                <a:extLst>
                  <a:ext uri="{0D108BD9-81ED-4DB2-BD59-A6C34878D82A}">
                    <a16:rowId xmlns:a16="http://schemas.microsoft.com/office/drawing/2014/main" val="1082404056"/>
                  </a:ext>
                </a:extLst>
              </a:tr>
              <a:tr h="240074">
                <a:tc>
                  <a:txBody>
                    <a:bodyPr/>
                    <a:lstStyle/>
                    <a:p>
                      <a:pPr algn="l" fontAlgn="b"/>
                      <a:r>
                        <a:rPr lang="en-US" sz="1200" b="0" i="0" u="none" strike="noStrike" baseline="0" dirty="0" err="1">
                          <a:solidFill>
                            <a:srgbClr val="000000"/>
                          </a:solidFill>
                          <a:effectLst/>
                          <a:latin typeface="+mn-lt"/>
                        </a:rPr>
                        <a:t>Fondor</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161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Ryloth</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193</a:t>
                      </a:r>
                    </a:p>
                  </a:txBody>
                  <a:tcPr marL="9525" marR="9525" marT="9525" marB="0" anchor="b"/>
                </a:tc>
                <a:extLst>
                  <a:ext uri="{0D108BD9-81ED-4DB2-BD59-A6C34878D82A}">
                    <a16:rowId xmlns:a16="http://schemas.microsoft.com/office/drawing/2014/main" val="443994611"/>
                  </a:ext>
                </a:extLst>
              </a:tr>
              <a:tr h="240074">
                <a:tc>
                  <a:txBody>
                    <a:bodyPr/>
                    <a:lstStyle/>
                    <a:p>
                      <a:pPr algn="l" fontAlgn="b"/>
                      <a:r>
                        <a:rPr lang="en-US" sz="1200" b="0" i="0" u="none" strike="noStrike" baseline="0">
                          <a:solidFill>
                            <a:srgbClr val="000000"/>
                          </a:solidFill>
                          <a:effectLst/>
                          <a:latin typeface="+mn-lt"/>
                        </a:rPr>
                        <a:t>Geonosis</a:t>
                      </a:r>
                    </a:p>
                  </a:txBody>
                  <a:tcPr marL="9525" marR="9525" marT="9525" marB="0" anchor="b"/>
                </a:tc>
                <a:tc>
                  <a:txBody>
                    <a:bodyPr/>
                    <a:lstStyle/>
                    <a:p>
                      <a:pPr algn="r" fontAlgn="b"/>
                      <a:r>
                        <a:rPr lang="en-US" sz="1200" b="0" i="0" u="none" strike="noStrike" baseline="0">
                          <a:solidFill>
                            <a:srgbClr val="000000"/>
                          </a:solidFill>
                          <a:effectLst/>
                          <a:latin typeface="+mn-lt"/>
                        </a:rPr>
                        <a:t>77</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Starkiller</a:t>
                      </a:r>
                      <a:r>
                        <a:rPr lang="en-US" sz="1200" b="0" i="0" u="none" strike="noStrike" baseline="0" dirty="0">
                          <a:solidFill>
                            <a:srgbClr val="000000"/>
                          </a:solidFill>
                          <a:effectLst/>
                          <a:latin typeface="+mn-lt"/>
                        </a:rPr>
                        <a:t> Base</a:t>
                      </a:r>
                    </a:p>
                  </a:txBody>
                  <a:tcPr marL="9525" marR="9525" marT="9525" marB="0" anchor="b"/>
                </a:tc>
                <a:tc>
                  <a:txBody>
                    <a:bodyPr/>
                    <a:lstStyle/>
                    <a:p>
                      <a:pPr algn="r" fontAlgn="b"/>
                      <a:r>
                        <a:rPr lang="en-US" sz="1200" b="0" i="0" u="none" strike="noStrike" baseline="0">
                          <a:solidFill>
                            <a:srgbClr val="000000"/>
                          </a:solidFill>
                          <a:effectLst/>
                          <a:latin typeface="+mn-lt"/>
                        </a:rPr>
                        <a:t>253</a:t>
                      </a:r>
                    </a:p>
                  </a:txBody>
                  <a:tcPr marL="9525" marR="9525" marT="9525" marB="0" anchor="b"/>
                </a:tc>
                <a:extLst>
                  <a:ext uri="{0D108BD9-81ED-4DB2-BD59-A6C34878D82A}">
                    <a16:rowId xmlns:a16="http://schemas.microsoft.com/office/drawing/2014/main" val="469821536"/>
                  </a:ext>
                </a:extLst>
              </a:tr>
              <a:tr h="240074">
                <a:tc>
                  <a:txBody>
                    <a:bodyPr/>
                    <a:lstStyle/>
                    <a:p>
                      <a:pPr algn="l" fontAlgn="b"/>
                      <a:r>
                        <a:rPr lang="en-US" sz="1200" b="0" i="0" u="none" strike="noStrike" baseline="0">
                          <a:solidFill>
                            <a:srgbClr val="000000"/>
                          </a:solidFill>
                          <a:effectLst/>
                          <a:latin typeface="+mn-lt"/>
                        </a:rPr>
                        <a:t>Hoth</a:t>
                      </a:r>
                    </a:p>
                  </a:txBody>
                  <a:tcPr marL="9525" marR="9525" marT="9525" marB="0" anchor="b"/>
                </a:tc>
                <a:tc>
                  <a:txBody>
                    <a:bodyPr/>
                    <a:lstStyle/>
                    <a:p>
                      <a:pPr algn="r" fontAlgn="b"/>
                      <a:r>
                        <a:rPr lang="en-US" sz="1200" b="0" i="0" u="none" strike="noStrike" baseline="0">
                          <a:solidFill>
                            <a:srgbClr val="000000"/>
                          </a:solidFill>
                          <a:effectLst/>
                          <a:latin typeface="+mn-lt"/>
                        </a:rPr>
                        <a:t>151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Tatooine</a:t>
                      </a:r>
                    </a:p>
                  </a:txBody>
                  <a:tcPr marL="9525" marR="9525" marT="9525" marB="0" anchor="b"/>
                </a:tc>
                <a:tc>
                  <a:txBody>
                    <a:bodyPr/>
                    <a:lstStyle/>
                    <a:p>
                      <a:pPr algn="r" fontAlgn="b"/>
                      <a:r>
                        <a:rPr lang="en-US" sz="1200" b="0" i="0" u="none" strike="noStrike" baseline="0">
                          <a:solidFill>
                            <a:srgbClr val="000000"/>
                          </a:solidFill>
                          <a:effectLst/>
                          <a:latin typeface="+mn-lt"/>
                        </a:rPr>
                        <a:t>329</a:t>
                      </a:r>
                    </a:p>
                  </a:txBody>
                  <a:tcPr marL="9525" marR="9525" marT="9525" marB="0" anchor="b"/>
                </a:tc>
                <a:extLst>
                  <a:ext uri="{0D108BD9-81ED-4DB2-BD59-A6C34878D82A}">
                    <a16:rowId xmlns:a16="http://schemas.microsoft.com/office/drawing/2014/main" val="232418652"/>
                  </a:ext>
                </a:extLst>
              </a:tr>
              <a:tr h="240074">
                <a:tc>
                  <a:txBody>
                    <a:bodyPr/>
                    <a:lstStyle/>
                    <a:p>
                      <a:pPr algn="l" fontAlgn="b"/>
                      <a:r>
                        <a:rPr lang="en-US" sz="1200" b="0" i="0" u="none" strike="noStrike" baseline="0">
                          <a:solidFill>
                            <a:srgbClr val="000000"/>
                          </a:solidFill>
                          <a:effectLst/>
                          <a:latin typeface="+mn-lt"/>
                        </a:rPr>
                        <a:t>Iridonia</a:t>
                      </a:r>
                    </a:p>
                  </a:txBody>
                  <a:tcPr marL="9525" marR="9525" marT="9525" marB="0" anchor="b"/>
                </a:tc>
                <a:tc>
                  <a:txBody>
                    <a:bodyPr/>
                    <a:lstStyle/>
                    <a:p>
                      <a:pPr algn="r" fontAlgn="b"/>
                      <a:r>
                        <a:rPr lang="en-US" sz="1200" b="0" i="0" u="none" strike="noStrike" baseline="0">
                          <a:solidFill>
                            <a:srgbClr val="000000"/>
                          </a:solidFill>
                          <a:effectLst/>
                          <a:latin typeface="+mn-lt"/>
                        </a:rPr>
                        <a:t>226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Vandor-1</a:t>
                      </a:r>
                    </a:p>
                  </a:txBody>
                  <a:tcPr marL="9525" marR="9525" marT="9525" marB="0" anchor="b"/>
                </a:tc>
                <a:tc>
                  <a:txBody>
                    <a:bodyPr/>
                    <a:lstStyle/>
                    <a:p>
                      <a:pPr algn="r" fontAlgn="b"/>
                      <a:r>
                        <a:rPr lang="en-US" sz="1200" b="0" i="0" u="none" strike="noStrike" baseline="0" dirty="0">
                          <a:solidFill>
                            <a:srgbClr val="000000"/>
                          </a:solidFill>
                          <a:effectLst/>
                          <a:latin typeface="+mn-lt"/>
                        </a:rPr>
                        <a:t>199</a:t>
                      </a:r>
                    </a:p>
                  </a:txBody>
                  <a:tcPr marL="9525" marR="9525" marT="9525" marB="0" anchor="b"/>
                </a:tc>
                <a:extLst>
                  <a:ext uri="{0D108BD9-81ED-4DB2-BD59-A6C34878D82A}">
                    <a16:rowId xmlns:a16="http://schemas.microsoft.com/office/drawing/2014/main" val="221416254"/>
                  </a:ext>
                </a:extLst>
              </a:tr>
              <a:tr h="240074">
                <a:tc>
                  <a:txBody>
                    <a:bodyPr/>
                    <a:lstStyle/>
                    <a:p>
                      <a:pPr algn="l" fontAlgn="b"/>
                      <a:r>
                        <a:rPr lang="en-US" sz="1200" b="0" i="0" u="none" strike="noStrike" baseline="0" dirty="0">
                          <a:solidFill>
                            <a:srgbClr val="000000"/>
                          </a:solidFill>
                          <a:effectLst/>
                          <a:latin typeface="+mn-lt"/>
                        </a:rPr>
                        <a:t>Kessel</a:t>
                      </a:r>
                    </a:p>
                  </a:txBody>
                  <a:tcPr marL="9525" marR="9525" marT="9525" marB="0" anchor="b"/>
                </a:tc>
                <a:tc>
                  <a:txBody>
                    <a:bodyPr/>
                    <a:lstStyle/>
                    <a:p>
                      <a:pPr algn="r" fontAlgn="b"/>
                      <a:r>
                        <a:rPr lang="en-US" sz="1200" b="0" i="0" u="none" strike="noStrike" baseline="0">
                          <a:solidFill>
                            <a:srgbClr val="000000"/>
                          </a:solidFill>
                          <a:effectLst/>
                          <a:latin typeface="+mn-lt"/>
                        </a:rPr>
                        <a:t>0</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Zygerria</a:t>
                      </a:r>
                    </a:p>
                  </a:txBody>
                  <a:tcPr marL="9525" marR="9525" marT="9525" marB="0" anchor="b"/>
                </a:tc>
                <a:tc>
                  <a:txBody>
                    <a:bodyPr/>
                    <a:lstStyle/>
                    <a:p>
                      <a:pPr algn="r" fontAlgn="b"/>
                      <a:r>
                        <a:rPr lang="en-US" sz="1200" b="0" i="0" u="none" strike="noStrike" baseline="0" dirty="0">
                          <a:solidFill>
                            <a:srgbClr val="000000"/>
                          </a:solidFill>
                          <a:effectLst/>
                          <a:latin typeface="+mn-lt"/>
                        </a:rPr>
                        <a:t>160</a:t>
                      </a:r>
                    </a:p>
                  </a:txBody>
                  <a:tcPr marL="9525" marR="9525" marT="9525" marB="0" anchor="b"/>
                </a:tc>
                <a:extLst>
                  <a:ext uri="{0D108BD9-81ED-4DB2-BD59-A6C34878D82A}">
                    <a16:rowId xmlns:a16="http://schemas.microsoft.com/office/drawing/2014/main" val="3915899476"/>
                  </a:ext>
                </a:extLst>
              </a:tr>
            </a:tbl>
          </a:graphicData>
        </a:graphic>
      </p:graphicFrame>
    </p:spTree>
    <p:extLst>
      <p:ext uri="{BB962C8B-B14F-4D97-AF65-F5344CB8AC3E}">
        <p14:creationId xmlns:p14="http://schemas.microsoft.com/office/powerpoint/2010/main" val="3392031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AE5FF-2399-544C-8AA1-46FA1E7F6831}"/>
              </a:ext>
            </a:extLst>
          </p:cNvPr>
          <p:cNvSpPr>
            <a:spLocks noGrp="1"/>
          </p:cNvSpPr>
          <p:nvPr>
            <p:ph type="title"/>
          </p:nvPr>
        </p:nvSpPr>
        <p:spPr/>
        <p:txBody>
          <a:bodyPr/>
          <a:lstStyle/>
          <a:p>
            <a:pPr marL="0" lvl="0" indent="0">
              <a:spcBef>
                <a:spcPts val="0"/>
              </a:spcBef>
              <a:buClr>
                <a:schemeClr val="accent1"/>
              </a:buClr>
            </a:pPr>
            <a:r>
              <a:rPr lang="en-US" dirty="0">
                <a:ea typeface="Open Sans"/>
                <a:cs typeface="Open Sans"/>
                <a:sym typeface="Open Sans"/>
              </a:rPr>
              <a:t>Greedy best-first search example</a:t>
            </a:r>
            <a:endParaRPr lang="en-US" dirty="0">
              <a:solidFill>
                <a:srgbClr val="370661"/>
              </a:solidFill>
              <a:ea typeface="Open Sans"/>
              <a:cs typeface="Open Sans"/>
              <a:sym typeface="Open Sans"/>
            </a:endParaRPr>
          </a:p>
        </p:txBody>
      </p:sp>
      <p:sp>
        <p:nvSpPr>
          <p:cNvPr id="43" name="Oval 42">
            <a:extLst>
              <a:ext uri="{FF2B5EF4-FFF2-40B4-BE49-F238E27FC236}">
                <a16:creationId xmlns:a16="http://schemas.microsoft.com/office/drawing/2014/main" id="{37A2F6B2-E2CC-3A4D-949D-C029E80CD96E}"/>
              </a:ext>
            </a:extLst>
          </p:cNvPr>
          <p:cNvSpPr/>
          <p:nvPr/>
        </p:nvSpPr>
        <p:spPr>
          <a:xfrm>
            <a:off x="4523442" y="1026106"/>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4" name="Rectangle 43">
            <a:extLst>
              <a:ext uri="{FF2B5EF4-FFF2-40B4-BE49-F238E27FC236}">
                <a16:creationId xmlns:a16="http://schemas.microsoft.com/office/drawing/2014/main" id="{D6BC5633-13ED-3F4C-AA62-59DE44CC92EB}"/>
              </a:ext>
            </a:extLst>
          </p:cNvPr>
          <p:cNvSpPr/>
          <p:nvPr/>
        </p:nvSpPr>
        <p:spPr>
          <a:xfrm>
            <a:off x="3478586" y="966106"/>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sp>
        <p:nvSpPr>
          <p:cNvPr id="50" name="Rectangle 49">
            <a:extLst>
              <a:ext uri="{FF2B5EF4-FFF2-40B4-BE49-F238E27FC236}">
                <a16:creationId xmlns:a16="http://schemas.microsoft.com/office/drawing/2014/main" id="{DA20E5A7-8CB1-B24A-8FAD-FC8D87B385E3}"/>
              </a:ext>
            </a:extLst>
          </p:cNvPr>
          <p:cNvSpPr/>
          <p:nvPr/>
        </p:nvSpPr>
        <p:spPr>
          <a:xfrm>
            <a:off x="9306889" y="1850326"/>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85" name="Rectangle 84">
            <a:extLst>
              <a:ext uri="{FF2B5EF4-FFF2-40B4-BE49-F238E27FC236}">
                <a16:creationId xmlns:a16="http://schemas.microsoft.com/office/drawing/2014/main" id="{85A852E9-5307-8E4F-94DD-AFEE7FB06C27}"/>
              </a:ext>
            </a:extLst>
          </p:cNvPr>
          <p:cNvSpPr/>
          <p:nvPr/>
        </p:nvSpPr>
        <p:spPr>
          <a:xfrm>
            <a:off x="6451968" y="3602858"/>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41" name="Rectangle 40">
            <a:extLst>
              <a:ext uri="{FF2B5EF4-FFF2-40B4-BE49-F238E27FC236}">
                <a16:creationId xmlns:a16="http://schemas.microsoft.com/office/drawing/2014/main" id="{00A61ADE-3E81-3E43-BF24-DCDF2F4E07F5}"/>
              </a:ext>
            </a:extLst>
          </p:cNvPr>
          <p:cNvSpPr/>
          <p:nvPr/>
        </p:nvSpPr>
        <p:spPr>
          <a:xfrm>
            <a:off x="6633695" y="2407119"/>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grpSp>
        <p:nvGrpSpPr>
          <p:cNvPr id="6" name="Group 5">
            <a:extLst>
              <a:ext uri="{FF2B5EF4-FFF2-40B4-BE49-F238E27FC236}">
                <a16:creationId xmlns:a16="http://schemas.microsoft.com/office/drawing/2014/main" id="{6B47359C-1130-4232-CE13-40A59FA2E713}"/>
              </a:ext>
            </a:extLst>
          </p:cNvPr>
          <p:cNvGrpSpPr/>
          <p:nvPr/>
        </p:nvGrpSpPr>
        <p:grpSpPr>
          <a:xfrm>
            <a:off x="547619" y="1245946"/>
            <a:ext cx="10366150" cy="1625350"/>
            <a:chOff x="547619" y="1245946"/>
            <a:chExt cx="10366150" cy="1625350"/>
          </a:xfrm>
        </p:grpSpPr>
        <p:cxnSp>
          <p:nvCxnSpPr>
            <p:cNvPr id="28" name="Straight Connector 27">
              <a:extLst>
                <a:ext uri="{FF2B5EF4-FFF2-40B4-BE49-F238E27FC236}">
                  <a16:creationId xmlns:a16="http://schemas.microsoft.com/office/drawing/2014/main" id="{1D8B2B7F-A080-2B48-B438-72325173576F}"/>
                </a:ext>
              </a:extLst>
            </p:cNvPr>
            <p:cNvCxnSpPr>
              <a:cxnSpLocks/>
              <a:stCxn id="40" idx="1"/>
              <a:endCxn id="43" idx="5"/>
            </p:cNvCxnSpPr>
            <p:nvPr/>
          </p:nvCxnSpPr>
          <p:spPr>
            <a:xfrm flipH="1" flipV="1">
              <a:off x="4898732" y="1401396"/>
              <a:ext cx="1384197" cy="97083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39A0B7-16AE-5345-950B-D5B7C17FEA44}"/>
                </a:ext>
              </a:extLst>
            </p:cNvPr>
            <p:cNvCxnSpPr>
              <a:cxnSpLocks/>
              <a:stCxn id="43" idx="6"/>
              <a:endCxn id="49" idx="2"/>
            </p:cNvCxnSpPr>
            <p:nvPr/>
          </p:nvCxnSpPr>
          <p:spPr>
            <a:xfrm>
              <a:off x="4963121" y="1245946"/>
              <a:ext cx="4258703" cy="119057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29B662E-430A-0742-873A-23F8C7455F2F}"/>
                </a:ext>
              </a:extLst>
            </p:cNvPr>
            <p:cNvCxnSpPr>
              <a:cxnSpLocks/>
              <a:endCxn id="46" idx="7"/>
            </p:cNvCxnSpPr>
            <p:nvPr/>
          </p:nvCxnSpPr>
          <p:spPr>
            <a:xfrm flipH="1">
              <a:off x="2595182" y="1272803"/>
              <a:ext cx="2087712" cy="101032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7C1DB7E0-130B-B949-8C8B-00C71B63FF5C}"/>
                </a:ext>
              </a:extLst>
            </p:cNvPr>
            <p:cNvSpPr/>
            <p:nvPr/>
          </p:nvSpPr>
          <p:spPr>
            <a:xfrm>
              <a:off x="2219892" y="2218743"/>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47" name="Rectangle 46">
              <a:extLst>
                <a:ext uri="{FF2B5EF4-FFF2-40B4-BE49-F238E27FC236}">
                  <a16:creationId xmlns:a16="http://schemas.microsoft.com/office/drawing/2014/main" id="{05DF91C9-3ED0-3747-A2A9-F13A98FC84E2}"/>
                </a:ext>
              </a:extLst>
            </p:cNvPr>
            <p:cNvSpPr/>
            <p:nvPr/>
          </p:nvSpPr>
          <p:spPr>
            <a:xfrm>
              <a:off x="547619" y="2224965"/>
              <a:ext cx="1665841" cy="646331"/>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Base</a:t>
              </a:r>
            </a:p>
            <a:p>
              <a:endParaRPr lang="en-US" dirty="0">
                <a:solidFill>
                  <a:schemeClr val="accent2"/>
                </a:solidFill>
                <a:effectLst/>
                <a:latin typeface="Helvetica Neue" panose="02000503000000020004" pitchFamily="2" charset="0"/>
              </a:endParaRPr>
            </a:p>
          </p:txBody>
        </p:sp>
        <p:sp>
          <p:nvSpPr>
            <p:cNvPr id="49" name="Oval 48">
              <a:extLst>
                <a:ext uri="{FF2B5EF4-FFF2-40B4-BE49-F238E27FC236}">
                  <a16:creationId xmlns:a16="http://schemas.microsoft.com/office/drawing/2014/main" id="{ECA94101-5D61-A742-A0C9-37CD2C62509F}"/>
                </a:ext>
              </a:extLst>
            </p:cNvPr>
            <p:cNvSpPr/>
            <p:nvPr/>
          </p:nvSpPr>
          <p:spPr>
            <a:xfrm>
              <a:off x="9221824" y="221667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7" name="Rectangle 66">
              <a:extLst>
                <a:ext uri="{FF2B5EF4-FFF2-40B4-BE49-F238E27FC236}">
                  <a16:creationId xmlns:a16="http://schemas.microsoft.com/office/drawing/2014/main" id="{28750ED7-9552-5A45-9F27-B398508545D2}"/>
                </a:ext>
              </a:extLst>
            </p:cNvPr>
            <p:cNvSpPr/>
            <p:nvPr/>
          </p:nvSpPr>
          <p:spPr>
            <a:xfrm>
              <a:off x="9661503" y="2289090"/>
              <a:ext cx="1252266" cy="369332"/>
            </a:xfrm>
            <a:prstGeom prst="rect">
              <a:avLst/>
            </a:prstGeom>
          </p:spPr>
          <p:txBody>
            <a:bodyPr wrap="square">
              <a:spAutoFit/>
            </a:bodyPr>
            <a:lstStyle/>
            <a:p>
              <a:r>
                <a:rPr lang="en-US" dirty="0">
                  <a:solidFill>
                    <a:schemeClr val="accent2"/>
                  </a:solidFill>
                  <a:latin typeface="Helvetica Neue" panose="02000503000000020004" pitchFamily="2" charset="0"/>
                </a:rPr>
                <a:t>Coruscant</a:t>
              </a:r>
            </a:p>
          </p:txBody>
        </p:sp>
        <p:sp>
          <p:nvSpPr>
            <p:cNvPr id="40" name="Oval 39">
              <a:extLst>
                <a:ext uri="{FF2B5EF4-FFF2-40B4-BE49-F238E27FC236}">
                  <a16:creationId xmlns:a16="http://schemas.microsoft.com/office/drawing/2014/main" id="{5A24799C-D818-2D4C-9F2A-CFB4D0A2B93E}"/>
                </a:ext>
              </a:extLst>
            </p:cNvPr>
            <p:cNvSpPr/>
            <p:nvPr/>
          </p:nvSpPr>
          <p:spPr>
            <a:xfrm>
              <a:off x="6218540" y="2307846"/>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96" name="Rectangle 95">
              <a:extLst>
                <a:ext uri="{FF2B5EF4-FFF2-40B4-BE49-F238E27FC236}">
                  <a16:creationId xmlns:a16="http://schemas.microsoft.com/office/drawing/2014/main" id="{8F0CEC1C-50B6-2246-97E7-C0081B116531}"/>
                </a:ext>
              </a:extLst>
            </p:cNvPr>
            <p:cNvSpPr/>
            <p:nvPr/>
          </p:nvSpPr>
          <p:spPr>
            <a:xfrm>
              <a:off x="5001633" y="2273183"/>
              <a:ext cx="1056700" cy="369332"/>
            </a:xfrm>
            <a:prstGeom prst="rect">
              <a:avLst/>
            </a:prstGeom>
          </p:spPr>
          <p:txBody>
            <a:bodyPr wrap="none">
              <a:spAutoFit/>
            </a:bodyPr>
            <a:lstStyle/>
            <a:p>
              <a:r>
                <a:rPr lang="en-US" dirty="0">
                  <a:solidFill>
                    <a:schemeClr val="accent2"/>
                  </a:solidFill>
                  <a:latin typeface="Helvetica Neue" panose="02000503000000020004" pitchFamily="2" charset="0"/>
                </a:rPr>
                <a:t>Tatooine</a:t>
              </a:r>
              <a:endParaRPr lang="en-US" dirty="0"/>
            </a:p>
          </p:txBody>
        </p:sp>
      </p:grpSp>
      <p:sp>
        <p:nvSpPr>
          <p:cNvPr id="4" name="TextBox 3">
            <a:extLst>
              <a:ext uri="{FF2B5EF4-FFF2-40B4-BE49-F238E27FC236}">
                <a16:creationId xmlns:a16="http://schemas.microsoft.com/office/drawing/2014/main" id="{6A24BB0F-546B-D975-1ABA-32B3FF5D6A45}"/>
              </a:ext>
            </a:extLst>
          </p:cNvPr>
          <p:cNvSpPr txBox="1"/>
          <p:nvPr/>
        </p:nvSpPr>
        <p:spPr>
          <a:xfrm>
            <a:off x="4742662" y="4199579"/>
            <a:ext cx="1845377" cy="369332"/>
          </a:xfrm>
          <a:prstGeom prst="rect">
            <a:avLst/>
          </a:prstGeom>
          <a:noFill/>
        </p:spPr>
        <p:txBody>
          <a:bodyPr wrap="none" rtlCol="0">
            <a:spAutoFit/>
          </a:bodyPr>
          <a:lstStyle/>
          <a:p>
            <a:r>
              <a:rPr lang="en-US" dirty="0"/>
              <a:t>Frontier queue:</a:t>
            </a:r>
          </a:p>
        </p:txBody>
      </p:sp>
      <p:pic>
        <p:nvPicPr>
          <p:cNvPr id="175" name="Picture 174">
            <a:extLst>
              <a:ext uri="{FF2B5EF4-FFF2-40B4-BE49-F238E27FC236}">
                <a16:creationId xmlns:a16="http://schemas.microsoft.com/office/drawing/2014/main" id="{E2F90DB0-49D8-5AB4-3B2B-73A7ABDFAE8E}"/>
              </a:ext>
            </a:extLst>
          </p:cNvPr>
          <p:cNvPicPr>
            <a:picLocks noChangeAspect="1"/>
          </p:cNvPicPr>
          <p:nvPr/>
        </p:nvPicPr>
        <p:blipFill>
          <a:blip r:embed="rId3"/>
          <a:stretch>
            <a:fillRect/>
          </a:stretch>
        </p:blipFill>
        <p:spPr>
          <a:xfrm>
            <a:off x="7519320" y="-11193"/>
            <a:ext cx="3961480" cy="2305815"/>
          </a:xfrm>
          <a:prstGeom prst="rect">
            <a:avLst/>
          </a:prstGeom>
        </p:spPr>
      </p:pic>
      <p:sp>
        <p:nvSpPr>
          <p:cNvPr id="177" name="TextBox 176">
            <a:extLst>
              <a:ext uri="{FF2B5EF4-FFF2-40B4-BE49-F238E27FC236}">
                <a16:creationId xmlns:a16="http://schemas.microsoft.com/office/drawing/2014/main" id="{FE4144A3-2004-0243-CDBE-B31381E45DA9}"/>
              </a:ext>
            </a:extLst>
          </p:cNvPr>
          <p:cNvSpPr txBox="1"/>
          <p:nvPr/>
        </p:nvSpPr>
        <p:spPr>
          <a:xfrm>
            <a:off x="262021" y="1075820"/>
            <a:ext cx="6105524" cy="646331"/>
          </a:xfrm>
          <a:prstGeom prst="rect">
            <a:avLst/>
          </a:prstGeom>
          <a:noFill/>
        </p:spPr>
        <p:txBody>
          <a:bodyPr wrap="square">
            <a:spAutoFit/>
          </a:bodyPr>
          <a:lstStyle/>
          <a:p>
            <a:r>
              <a:rPr lang="en-US" dirty="0"/>
              <a:t>Initial State: </a:t>
            </a:r>
            <a:r>
              <a:rPr lang="en-US" b="1" dirty="0" err="1"/>
              <a:t>Alderaan</a:t>
            </a:r>
            <a:br>
              <a:rPr lang="en-US" dirty="0"/>
            </a:br>
            <a:r>
              <a:rPr lang="en-US" dirty="0"/>
              <a:t>Goal State: </a:t>
            </a:r>
            <a:r>
              <a:rPr lang="en-US" b="1" dirty="0"/>
              <a:t>Kessel</a:t>
            </a:r>
            <a:endParaRPr lang="en-US" dirty="0"/>
          </a:p>
        </p:txBody>
      </p:sp>
      <p:sp>
        <p:nvSpPr>
          <p:cNvPr id="7" name="TextBox 6">
            <a:extLst>
              <a:ext uri="{FF2B5EF4-FFF2-40B4-BE49-F238E27FC236}">
                <a16:creationId xmlns:a16="http://schemas.microsoft.com/office/drawing/2014/main" id="{20502E66-BF7C-E365-4BD7-6504D67B6E93}"/>
              </a:ext>
            </a:extLst>
          </p:cNvPr>
          <p:cNvSpPr txBox="1"/>
          <p:nvPr/>
        </p:nvSpPr>
        <p:spPr>
          <a:xfrm>
            <a:off x="4842766" y="4839191"/>
            <a:ext cx="3074401" cy="369332"/>
          </a:xfrm>
          <a:prstGeom prst="rect">
            <a:avLst/>
          </a:prstGeom>
          <a:solidFill>
            <a:schemeClr val="bg1">
              <a:alpha val="90370"/>
            </a:schemeClr>
          </a:solidFill>
        </p:spPr>
        <p:txBody>
          <a:bodyPr wrap="square" rtlCol="0">
            <a:spAutoFit/>
          </a:bodyPr>
          <a:lstStyle/>
          <a:p>
            <a:r>
              <a:rPr lang="en-US" b="1" dirty="0">
                <a:solidFill>
                  <a:schemeClr val="accent2"/>
                </a:solidFill>
              </a:rPr>
              <a:t>Tatooine	329  </a:t>
            </a:r>
          </a:p>
        </p:txBody>
      </p:sp>
      <p:sp>
        <p:nvSpPr>
          <p:cNvPr id="8" name="TextBox 7">
            <a:extLst>
              <a:ext uri="{FF2B5EF4-FFF2-40B4-BE49-F238E27FC236}">
                <a16:creationId xmlns:a16="http://schemas.microsoft.com/office/drawing/2014/main" id="{97DF00EC-E910-AD58-0CCC-48971FC8EC1D}"/>
              </a:ext>
            </a:extLst>
          </p:cNvPr>
          <p:cNvSpPr txBox="1"/>
          <p:nvPr/>
        </p:nvSpPr>
        <p:spPr>
          <a:xfrm>
            <a:off x="4842766" y="5501731"/>
            <a:ext cx="3074401" cy="369332"/>
          </a:xfrm>
          <a:prstGeom prst="rect">
            <a:avLst/>
          </a:prstGeom>
          <a:solidFill>
            <a:schemeClr val="bg1">
              <a:alpha val="90370"/>
            </a:schemeClr>
          </a:solidFill>
        </p:spPr>
        <p:txBody>
          <a:bodyPr wrap="square" rtlCol="0">
            <a:spAutoFit/>
          </a:bodyPr>
          <a:lstStyle/>
          <a:p>
            <a:r>
              <a:rPr lang="en-US" b="1" dirty="0">
                <a:solidFill>
                  <a:schemeClr val="accent2"/>
                </a:solidFill>
              </a:rPr>
              <a:t>Coruscant	374  </a:t>
            </a:r>
          </a:p>
        </p:txBody>
      </p:sp>
      <p:grpSp>
        <p:nvGrpSpPr>
          <p:cNvPr id="21" name="Group 20">
            <a:extLst>
              <a:ext uri="{FF2B5EF4-FFF2-40B4-BE49-F238E27FC236}">
                <a16:creationId xmlns:a16="http://schemas.microsoft.com/office/drawing/2014/main" id="{A6233493-F690-185E-A891-2B9076B5DC76}"/>
              </a:ext>
            </a:extLst>
          </p:cNvPr>
          <p:cNvGrpSpPr/>
          <p:nvPr/>
        </p:nvGrpSpPr>
        <p:grpSpPr>
          <a:xfrm>
            <a:off x="329796" y="2438583"/>
            <a:ext cx="4075489" cy="1489610"/>
            <a:chOff x="329796" y="2438583"/>
            <a:chExt cx="4075489" cy="1489610"/>
          </a:xfrm>
        </p:grpSpPr>
        <p:sp>
          <p:nvSpPr>
            <p:cNvPr id="9" name="Oval 8">
              <a:extLst>
                <a:ext uri="{FF2B5EF4-FFF2-40B4-BE49-F238E27FC236}">
                  <a16:creationId xmlns:a16="http://schemas.microsoft.com/office/drawing/2014/main" id="{BA3BA0F4-0CFA-3100-181F-8F13454F3531}"/>
                </a:ext>
              </a:extLst>
            </p:cNvPr>
            <p:cNvSpPr/>
            <p:nvPr/>
          </p:nvSpPr>
          <p:spPr>
            <a:xfrm>
              <a:off x="658345"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CF0B8718-60D4-CFB9-E7A1-967E67B47762}"/>
                </a:ext>
              </a:extLst>
            </p:cNvPr>
            <p:cNvSpPr/>
            <p:nvPr/>
          </p:nvSpPr>
          <p:spPr>
            <a:xfrm>
              <a:off x="329796" y="3558861"/>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sp>
          <p:nvSpPr>
            <p:cNvPr id="11" name="Oval 10">
              <a:extLst>
                <a:ext uri="{FF2B5EF4-FFF2-40B4-BE49-F238E27FC236}">
                  <a16:creationId xmlns:a16="http://schemas.microsoft.com/office/drawing/2014/main" id="{967FABEB-FF25-FB8F-2EDF-0EBCE54A5E61}"/>
                </a:ext>
              </a:extLst>
            </p:cNvPr>
            <p:cNvSpPr/>
            <p:nvPr/>
          </p:nvSpPr>
          <p:spPr>
            <a:xfrm>
              <a:off x="1709088"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9A41E6E4-7C82-4DF6-AE59-301BC7565416}"/>
                </a:ext>
              </a:extLst>
            </p:cNvPr>
            <p:cNvSpPr/>
            <p:nvPr/>
          </p:nvSpPr>
          <p:spPr>
            <a:xfrm>
              <a:off x="1380539" y="3558861"/>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Onderon</a:t>
              </a:r>
              <a:endParaRPr lang="en-US" dirty="0">
                <a:solidFill>
                  <a:schemeClr val="accent2"/>
                </a:solidFill>
                <a:effectLst/>
                <a:latin typeface="Helvetica Neue" panose="02000503000000020004" pitchFamily="2" charset="0"/>
              </a:endParaRPr>
            </a:p>
          </p:txBody>
        </p:sp>
        <p:sp>
          <p:nvSpPr>
            <p:cNvPr id="13" name="Oval 12">
              <a:extLst>
                <a:ext uri="{FF2B5EF4-FFF2-40B4-BE49-F238E27FC236}">
                  <a16:creationId xmlns:a16="http://schemas.microsoft.com/office/drawing/2014/main" id="{3B2C5659-0A6D-B75F-505A-80EA74D78D9C}"/>
                </a:ext>
              </a:extLst>
            </p:cNvPr>
            <p:cNvSpPr/>
            <p:nvPr/>
          </p:nvSpPr>
          <p:spPr>
            <a:xfrm>
              <a:off x="2710360" y="3136829"/>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3">
              <a:extLst>
                <a:ext uri="{FF2B5EF4-FFF2-40B4-BE49-F238E27FC236}">
                  <a16:creationId xmlns:a16="http://schemas.microsoft.com/office/drawing/2014/main" id="{4B43934F-256C-FCCD-07B3-D4C7EBB9D9A0}"/>
                </a:ext>
              </a:extLst>
            </p:cNvPr>
            <p:cNvSpPr/>
            <p:nvPr/>
          </p:nvSpPr>
          <p:spPr>
            <a:xfrm>
              <a:off x="2569589" y="3558861"/>
              <a:ext cx="800219" cy="369332"/>
            </a:xfrm>
            <a:prstGeom prst="rect">
              <a:avLst/>
            </a:prstGeom>
            <a:ln>
              <a:noFill/>
            </a:ln>
          </p:spPr>
          <p:txBody>
            <a:bodyPr wrap="none">
              <a:spAutoFit/>
            </a:bodyPr>
            <a:lstStyle/>
            <a:p>
              <a:pPr algn="ctr"/>
              <a:r>
                <a:rPr lang="en-US" dirty="0">
                  <a:solidFill>
                    <a:schemeClr val="accent2"/>
                  </a:solidFill>
                  <a:latin typeface="Helvetica Neue" panose="02000503000000020004" pitchFamily="2" charset="0"/>
                </a:rPr>
                <a:t>Endor</a:t>
              </a:r>
              <a:endParaRPr lang="en-US" dirty="0">
                <a:solidFill>
                  <a:schemeClr val="accent2"/>
                </a:solidFill>
                <a:effectLst/>
                <a:latin typeface="Helvetica Neue" panose="02000503000000020004" pitchFamily="2" charset="0"/>
              </a:endParaRPr>
            </a:p>
          </p:txBody>
        </p:sp>
        <p:sp>
          <p:nvSpPr>
            <p:cNvPr id="15" name="Oval 14">
              <a:extLst>
                <a:ext uri="{FF2B5EF4-FFF2-40B4-BE49-F238E27FC236}">
                  <a16:creationId xmlns:a16="http://schemas.microsoft.com/office/drawing/2014/main" id="{54B992BA-9CB4-ED0C-CEE4-A163FE23D840}"/>
                </a:ext>
              </a:extLst>
            </p:cNvPr>
            <p:cNvSpPr/>
            <p:nvPr/>
          </p:nvSpPr>
          <p:spPr>
            <a:xfrm>
              <a:off x="3710716"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 name="Rectangle 15">
              <a:extLst>
                <a:ext uri="{FF2B5EF4-FFF2-40B4-BE49-F238E27FC236}">
                  <a16:creationId xmlns:a16="http://schemas.microsoft.com/office/drawing/2014/main" id="{89E48AAA-6450-1C3F-AAA2-3BDCC5137000}"/>
                </a:ext>
              </a:extLst>
            </p:cNvPr>
            <p:cNvSpPr/>
            <p:nvPr/>
          </p:nvSpPr>
          <p:spPr>
            <a:xfrm>
              <a:off x="3561784" y="3558861"/>
              <a:ext cx="843501"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Ryloth</a:t>
              </a:r>
              <a:endParaRPr lang="en-US" dirty="0">
                <a:solidFill>
                  <a:schemeClr val="accent2"/>
                </a:solidFill>
                <a:effectLst/>
                <a:latin typeface="Helvetica Neue" panose="02000503000000020004" pitchFamily="2" charset="0"/>
              </a:endParaRPr>
            </a:p>
          </p:txBody>
        </p:sp>
        <p:cxnSp>
          <p:nvCxnSpPr>
            <p:cNvPr id="17" name="Straight Connector 16">
              <a:extLst>
                <a:ext uri="{FF2B5EF4-FFF2-40B4-BE49-F238E27FC236}">
                  <a16:creationId xmlns:a16="http://schemas.microsoft.com/office/drawing/2014/main" id="{18B2A890-466E-FD1E-CA31-57ACF31AC072}"/>
                </a:ext>
              </a:extLst>
            </p:cNvPr>
            <p:cNvCxnSpPr>
              <a:cxnSpLocks/>
              <a:endCxn id="9" idx="7"/>
            </p:cNvCxnSpPr>
            <p:nvPr/>
          </p:nvCxnSpPr>
          <p:spPr>
            <a:xfrm flipH="1">
              <a:off x="1033635" y="2438583"/>
              <a:ext cx="1186257" cy="762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5138259-BDA1-8476-68F7-C4C88A3E3002}"/>
                </a:ext>
              </a:extLst>
            </p:cNvPr>
            <p:cNvCxnSpPr>
              <a:cxnSpLocks/>
              <a:endCxn id="11" idx="0"/>
            </p:cNvCxnSpPr>
            <p:nvPr/>
          </p:nvCxnSpPr>
          <p:spPr>
            <a:xfrm flipH="1">
              <a:off x="1928928" y="2594033"/>
              <a:ext cx="355353" cy="5427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54694B-2AA7-BCF4-D708-6B96E8B08276}"/>
                </a:ext>
              </a:extLst>
            </p:cNvPr>
            <p:cNvCxnSpPr>
              <a:cxnSpLocks/>
              <a:endCxn id="13" idx="0"/>
            </p:cNvCxnSpPr>
            <p:nvPr/>
          </p:nvCxnSpPr>
          <p:spPr>
            <a:xfrm>
              <a:off x="2595182" y="2594033"/>
              <a:ext cx="335018" cy="5427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5D8912-C553-F0E7-42FB-C02B484A264E}"/>
                </a:ext>
              </a:extLst>
            </p:cNvPr>
            <p:cNvCxnSpPr>
              <a:cxnSpLocks/>
              <a:endCxn id="15" idx="1"/>
            </p:cNvCxnSpPr>
            <p:nvPr/>
          </p:nvCxnSpPr>
          <p:spPr>
            <a:xfrm>
              <a:off x="2659571" y="2438583"/>
              <a:ext cx="1115534" cy="762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E8977069-7E25-85F2-C247-7C76350ED6B9}"/>
              </a:ext>
            </a:extLst>
          </p:cNvPr>
          <p:cNvSpPr txBox="1"/>
          <p:nvPr/>
        </p:nvSpPr>
        <p:spPr>
          <a:xfrm>
            <a:off x="2386519" y="2457855"/>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6730EFE6-8927-EAA9-56C8-08B8F182CAF3}"/>
              </a:ext>
            </a:extLst>
          </p:cNvPr>
          <p:cNvSpPr txBox="1"/>
          <p:nvPr/>
        </p:nvSpPr>
        <p:spPr>
          <a:xfrm>
            <a:off x="4842766" y="5177970"/>
            <a:ext cx="3074401" cy="369332"/>
          </a:xfrm>
          <a:prstGeom prst="rect">
            <a:avLst/>
          </a:prstGeom>
          <a:solidFill>
            <a:schemeClr val="bg1">
              <a:alpha val="90370"/>
            </a:schemeClr>
          </a:solidFill>
        </p:spPr>
        <p:txBody>
          <a:bodyPr wrap="square" rtlCol="0">
            <a:spAutoFit/>
          </a:bodyPr>
          <a:lstStyle/>
          <a:p>
            <a:r>
              <a:rPr lang="en-US" b="1" dirty="0" err="1">
                <a:solidFill>
                  <a:schemeClr val="accent2"/>
                </a:solidFill>
              </a:rPr>
              <a:t>Alderaan</a:t>
            </a:r>
            <a:r>
              <a:rPr lang="en-US" b="1" dirty="0">
                <a:solidFill>
                  <a:schemeClr val="accent2"/>
                </a:solidFill>
              </a:rPr>
              <a:t>	366  </a:t>
            </a:r>
          </a:p>
        </p:txBody>
      </p:sp>
      <p:sp>
        <p:nvSpPr>
          <p:cNvPr id="24" name="TextBox 23">
            <a:extLst>
              <a:ext uri="{FF2B5EF4-FFF2-40B4-BE49-F238E27FC236}">
                <a16:creationId xmlns:a16="http://schemas.microsoft.com/office/drawing/2014/main" id="{E920126E-258D-0185-1713-B495CDE4374B}"/>
              </a:ext>
            </a:extLst>
          </p:cNvPr>
          <p:cNvSpPr txBox="1"/>
          <p:nvPr/>
        </p:nvSpPr>
        <p:spPr>
          <a:xfrm>
            <a:off x="4842766" y="5840510"/>
            <a:ext cx="3074401" cy="369332"/>
          </a:xfrm>
          <a:prstGeom prst="rect">
            <a:avLst/>
          </a:prstGeom>
          <a:solidFill>
            <a:schemeClr val="bg1">
              <a:alpha val="90370"/>
            </a:schemeClr>
          </a:solidFill>
        </p:spPr>
        <p:txBody>
          <a:bodyPr wrap="square" rtlCol="0">
            <a:spAutoFit/>
          </a:bodyPr>
          <a:lstStyle/>
          <a:p>
            <a:r>
              <a:rPr lang="en-US" b="1" dirty="0" err="1">
                <a:solidFill>
                  <a:schemeClr val="accent2"/>
                </a:solidFill>
              </a:rPr>
              <a:t>Onderon</a:t>
            </a:r>
            <a:r>
              <a:rPr lang="en-US" b="1" dirty="0">
                <a:solidFill>
                  <a:schemeClr val="accent2"/>
                </a:solidFill>
              </a:rPr>
              <a:t>	380  </a:t>
            </a:r>
          </a:p>
        </p:txBody>
      </p:sp>
      <p:sp>
        <p:nvSpPr>
          <p:cNvPr id="26" name="TextBox 25">
            <a:extLst>
              <a:ext uri="{FF2B5EF4-FFF2-40B4-BE49-F238E27FC236}">
                <a16:creationId xmlns:a16="http://schemas.microsoft.com/office/drawing/2014/main" id="{A3034E4A-0C29-EF6C-E575-571C293999EE}"/>
              </a:ext>
            </a:extLst>
          </p:cNvPr>
          <p:cNvSpPr txBox="1"/>
          <p:nvPr/>
        </p:nvSpPr>
        <p:spPr>
          <a:xfrm>
            <a:off x="4842766" y="4469859"/>
            <a:ext cx="3074401" cy="369332"/>
          </a:xfrm>
          <a:prstGeom prst="rect">
            <a:avLst/>
          </a:prstGeom>
          <a:solidFill>
            <a:schemeClr val="bg1">
              <a:alpha val="90370"/>
            </a:schemeClr>
          </a:solidFill>
        </p:spPr>
        <p:txBody>
          <a:bodyPr wrap="square" rtlCol="0">
            <a:spAutoFit/>
          </a:bodyPr>
          <a:lstStyle/>
          <a:p>
            <a:r>
              <a:rPr lang="en-US" b="1" dirty="0" err="1">
                <a:solidFill>
                  <a:schemeClr val="accent2"/>
                </a:solidFill>
              </a:rPr>
              <a:t>Ryloth</a:t>
            </a:r>
            <a:r>
              <a:rPr lang="en-US" b="1" dirty="0">
                <a:solidFill>
                  <a:schemeClr val="accent2"/>
                </a:solidFill>
              </a:rPr>
              <a:t>		193  </a:t>
            </a:r>
          </a:p>
        </p:txBody>
      </p:sp>
      <p:grpSp>
        <p:nvGrpSpPr>
          <p:cNvPr id="45" name="Group 44">
            <a:extLst>
              <a:ext uri="{FF2B5EF4-FFF2-40B4-BE49-F238E27FC236}">
                <a16:creationId xmlns:a16="http://schemas.microsoft.com/office/drawing/2014/main" id="{D58F2B9F-3811-A1CB-CBB3-9140BAE39C93}"/>
              </a:ext>
            </a:extLst>
          </p:cNvPr>
          <p:cNvGrpSpPr/>
          <p:nvPr/>
        </p:nvGrpSpPr>
        <p:grpSpPr>
          <a:xfrm>
            <a:off x="1814086" y="3356669"/>
            <a:ext cx="2236290" cy="2084630"/>
            <a:chOff x="1814086" y="3356669"/>
            <a:chExt cx="2236290" cy="2084630"/>
          </a:xfrm>
        </p:grpSpPr>
        <p:sp>
          <p:nvSpPr>
            <p:cNvPr id="32" name="Oval 31">
              <a:extLst>
                <a:ext uri="{FF2B5EF4-FFF2-40B4-BE49-F238E27FC236}">
                  <a16:creationId xmlns:a16="http://schemas.microsoft.com/office/drawing/2014/main" id="{B9DA60E4-6F0F-52EE-B01F-45AF31BDAD47}"/>
                </a:ext>
              </a:extLst>
            </p:cNvPr>
            <p:cNvSpPr/>
            <p:nvPr/>
          </p:nvSpPr>
          <p:spPr>
            <a:xfrm>
              <a:off x="2148147" y="407829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3" name="Rectangle 32">
              <a:extLst>
                <a:ext uri="{FF2B5EF4-FFF2-40B4-BE49-F238E27FC236}">
                  <a16:creationId xmlns:a16="http://schemas.microsoft.com/office/drawing/2014/main" id="{9C4910C4-CE15-2819-8244-FDBD3EB8310F}"/>
                </a:ext>
              </a:extLst>
            </p:cNvPr>
            <p:cNvSpPr/>
            <p:nvPr/>
          </p:nvSpPr>
          <p:spPr>
            <a:xfrm>
              <a:off x="1814086" y="4517969"/>
              <a:ext cx="1144865" cy="923330"/>
            </a:xfrm>
            <a:prstGeom prst="rect">
              <a:avLst/>
            </a:prstGeom>
            <a:ln>
              <a:noFill/>
            </a:ln>
          </p:spPr>
          <p:txBody>
            <a:bodyPr wrap="none">
              <a:spAutoFit/>
            </a:bodyPr>
            <a:lstStyle/>
            <a:p>
              <a:pPr algn="ctr"/>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a:t>
              </a:r>
              <a:br>
                <a:rPr lang="en-US" dirty="0">
                  <a:solidFill>
                    <a:schemeClr val="accent2"/>
                  </a:solidFill>
                  <a:latin typeface="Helvetica Neue" panose="02000503000000020004" pitchFamily="2" charset="0"/>
                </a:rPr>
              </a:br>
              <a:r>
                <a:rPr lang="en-US" dirty="0">
                  <a:solidFill>
                    <a:schemeClr val="accent2"/>
                  </a:solidFill>
                  <a:latin typeface="Helvetica Neue" panose="02000503000000020004" pitchFamily="2" charset="0"/>
                </a:rPr>
                <a:t>Base</a:t>
              </a:r>
            </a:p>
            <a:p>
              <a:endParaRPr lang="en-US" dirty="0">
                <a:solidFill>
                  <a:schemeClr val="accent2"/>
                </a:solidFill>
                <a:latin typeface="Helvetica Neue" panose="02000503000000020004" pitchFamily="2" charset="0"/>
              </a:endParaRPr>
            </a:p>
          </p:txBody>
        </p:sp>
        <p:sp>
          <p:nvSpPr>
            <p:cNvPr id="35" name="Oval 34">
              <a:extLst>
                <a:ext uri="{FF2B5EF4-FFF2-40B4-BE49-F238E27FC236}">
                  <a16:creationId xmlns:a16="http://schemas.microsoft.com/office/drawing/2014/main" id="{13BF5305-AF5C-3941-B408-76FA78BF8EFF}"/>
                </a:ext>
              </a:extLst>
            </p:cNvPr>
            <p:cNvSpPr/>
            <p:nvPr/>
          </p:nvSpPr>
          <p:spPr>
            <a:xfrm>
              <a:off x="3369909" y="407829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6" name="Rectangle 35">
              <a:extLst>
                <a:ext uri="{FF2B5EF4-FFF2-40B4-BE49-F238E27FC236}">
                  <a16:creationId xmlns:a16="http://schemas.microsoft.com/office/drawing/2014/main" id="{50CD6B89-0BB9-83CB-5E58-5BAEB654E396}"/>
                </a:ext>
              </a:extLst>
            </p:cNvPr>
            <p:cNvSpPr/>
            <p:nvPr/>
          </p:nvSpPr>
          <p:spPr>
            <a:xfrm>
              <a:off x="3129119" y="4500322"/>
              <a:ext cx="921257" cy="369332"/>
            </a:xfrm>
            <a:prstGeom prst="rect">
              <a:avLst/>
            </a:prstGeom>
            <a:ln>
              <a:noFill/>
            </a:ln>
          </p:spPr>
          <p:txBody>
            <a:bodyPr wrap="square">
              <a:spAutoFit/>
            </a:bodyPr>
            <a:lstStyle/>
            <a:p>
              <a:pPr algn="ctr"/>
              <a:r>
                <a:rPr lang="en-US" dirty="0">
                  <a:solidFill>
                    <a:schemeClr val="accent2"/>
                  </a:solidFill>
                  <a:latin typeface="Helvetica Neue" panose="02000503000000020004" pitchFamily="2" charset="0"/>
                </a:rPr>
                <a:t>Kessel</a:t>
              </a:r>
              <a:endParaRPr lang="en-US" dirty="0">
                <a:solidFill>
                  <a:schemeClr val="accent2"/>
                </a:solidFill>
                <a:effectLst/>
                <a:latin typeface="Helvetica Neue" panose="02000503000000020004" pitchFamily="2" charset="0"/>
              </a:endParaRPr>
            </a:p>
          </p:txBody>
        </p:sp>
        <p:cxnSp>
          <p:nvCxnSpPr>
            <p:cNvPr id="37" name="Straight Connector 36">
              <a:extLst>
                <a:ext uri="{FF2B5EF4-FFF2-40B4-BE49-F238E27FC236}">
                  <a16:creationId xmlns:a16="http://schemas.microsoft.com/office/drawing/2014/main" id="{2B805896-DC90-27EF-92E1-86284D1C24E4}"/>
                </a:ext>
              </a:extLst>
            </p:cNvPr>
            <p:cNvCxnSpPr>
              <a:cxnSpLocks/>
              <a:stCxn id="13" idx="2"/>
              <a:endCxn id="32" idx="0"/>
            </p:cNvCxnSpPr>
            <p:nvPr/>
          </p:nvCxnSpPr>
          <p:spPr>
            <a:xfrm flipH="1">
              <a:off x="2367987" y="3356669"/>
              <a:ext cx="342373" cy="72162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9554573-7481-1CB3-D19A-42AC0CAB01CC}"/>
                </a:ext>
              </a:extLst>
            </p:cNvPr>
            <p:cNvCxnSpPr>
              <a:cxnSpLocks/>
              <a:stCxn id="13" idx="6"/>
              <a:endCxn id="35" idx="0"/>
            </p:cNvCxnSpPr>
            <p:nvPr/>
          </p:nvCxnSpPr>
          <p:spPr>
            <a:xfrm>
              <a:off x="3150039" y="3356669"/>
              <a:ext cx="439710" cy="72162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5A7954A7-32AE-395B-8CCD-41D12D465216}"/>
              </a:ext>
            </a:extLst>
          </p:cNvPr>
          <p:cNvSpPr txBox="1"/>
          <p:nvPr/>
        </p:nvSpPr>
        <p:spPr>
          <a:xfrm>
            <a:off x="4854597" y="6207457"/>
            <a:ext cx="3074401" cy="369332"/>
          </a:xfrm>
          <a:prstGeom prst="rect">
            <a:avLst/>
          </a:prstGeom>
          <a:solidFill>
            <a:schemeClr val="bg1">
              <a:alpha val="90370"/>
            </a:schemeClr>
          </a:solidFill>
        </p:spPr>
        <p:txBody>
          <a:bodyPr wrap="square" rtlCol="0">
            <a:spAutoFit/>
          </a:bodyPr>
          <a:lstStyle/>
          <a:p>
            <a:r>
              <a:rPr lang="en-US" b="1" dirty="0" err="1">
                <a:solidFill>
                  <a:schemeClr val="accent2"/>
                </a:solidFill>
              </a:rPr>
              <a:t>Starkiller</a:t>
            </a:r>
            <a:r>
              <a:rPr lang="en-US" b="1" dirty="0">
                <a:solidFill>
                  <a:schemeClr val="accent2"/>
                </a:solidFill>
              </a:rPr>
              <a:t> Base	253  </a:t>
            </a:r>
          </a:p>
        </p:txBody>
      </p:sp>
      <p:sp>
        <p:nvSpPr>
          <p:cNvPr id="51" name="TextBox 50">
            <a:extLst>
              <a:ext uri="{FF2B5EF4-FFF2-40B4-BE49-F238E27FC236}">
                <a16:creationId xmlns:a16="http://schemas.microsoft.com/office/drawing/2014/main" id="{B8362B4F-D744-4812-10BF-F5244F9DAA0A}"/>
              </a:ext>
            </a:extLst>
          </p:cNvPr>
          <p:cNvSpPr txBox="1"/>
          <p:nvPr/>
        </p:nvSpPr>
        <p:spPr>
          <a:xfrm>
            <a:off x="4854597" y="6546236"/>
            <a:ext cx="3074401" cy="369332"/>
          </a:xfrm>
          <a:prstGeom prst="rect">
            <a:avLst/>
          </a:prstGeom>
          <a:solidFill>
            <a:schemeClr val="bg1">
              <a:alpha val="90370"/>
            </a:schemeClr>
          </a:solidFill>
        </p:spPr>
        <p:txBody>
          <a:bodyPr wrap="square" rtlCol="0">
            <a:spAutoFit/>
          </a:bodyPr>
          <a:lstStyle/>
          <a:p>
            <a:r>
              <a:rPr lang="en-US" b="1" dirty="0">
                <a:solidFill>
                  <a:schemeClr val="accent2"/>
                </a:solidFill>
              </a:rPr>
              <a:t>Kessel		0  </a:t>
            </a:r>
          </a:p>
        </p:txBody>
      </p:sp>
      <p:graphicFrame>
        <p:nvGraphicFramePr>
          <p:cNvPr id="52" name="Table 2">
            <a:extLst>
              <a:ext uri="{FF2B5EF4-FFF2-40B4-BE49-F238E27FC236}">
                <a16:creationId xmlns:a16="http://schemas.microsoft.com/office/drawing/2014/main" id="{242C1ACD-9B08-D75F-5243-9274DF55E757}"/>
              </a:ext>
            </a:extLst>
          </p:cNvPr>
          <p:cNvGraphicFramePr>
            <a:graphicFrameLocks noGrp="1"/>
          </p:cNvGraphicFramePr>
          <p:nvPr>
            <p:extLst>
              <p:ext uri="{D42A27DB-BD31-4B8C-83A1-F6EECF244321}">
                <p14:modId xmlns:p14="http://schemas.microsoft.com/office/powerpoint/2010/main" val="2439015129"/>
              </p:ext>
            </p:extLst>
          </p:nvPr>
        </p:nvGraphicFramePr>
        <p:xfrm>
          <a:off x="8756874" y="4121369"/>
          <a:ext cx="3259615" cy="2593145"/>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632141505"/>
                    </a:ext>
                  </a:extLst>
                </a:gridCol>
                <a:gridCol w="642416">
                  <a:extLst>
                    <a:ext uri="{9D8B030D-6E8A-4147-A177-3AD203B41FA5}">
                      <a16:colId xmlns:a16="http://schemas.microsoft.com/office/drawing/2014/main" val="1109464113"/>
                    </a:ext>
                  </a:extLst>
                </a:gridCol>
                <a:gridCol w="142340">
                  <a:extLst>
                    <a:ext uri="{9D8B030D-6E8A-4147-A177-3AD203B41FA5}">
                      <a16:colId xmlns:a16="http://schemas.microsoft.com/office/drawing/2014/main" val="2570685854"/>
                    </a:ext>
                  </a:extLst>
                </a:gridCol>
                <a:gridCol w="1065213">
                  <a:extLst>
                    <a:ext uri="{9D8B030D-6E8A-4147-A177-3AD203B41FA5}">
                      <a16:colId xmlns:a16="http://schemas.microsoft.com/office/drawing/2014/main" val="1129571147"/>
                    </a:ext>
                  </a:extLst>
                </a:gridCol>
                <a:gridCol w="628596">
                  <a:extLst>
                    <a:ext uri="{9D8B030D-6E8A-4147-A177-3AD203B41FA5}">
                      <a16:colId xmlns:a16="http://schemas.microsoft.com/office/drawing/2014/main" val="1940163824"/>
                    </a:ext>
                  </a:extLst>
                </a:gridCol>
              </a:tblGrid>
              <a:tr h="181702">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tc>
                  <a:txBody>
                    <a:bodyPr/>
                    <a:lstStyle/>
                    <a:p>
                      <a:pPr algn="l" fontAlgn="b"/>
                      <a:endParaRPr lang="en-US" sz="1200" b="1" i="0" u="none" strike="noStrike" baseline="0" dirty="0">
                        <a:solidFill>
                          <a:schemeClr val="accent4"/>
                        </a:solidFill>
                        <a:effectLst/>
                        <a:latin typeface="+mn-lt"/>
                      </a:endParaRPr>
                    </a:p>
                  </a:txBody>
                  <a:tcPr marL="9525" marR="9525" marT="9525" marB="0" anchor="b"/>
                </a:tc>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extLst>
                  <a:ext uri="{0D108BD9-81ED-4DB2-BD59-A6C34878D82A}">
                    <a16:rowId xmlns:a16="http://schemas.microsoft.com/office/drawing/2014/main" val="2424969334"/>
                  </a:ext>
                </a:extLst>
              </a:tr>
              <a:tr h="240074">
                <a:tc>
                  <a:txBody>
                    <a:bodyPr/>
                    <a:lstStyle/>
                    <a:p>
                      <a:pPr algn="l" fontAlgn="b"/>
                      <a:r>
                        <a:rPr lang="en-US" sz="1200" b="0" i="0" u="none" strike="noStrike" baseline="0" dirty="0" err="1">
                          <a:solidFill>
                            <a:srgbClr val="000000"/>
                          </a:solidFill>
                          <a:effectLst/>
                          <a:latin typeface="+mn-lt"/>
                        </a:rPr>
                        <a:t>Alderaan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366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Lotho</a:t>
                      </a:r>
                      <a:r>
                        <a:rPr lang="en-US" sz="1200" b="0" i="0" u="none" strike="noStrike" baseline="0" dirty="0">
                          <a:solidFill>
                            <a:srgbClr val="000000"/>
                          </a:solidFill>
                          <a:effectLst/>
                          <a:latin typeface="+mn-lt"/>
                        </a:rPr>
                        <a:t> Minor</a:t>
                      </a:r>
                    </a:p>
                  </a:txBody>
                  <a:tcPr marL="9525" marR="9525" marT="9525" marB="0" anchor="b"/>
                </a:tc>
                <a:tc>
                  <a:txBody>
                    <a:bodyPr/>
                    <a:lstStyle/>
                    <a:p>
                      <a:pPr algn="r" fontAlgn="b"/>
                      <a:r>
                        <a:rPr lang="en-US" sz="1200" b="0" i="0" u="none" strike="noStrike" baseline="0" dirty="0">
                          <a:solidFill>
                            <a:srgbClr val="000000"/>
                          </a:solidFill>
                          <a:effectLst/>
                          <a:latin typeface="+mn-lt"/>
                        </a:rPr>
                        <a:t>244</a:t>
                      </a:r>
                    </a:p>
                  </a:txBody>
                  <a:tcPr marL="9525" marR="9525" marT="9525" marB="0" anchor="b"/>
                </a:tc>
                <a:extLst>
                  <a:ext uri="{0D108BD9-81ED-4DB2-BD59-A6C34878D82A}">
                    <a16:rowId xmlns:a16="http://schemas.microsoft.com/office/drawing/2014/main" val="3050881670"/>
                  </a:ext>
                </a:extLst>
              </a:tr>
              <a:tr h="240074">
                <a:tc>
                  <a:txBody>
                    <a:bodyPr/>
                    <a:lstStyle/>
                    <a:p>
                      <a:pPr algn="l" fontAlgn="b"/>
                      <a:r>
                        <a:rPr lang="en-US" sz="1200" b="0" i="0" u="none" strike="noStrike" baseline="0" dirty="0" err="1">
                          <a:solidFill>
                            <a:srgbClr val="000000"/>
                          </a:solidFill>
                          <a:effectLst/>
                          <a:latin typeface="+mn-lt"/>
                        </a:rPr>
                        <a:t>Bespin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80</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Mandalore</a:t>
                      </a:r>
                    </a:p>
                  </a:txBody>
                  <a:tcPr marL="9525" marR="9525" marT="9525" marB="0" anchor="b"/>
                </a:tc>
                <a:tc>
                  <a:txBody>
                    <a:bodyPr/>
                    <a:lstStyle/>
                    <a:p>
                      <a:pPr algn="r" fontAlgn="b"/>
                      <a:r>
                        <a:rPr lang="en-US" sz="1200" b="0" i="0" u="none" strike="noStrike" baseline="0">
                          <a:solidFill>
                            <a:srgbClr val="000000"/>
                          </a:solidFill>
                          <a:effectLst/>
                          <a:latin typeface="+mn-lt"/>
                        </a:rPr>
                        <a:t>241</a:t>
                      </a:r>
                    </a:p>
                  </a:txBody>
                  <a:tcPr marL="9525" marR="9525" marT="9525" marB="0" anchor="b"/>
                </a:tc>
                <a:extLst>
                  <a:ext uri="{0D108BD9-81ED-4DB2-BD59-A6C34878D82A}">
                    <a16:rowId xmlns:a16="http://schemas.microsoft.com/office/drawing/2014/main" val="3469727496"/>
                  </a:ext>
                </a:extLst>
              </a:tr>
              <a:tr h="240074">
                <a:tc>
                  <a:txBody>
                    <a:bodyPr/>
                    <a:lstStyle/>
                    <a:p>
                      <a:pPr algn="l" fontAlgn="b"/>
                      <a:r>
                        <a:rPr lang="en-US" sz="1200" b="0" i="0" u="none" strike="noStrike" baseline="0">
                          <a:solidFill>
                            <a:srgbClr val="000000"/>
                          </a:solidFill>
                          <a:effectLst/>
                          <a:latin typeface="+mn-lt"/>
                        </a:rPr>
                        <a:t>Coruscant</a:t>
                      </a:r>
                    </a:p>
                  </a:txBody>
                  <a:tcPr marL="9525" marR="9525" marT="9525" marB="0" anchor="b"/>
                </a:tc>
                <a:tc>
                  <a:txBody>
                    <a:bodyPr/>
                    <a:lstStyle/>
                    <a:p>
                      <a:pPr algn="r" fontAlgn="b"/>
                      <a:r>
                        <a:rPr lang="en-US" sz="1200" b="0" i="0" u="none" strike="noStrike" baseline="0" dirty="0">
                          <a:solidFill>
                            <a:srgbClr val="000000"/>
                          </a:solidFill>
                          <a:effectLst/>
                          <a:latin typeface="+mn-lt"/>
                        </a:rPr>
                        <a:t>374</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Naboo</a:t>
                      </a:r>
                    </a:p>
                  </a:txBody>
                  <a:tcPr marL="9525" marR="9525" marT="9525" marB="0" anchor="b"/>
                </a:tc>
                <a:tc>
                  <a:txBody>
                    <a:bodyPr/>
                    <a:lstStyle/>
                    <a:p>
                      <a:pPr algn="r" fontAlgn="b"/>
                      <a:r>
                        <a:rPr lang="en-US" sz="1200" b="0" i="0" u="none" strike="noStrike" baseline="0">
                          <a:solidFill>
                            <a:srgbClr val="000000"/>
                          </a:solidFill>
                          <a:effectLst/>
                          <a:latin typeface="+mn-lt"/>
                        </a:rPr>
                        <a:t>100</a:t>
                      </a:r>
                    </a:p>
                  </a:txBody>
                  <a:tcPr marL="9525" marR="9525" marT="9525" marB="0" anchor="b"/>
                </a:tc>
                <a:extLst>
                  <a:ext uri="{0D108BD9-81ED-4DB2-BD59-A6C34878D82A}">
                    <a16:rowId xmlns:a16="http://schemas.microsoft.com/office/drawing/2014/main" val="3691324431"/>
                  </a:ext>
                </a:extLst>
              </a:tr>
              <a:tr h="240074">
                <a:tc>
                  <a:txBody>
                    <a:bodyPr/>
                    <a:lstStyle/>
                    <a:p>
                      <a:pPr algn="l" fontAlgn="b"/>
                      <a:r>
                        <a:rPr lang="en-US" sz="1200" b="0" i="0" u="none" strike="noStrike" baseline="0">
                          <a:solidFill>
                            <a:srgbClr val="000000"/>
                          </a:solidFill>
                          <a:effectLst/>
                          <a:latin typeface="+mn-lt"/>
                        </a:rPr>
                        <a:t>Dagobah</a:t>
                      </a:r>
                    </a:p>
                  </a:txBody>
                  <a:tcPr marL="9525" marR="9525" marT="9525" marB="0" anchor="b"/>
                </a:tc>
                <a:tc>
                  <a:txBody>
                    <a:bodyPr/>
                    <a:lstStyle/>
                    <a:p>
                      <a:pPr algn="r" fontAlgn="b"/>
                      <a:r>
                        <a:rPr lang="en-US" sz="1200" b="0" i="0" u="none" strike="noStrike" baseline="0" dirty="0">
                          <a:solidFill>
                            <a:srgbClr val="000000"/>
                          </a:solidFill>
                          <a:effectLst/>
                          <a:latin typeface="+mn-lt"/>
                        </a:rPr>
                        <a:t>242</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Onderon</a:t>
                      </a:r>
                    </a:p>
                  </a:txBody>
                  <a:tcPr marL="9525" marR="9525" marT="9525" marB="0" anchor="b"/>
                </a:tc>
                <a:tc>
                  <a:txBody>
                    <a:bodyPr/>
                    <a:lstStyle/>
                    <a:p>
                      <a:pPr algn="r" fontAlgn="b"/>
                      <a:r>
                        <a:rPr lang="en-US" sz="1200" b="0" i="0" u="none" strike="noStrike" baseline="0">
                          <a:solidFill>
                            <a:srgbClr val="000000"/>
                          </a:solidFill>
                          <a:effectLst/>
                          <a:latin typeface="+mn-lt"/>
                        </a:rPr>
                        <a:t>380</a:t>
                      </a:r>
                    </a:p>
                  </a:txBody>
                  <a:tcPr marL="9525" marR="9525" marT="9525" marB="0" anchor="b"/>
                </a:tc>
                <a:extLst>
                  <a:ext uri="{0D108BD9-81ED-4DB2-BD59-A6C34878D82A}">
                    <a16:rowId xmlns:a16="http://schemas.microsoft.com/office/drawing/2014/main" val="1917150976"/>
                  </a:ext>
                </a:extLst>
              </a:tr>
              <a:tr h="240074">
                <a:tc>
                  <a:txBody>
                    <a:bodyPr/>
                    <a:lstStyle/>
                    <a:p>
                      <a:pPr algn="l" fontAlgn="b"/>
                      <a:r>
                        <a:rPr lang="en-US" sz="1200" b="0" i="0" u="none" strike="noStrike" baseline="0">
                          <a:solidFill>
                            <a:srgbClr val="000000"/>
                          </a:solidFill>
                          <a:effectLst/>
                          <a:latin typeface="+mn-lt"/>
                        </a:rPr>
                        <a:t>Endor</a:t>
                      </a:r>
                    </a:p>
                  </a:txBody>
                  <a:tcPr marL="9525" marR="9525" marT="9525" marB="0" anchor="b"/>
                </a:tc>
                <a:tc>
                  <a:txBody>
                    <a:bodyPr/>
                    <a:lstStyle/>
                    <a:p>
                      <a:pPr algn="r" fontAlgn="b"/>
                      <a:r>
                        <a:rPr lang="en-US" sz="1200" b="0" i="0" u="none" strike="noStrike" baseline="0">
                          <a:solidFill>
                            <a:srgbClr val="000000"/>
                          </a:solidFill>
                          <a:effectLst/>
                          <a:latin typeface="+mn-lt"/>
                        </a:rPr>
                        <a:t>176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Polis Massa</a:t>
                      </a:r>
                    </a:p>
                  </a:txBody>
                  <a:tcPr marL="9525" marR="9525" marT="9525" marB="0" anchor="b"/>
                </a:tc>
                <a:tc>
                  <a:txBody>
                    <a:bodyPr/>
                    <a:lstStyle/>
                    <a:p>
                      <a:pPr algn="r" fontAlgn="b"/>
                      <a:r>
                        <a:rPr lang="en-US" sz="1200" b="0" i="0" u="none" strike="noStrike" baseline="0">
                          <a:solidFill>
                            <a:srgbClr val="000000"/>
                          </a:solidFill>
                          <a:effectLst/>
                          <a:latin typeface="+mn-lt"/>
                        </a:rPr>
                        <a:t>234</a:t>
                      </a:r>
                    </a:p>
                  </a:txBody>
                  <a:tcPr marL="9525" marR="9525" marT="9525" marB="0" anchor="b"/>
                </a:tc>
                <a:extLst>
                  <a:ext uri="{0D108BD9-81ED-4DB2-BD59-A6C34878D82A}">
                    <a16:rowId xmlns:a16="http://schemas.microsoft.com/office/drawing/2014/main" val="1082404056"/>
                  </a:ext>
                </a:extLst>
              </a:tr>
              <a:tr h="240074">
                <a:tc>
                  <a:txBody>
                    <a:bodyPr/>
                    <a:lstStyle/>
                    <a:p>
                      <a:pPr algn="l" fontAlgn="b"/>
                      <a:r>
                        <a:rPr lang="en-US" sz="1200" b="0" i="0" u="none" strike="noStrike" baseline="0" dirty="0" err="1">
                          <a:solidFill>
                            <a:srgbClr val="000000"/>
                          </a:solidFill>
                          <a:effectLst/>
                          <a:latin typeface="+mn-lt"/>
                        </a:rPr>
                        <a:t>Fondor</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161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Ryloth</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193</a:t>
                      </a:r>
                    </a:p>
                  </a:txBody>
                  <a:tcPr marL="9525" marR="9525" marT="9525" marB="0" anchor="b"/>
                </a:tc>
                <a:extLst>
                  <a:ext uri="{0D108BD9-81ED-4DB2-BD59-A6C34878D82A}">
                    <a16:rowId xmlns:a16="http://schemas.microsoft.com/office/drawing/2014/main" val="443994611"/>
                  </a:ext>
                </a:extLst>
              </a:tr>
              <a:tr h="240074">
                <a:tc>
                  <a:txBody>
                    <a:bodyPr/>
                    <a:lstStyle/>
                    <a:p>
                      <a:pPr algn="l" fontAlgn="b"/>
                      <a:r>
                        <a:rPr lang="en-US" sz="1200" b="0" i="0" u="none" strike="noStrike" baseline="0">
                          <a:solidFill>
                            <a:srgbClr val="000000"/>
                          </a:solidFill>
                          <a:effectLst/>
                          <a:latin typeface="+mn-lt"/>
                        </a:rPr>
                        <a:t>Geonosis</a:t>
                      </a:r>
                    </a:p>
                  </a:txBody>
                  <a:tcPr marL="9525" marR="9525" marT="9525" marB="0" anchor="b"/>
                </a:tc>
                <a:tc>
                  <a:txBody>
                    <a:bodyPr/>
                    <a:lstStyle/>
                    <a:p>
                      <a:pPr algn="r" fontAlgn="b"/>
                      <a:r>
                        <a:rPr lang="en-US" sz="1200" b="0" i="0" u="none" strike="noStrike" baseline="0">
                          <a:solidFill>
                            <a:srgbClr val="000000"/>
                          </a:solidFill>
                          <a:effectLst/>
                          <a:latin typeface="+mn-lt"/>
                        </a:rPr>
                        <a:t>77</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Starkiller</a:t>
                      </a:r>
                      <a:r>
                        <a:rPr lang="en-US" sz="1200" b="0" i="0" u="none" strike="noStrike" baseline="0" dirty="0">
                          <a:solidFill>
                            <a:srgbClr val="000000"/>
                          </a:solidFill>
                          <a:effectLst/>
                          <a:latin typeface="+mn-lt"/>
                        </a:rPr>
                        <a:t> Base</a:t>
                      </a:r>
                    </a:p>
                  </a:txBody>
                  <a:tcPr marL="9525" marR="9525" marT="9525" marB="0" anchor="b"/>
                </a:tc>
                <a:tc>
                  <a:txBody>
                    <a:bodyPr/>
                    <a:lstStyle/>
                    <a:p>
                      <a:pPr algn="r" fontAlgn="b"/>
                      <a:r>
                        <a:rPr lang="en-US" sz="1200" b="0" i="0" u="none" strike="noStrike" baseline="0">
                          <a:solidFill>
                            <a:srgbClr val="000000"/>
                          </a:solidFill>
                          <a:effectLst/>
                          <a:latin typeface="+mn-lt"/>
                        </a:rPr>
                        <a:t>253</a:t>
                      </a:r>
                    </a:p>
                  </a:txBody>
                  <a:tcPr marL="9525" marR="9525" marT="9525" marB="0" anchor="b"/>
                </a:tc>
                <a:extLst>
                  <a:ext uri="{0D108BD9-81ED-4DB2-BD59-A6C34878D82A}">
                    <a16:rowId xmlns:a16="http://schemas.microsoft.com/office/drawing/2014/main" val="469821536"/>
                  </a:ext>
                </a:extLst>
              </a:tr>
              <a:tr h="240074">
                <a:tc>
                  <a:txBody>
                    <a:bodyPr/>
                    <a:lstStyle/>
                    <a:p>
                      <a:pPr algn="l" fontAlgn="b"/>
                      <a:r>
                        <a:rPr lang="en-US" sz="1200" b="0" i="0" u="none" strike="noStrike" baseline="0">
                          <a:solidFill>
                            <a:srgbClr val="000000"/>
                          </a:solidFill>
                          <a:effectLst/>
                          <a:latin typeface="+mn-lt"/>
                        </a:rPr>
                        <a:t>Hoth</a:t>
                      </a:r>
                    </a:p>
                  </a:txBody>
                  <a:tcPr marL="9525" marR="9525" marT="9525" marB="0" anchor="b"/>
                </a:tc>
                <a:tc>
                  <a:txBody>
                    <a:bodyPr/>
                    <a:lstStyle/>
                    <a:p>
                      <a:pPr algn="r" fontAlgn="b"/>
                      <a:r>
                        <a:rPr lang="en-US" sz="1200" b="0" i="0" u="none" strike="noStrike" baseline="0">
                          <a:solidFill>
                            <a:srgbClr val="000000"/>
                          </a:solidFill>
                          <a:effectLst/>
                          <a:latin typeface="+mn-lt"/>
                        </a:rPr>
                        <a:t>151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Tatooine</a:t>
                      </a:r>
                    </a:p>
                  </a:txBody>
                  <a:tcPr marL="9525" marR="9525" marT="9525" marB="0" anchor="b"/>
                </a:tc>
                <a:tc>
                  <a:txBody>
                    <a:bodyPr/>
                    <a:lstStyle/>
                    <a:p>
                      <a:pPr algn="r" fontAlgn="b"/>
                      <a:r>
                        <a:rPr lang="en-US" sz="1200" b="0" i="0" u="none" strike="noStrike" baseline="0">
                          <a:solidFill>
                            <a:srgbClr val="000000"/>
                          </a:solidFill>
                          <a:effectLst/>
                          <a:latin typeface="+mn-lt"/>
                        </a:rPr>
                        <a:t>329</a:t>
                      </a:r>
                    </a:p>
                  </a:txBody>
                  <a:tcPr marL="9525" marR="9525" marT="9525" marB="0" anchor="b"/>
                </a:tc>
                <a:extLst>
                  <a:ext uri="{0D108BD9-81ED-4DB2-BD59-A6C34878D82A}">
                    <a16:rowId xmlns:a16="http://schemas.microsoft.com/office/drawing/2014/main" val="232418652"/>
                  </a:ext>
                </a:extLst>
              </a:tr>
              <a:tr h="240074">
                <a:tc>
                  <a:txBody>
                    <a:bodyPr/>
                    <a:lstStyle/>
                    <a:p>
                      <a:pPr algn="l" fontAlgn="b"/>
                      <a:r>
                        <a:rPr lang="en-US" sz="1200" b="0" i="0" u="none" strike="noStrike" baseline="0">
                          <a:solidFill>
                            <a:srgbClr val="000000"/>
                          </a:solidFill>
                          <a:effectLst/>
                          <a:latin typeface="+mn-lt"/>
                        </a:rPr>
                        <a:t>Iridonia</a:t>
                      </a:r>
                    </a:p>
                  </a:txBody>
                  <a:tcPr marL="9525" marR="9525" marT="9525" marB="0" anchor="b"/>
                </a:tc>
                <a:tc>
                  <a:txBody>
                    <a:bodyPr/>
                    <a:lstStyle/>
                    <a:p>
                      <a:pPr algn="r" fontAlgn="b"/>
                      <a:r>
                        <a:rPr lang="en-US" sz="1200" b="0" i="0" u="none" strike="noStrike" baseline="0">
                          <a:solidFill>
                            <a:srgbClr val="000000"/>
                          </a:solidFill>
                          <a:effectLst/>
                          <a:latin typeface="+mn-lt"/>
                        </a:rPr>
                        <a:t>226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Vandor-1</a:t>
                      </a:r>
                    </a:p>
                  </a:txBody>
                  <a:tcPr marL="9525" marR="9525" marT="9525" marB="0" anchor="b"/>
                </a:tc>
                <a:tc>
                  <a:txBody>
                    <a:bodyPr/>
                    <a:lstStyle/>
                    <a:p>
                      <a:pPr algn="r" fontAlgn="b"/>
                      <a:r>
                        <a:rPr lang="en-US" sz="1200" b="0" i="0" u="none" strike="noStrike" baseline="0" dirty="0">
                          <a:solidFill>
                            <a:srgbClr val="000000"/>
                          </a:solidFill>
                          <a:effectLst/>
                          <a:latin typeface="+mn-lt"/>
                        </a:rPr>
                        <a:t>199</a:t>
                      </a:r>
                    </a:p>
                  </a:txBody>
                  <a:tcPr marL="9525" marR="9525" marT="9525" marB="0" anchor="b"/>
                </a:tc>
                <a:extLst>
                  <a:ext uri="{0D108BD9-81ED-4DB2-BD59-A6C34878D82A}">
                    <a16:rowId xmlns:a16="http://schemas.microsoft.com/office/drawing/2014/main" val="221416254"/>
                  </a:ext>
                </a:extLst>
              </a:tr>
              <a:tr h="240074">
                <a:tc>
                  <a:txBody>
                    <a:bodyPr/>
                    <a:lstStyle/>
                    <a:p>
                      <a:pPr algn="l" fontAlgn="b"/>
                      <a:r>
                        <a:rPr lang="en-US" sz="1200" b="0" i="0" u="none" strike="noStrike" baseline="0" dirty="0">
                          <a:solidFill>
                            <a:srgbClr val="000000"/>
                          </a:solidFill>
                          <a:effectLst/>
                          <a:latin typeface="+mn-lt"/>
                        </a:rPr>
                        <a:t>Kessel</a:t>
                      </a:r>
                    </a:p>
                  </a:txBody>
                  <a:tcPr marL="9525" marR="9525" marT="9525" marB="0" anchor="b"/>
                </a:tc>
                <a:tc>
                  <a:txBody>
                    <a:bodyPr/>
                    <a:lstStyle/>
                    <a:p>
                      <a:pPr algn="r" fontAlgn="b"/>
                      <a:r>
                        <a:rPr lang="en-US" sz="1200" b="0" i="0" u="none" strike="noStrike" baseline="0">
                          <a:solidFill>
                            <a:srgbClr val="000000"/>
                          </a:solidFill>
                          <a:effectLst/>
                          <a:latin typeface="+mn-lt"/>
                        </a:rPr>
                        <a:t>0</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Zygerria</a:t>
                      </a:r>
                    </a:p>
                  </a:txBody>
                  <a:tcPr marL="9525" marR="9525" marT="9525" marB="0" anchor="b"/>
                </a:tc>
                <a:tc>
                  <a:txBody>
                    <a:bodyPr/>
                    <a:lstStyle/>
                    <a:p>
                      <a:pPr algn="r" fontAlgn="b"/>
                      <a:r>
                        <a:rPr lang="en-US" sz="1200" b="0" i="0" u="none" strike="noStrike" baseline="0" dirty="0">
                          <a:solidFill>
                            <a:srgbClr val="000000"/>
                          </a:solidFill>
                          <a:effectLst/>
                          <a:latin typeface="+mn-lt"/>
                        </a:rPr>
                        <a:t>160</a:t>
                      </a:r>
                    </a:p>
                  </a:txBody>
                  <a:tcPr marL="9525" marR="9525" marT="9525" marB="0" anchor="b"/>
                </a:tc>
                <a:extLst>
                  <a:ext uri="{0D108BD9-81ED-4DB2-BD59-A6C34878D82A}">
                    <a16:rowId xmlns:a16="http://schemas.microsoft.com/office/drawing/2014/main" val="3915899476"/>
                  </a:ext>
                </a:extLst>
              </a:tr>
            </a:tbl>
          </a:graphicData>
        </a:graphic>
      </p:graphicFrame>
    </p:spTree>
    <p:extLst>
      <p:ext uri="{BB962C8B-B14F-4D97-AF65-F5344CB8AC3E}">
        <p14:creationId xmlns:p14="http://schemas.microsoft.com/office/powerpoint/2010/main" val="4127917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500"/>
                                        <p:tgtEl>
                                          <p:spTgt spid="45"/>
                                        </p:tgtEl>
                                      </p:cBhvr>
                                    </p:animEffect>
                                  </p:childTnLst>
                                </p:cTn>
                              </p:par>
                            </p:childTnLst>
                          </p:cTn>
                        </p:par>
                        <p:par>
                          <p:cTn id="8" fill="hold">
                            <p:stCondLst>
                              <p:cond delay="500"/>
                            </p:stCondLst>
                            <p:childTnLst>
                              <p:par>
                                <p:cTn id="9" presetID="1" presetClass="entr" presetSubtype="0" fill="hold" grpId="0" nodeType="afterEffect">
                                  <p:stCondLst>
                                    <p:cond delay="500"/>
                                  </p:stCondLst>
                                  <p:childTnLst>
                                    <p:set>
                                      <p:cBhvr>
                                        <p:cTn id="10" dur="1" fill="hold">
                                          <p:stCondLst>
                                            <p:cond delay="0"/>
                                          </p:stCondLst>
                                        </p:cTn>
                                        <p:tgtEl>
                                          <p:spTgt spid="51"/>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500"/>
                                  </p:stCondLst>
                                  <p:childTnLst>
                                    <p:set>
                                      <p:cBhvr>
                                        <p:cTn id="13"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 name="Picture 202">
            <a:extLst>
              <a:ext uri="{FF2B5EF4-FFF2-40B4-BE49-F238E27FC236}">
                <a16:creationId xmlns:a16="http://schemas.microsoft.com/office/drawing/2014/main" id="{081291DD-8D8C-D348-A486-F20D54117333}"/>
              </a:ext>
            </a:extLst>
          </p:cNvPr>
          <p:cNvPicPr>
            <a:picLocks noChangeAspect="1"/>
          </p:cNvPicPr>
          <p:nvPr/>
        </p:nvPicPr>
        <p:blipFill>
          <a:blip r:embed="rId3"/>
          <a:stretch>
            <a:fillRect/>
          </a:stretch>
        </p:blipFill>
        <p:spPr>
          <a:xfrm>
            <a:off x="-14087" y="1"/>
            <a:ext cx="12206087" cy="6865924"/>
          </a:xfrm>
          <a:prstGeom prst="rect">
            <a:avLst/>
          </a:prstGeom>
        </p:spPr>
      </p:pic>
      <p:grpSp>
        <p:nvGrpSpPr>
          <p:cNvPr id="105" name="Group 104">
            <a:extLst>
              <a:ext uri="{FF2B5EF4-FFF2-40B4-BE49-F238E27FC236}">
                <a16:creationId xmlns:a16="http://schemas.microsoft.com/office/drawing/2014/main" id="{E23FBE17-C410-A247-8C0D-F3CE54552585}"/>
              </a:ext>
            </a:extLst>
          </p:cNvPr>
          <p:cNvGrpSpPr/>
          <p:nvPr/>
        </p:nvGrpSpPr>
        <p:grpSpPr>
          <a:xfrm>
            <a:off x="1665038" y="511538"/>
            <a:ext cx="562291" cy="491140"/>
            <a:chOff x="1665038" y="511538"/>
            <a:chExt cx="562291" cy="491140"/>
          </a:xfrm>
        </p:grpSpPr>
        <p:cxnSp>
          <p:nvCxnSpPr>
            <p:cNvPr id="29" name="Straight Connector 28">
              <a:extLst>
                <a:ext uri="{FF2B5EF4-FFF2-40B4-BE49-F238E27FC236}">
                  <a16:creationId xmlns:a16="http://schemas.microsoft.com/office/drawing/2014/main" id="{61E9C98B-0A0C-0C43-B1E4-F55E657F152C}"/>
                </a:ext>
              </a:extLst>
            </p:cNvPr>
            <p:cNvCxnSpPr>
              <a:cxnSpLocks/>
              <a:stCxn id="23" idx="3"/>
              <a:endCxn id="7" idx="0"/>
            </p:cNvCxnSpPr>
            <p:nvPr/>
          </p:nvCxnSpPr>
          <p:spPr>
            <a:xfrm flipH="1">
              <a:off x="1871849" y="562878"/>
              <a:ext cx="355480" cy="43980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65539672-0096-EF4E-A4CE-648A0A0777A2}"/>
                </a:ext>
              </a:extLst>
            </p:cNvPr>
            <p:cNvSpPr txBox="1"/>
            <p:nvPr/>
          </p:nvSpPr>
          <p:spPr>
            <a:xfrm>
              <a:off x="1665038" y="511538"/>
              <a:ext cx="447558" cy="369332"/>
            </a:xfrm>
            <a:prstGeom prst="rect">
              <a:avLst/>
            </a:prstGeom>
            <a:noFill/>
            <a:ln>
              <a:noFill/>
            </a:ln>
          </p:spPr>
          <p:txBody>
            <a:bodyPr wrap="none" rtlCol="0">
              <a:spAutoFit/>
            </a:bodyPr>
            <a:lstStyle/>
            <a:p>
              <a:r>
                <a:rPr lang="en-US" dirty="0">
                  <a:solidFill>
                    <a:schemeClr val="accent2"/>
                  </a:solidFill>
                </a:rPr>
                <a:t>71</a:t>
              </a:r>
            </a:p>
          </p:txBody>
        </p:sp>
      </p:grpSp>
      <p:grpSp>
        <p:nvGrpSpPr>
          <p:cNvPr id="107" name="Group 106">
            <a:extLst>
              <a:ext uri="{FF2B5EF4-FFF2-40B4-BE49-F238E27FC236}">
                <a16:creationId xmlns:a16="http://schemas.microsoft.com/office/drawing/2014/main" id="{2F57F90B-CB26-304F-A878-DFCD2FCC7535}"/>
              </a:ext>
            </a:extLst>
          </p:cNvPr>
          <p:cNvGrpSpPr/>
          <p:nvPr/>
        </p:nvGrpSpPr>
        <p:grpSpPr>
          <a:xfrm>
            <a:off x="1114683" y="1377968"/>
            <a:ext cx="601715" cy="479238"/>
            <a:chOff x="1114683" y="1377968"/>
            <a:chExt cx="601715" cy="479238"/>
          </a:xfrm>
        </p:grpSpPr>
        <p:cxnSp>
          <p:nvCxnSpPr>
            <p:cNvPr id="32" name="Straight Connector 31">
              <a:extLst>
                <a:ext uri="{FF2B5EF4-FFF2-40B4-BE49-F238E27FC236}">
                  <a16:creationId xmlns:a16="http://schemas.microsoft.com/office/drawing/2014/main" id="{BD5972C0-37EA-2649-9794-8229D4562291}"/>
                </a:ext>
              </a:extLst>
            </p:cNvPr>
            <p:cNvCxnSpPr>
              <a:cxnSpLocks/>
              <a:stCxn id="7" idx="3"/>
              <a:endCxn id="8" idx="0"/>
            </p:cNvCxnSpPr>
            <p:nvPr/>
          </p:nvCxnSpPr>
          <p:spPr>
            <a:xfrm flipH="1">
              <a:off x="1583873" y="1377968"/>
              <a:ext cx="132525" cy="47923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59E4E312-C06A-614C-BE5D-1E0F66C68D33}"/>
                </a:ext>
              </a:extLst>
            </p:cNvPr>
            <p:cNvSpPr txBox="1"/>
            <p:nvPr/>
          </p:nvSpPr>
          <p:spPr>
            <a:xfrm>
              <a:off x="1114683" y="1459224"/>
              <a:ext cx="551846" cy="369332"/>
            </a:xfrm>
            <a:prstGeom prst="rect">
              <a:avLst/>
            </a:prstGeom>
            <a:noFill/>
            <a:ln>
              <a:noFill/>
            </a:ln>
          </p:spPr>
          <p:txBody>
            <a:bodyPr wrap="square" rtlCol="0">
              <a:spAutoFit/>
            </a:bodyPr>
            <a:lstStyle/>
            <a:p>
              <a:r>
                <a:rPr lang="en-US" dirty="0">
                  <a:solidFill>
                    <a:schemeClr val="accent2"/>
                  </a:solidFill>
                </a:rPr>
                <a:t>75</a:t>
              </a:r>
            </a:p>
          </p:txBody>
        </p:sp>
      </p:grpSp>
      <p:grpSp>
        <p:nvGrpSpPr>
          <p:cNvPr id="109" name="Group 108">
            <a:extLst>
              <a:ext uri="{FF2B5EF4-FFF2-40B4-BE49-F238E27FC236}">
                <a16:creationId xmlns:a16="http://schemas.microsoft.com/office/drawing/2014/main" id="{140EE358-5E8C-FA46-B1CB-7DFEC95858E3}"/>
              </a:ext>
            </a:extLst>
          </p:cNvPr>
          <p:cNvGrpSpPr/>
          <p:nvPr/>
        </p:nvGrpSpPr>
        <p:grpSpPr>
          <a:xfrm>
            <a:off x="2538230" y="562878"/>
            <a:ext cx="1303152" cy="2004934"/>
            <a:chOff x="2538230" y="562878"/>
            <a:chExt cx="1303152" cy="2004934"/>
          </a:xfrm>
        </p:grpSpPr>
        <p:cxnSp>
          <p:nvCxnSpPr>
            <p:cNvPr id="27" name="Straight Connector 26">
              <a:extLst>
                <a:ext uri="{FF2B5EF4-FFF2-40B4-BE49-F238E27FC236}">
                  <a16:creationId xmlns:a16="http://schemas.microsoft.com/office/drawing/2014/main" id="{7A3BF294-74D4-8641-8955-37880A41866B}"/>
                </a:ext>
              </a:extLst>
            </p:cNvPr>
            <p:cNvCxnSpPr>
              <a:cxnSpLocks/>
              <a:stCxn id="23" idx="5"/>
              <a:endCxn id="9" idx="1"/>
            </p:cNvCxnSpPr>
            <p:nvPr/>
          </p:nvCxnSpPr>
          <p:spPr>
            <a:xfrm>
              <a:off x="2538230" y="562878"/>
              <a:ext cx="1261939" cy="200493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425B9A9A-2516-0547-AB27-7581DF01BC75}"/>
                </a:ext>
              </a:extLst>
            </p:cNvPr>
            <p:cNvSpPr txBox="1"/>
            <p:nvPr/>
          </p:nvSpPr>
          <p:spPr>
            <a:xfrm>
              <a:off x="3262377" y="1274558"/>
              <a:ext cx="579005" cy="369332"/>
            </a:xfrm>
            <a:prstGeom prst="rect">
              <a:avLst/>
            </a:prstGeom>
            <a:noFill/>
            <a:ln>
              <a:noFill/>
            </a:ln>
          </p:spPr>
          <p:txBody>
            <a:bodyPr wrap="none" rtlCol="0">
              <a:spAutoFit/>
            </a:bodyPr>
            <a:lstStyle/>
            <a:p>
              <a:r>
                <a:rPr lang="en-US" dirty="0">
                  <a:solidFill>
                    <a:schemeClr val="accent2"/>
                  </a:solidFill>
                </a:rPr>
                <a:t>151</a:t>
              </a:r>
            </a:p>
          </p:txBody>
        </p:sp>
      </p:grpSp>
      <p:grpSp>
        <p:nvGrpSpPr>
          <p:cNvPr id="111" name="Group 110">
            <a:extLst>
              <a:ext uri="{FF2B5EF4-FFF2-40B4-BE49-F238E27FC236}">
                <a16:creationId xmlns:a16="http://schemas.microsoft.com/office/drawing/2014/main" id="{3A37E0C6-209F-154B-80F2-F02782BAD70C}"/>
              </a:ext>
            </a:extLst>
          </p:cNvPr>
          <p:cNvGrpSpPr/>
          <p:nvPr/>
        </p:nvGrpSpPr>
        <p:grpSpPr>
          <a:xfrm>
            <a:off x="1803712" y="2077045"/>
            <a:ext cx="1932068" cy="646218"/>
            <a:chOff x="1803712" y="2077045"/>
            <a:chExt cx="1932068" cy="646218"/>
          </a:xfrm>
        </p:grpSpPr>
        <p:cxnSp>
          <p:nvCxnSpPr>
            <p:cNvPr id="39" name="Straight Connector 38">
              <a:extLst>
                <a:ext uri="{FF2B5EF4-FFF2-40B4-BE49-F238E27FC236}">
                  <a16:creationId xmlns:a16="http://schemas.microsoft.com/office/drawing/2014/main" id="{73218A35-7981-6046-92E9-7790A3226B56}"/>
                </a:ext>
              </a:extLst>
            </p:cNvPr>
            <p:cNvCxnSpPr>
              <a:cxnSpLocks/>
              <a:stCxn id="8" idx="6"/>
              <a:endCxn id="9" idx="2"/>
            </p:cNvCxnSpPr>
            <p:nvPr/>
          </p:nvCxnSpPr>
          <p:spPr>
            <a:xfrm>
              <a:off x="1803712" y="2077046"/>
              <a:ext cx="1932068" cy="64621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8D189B65-110E-2545-8790-6B72D1F7C2CD}"/>
                </a:ext>
              </a:extLst>
            </p:cNvPr>
            <p:cNvSpPr txBox="1"/>
            <p:nvPr/>
          </p:nvSpPr>
          <p:spPr>
            <a:xfrm>
              <a:off x="2625544" y="2077045"/>
              <a:ext cx="579005" cy="369332"/>
            </a:xfrm>
            <a:prstGeom prst="rect">
              <a:avLst/>
            </a:prstGeom>
            <a:noFill/>
            <a:ln>
              <a:noFill/>
            </a:ln>
          </p:spPr>
          <p:txBody>
            <a:bodyPr wrap="none" rtlCol="0">
              <a:spAutoFit/>
            </a:bodyPr>
            <a:lstStyle/>
            <a:p>
              <a:r>
                <a:rPr lang="en-US" dirty="0">
                  <a:solidFill>
                    <a:schemeClr val="accent2"/>
                  </a:solidFill>
                </a:rPr>
                <a:t>140</a:t>
              </a:r>
            </a:p>
          </p:txBody>
        </p:sp>
      </p:grpSp>
      <p:grpSp>
        <p:nvGrpSpPr>
          <p:cNvPr id="113" name="Group 112">
            <a:extLst>
              <a:ext uri="{FF2B5EF4-FFF2-40B4-BE49-F238E27FC236}">
                <a16:creationId xmlns:a16="http://schemas.microsoft.com/office/drawing/2014/main" id="{C7DAA94B-32AF-D54E-AD31-DCD914E934AF}"/>
              </a:ext>
            </a:extLst>
          </p:cNvPr>
          <p:cNvGrpSpPr/>
          <p:nvPr/>
        </p:nvGrpSpPr>
        <p:grpSpPr>
          <a:xfrm>
            <a:off x="987762" y="2296885"/>
            <a:ext cx="596111" cy="1137513"/>
            <a:chOff x="987762" y="2296885"/>
            <a:chExt cx="596111" cy="1137513"/>
          </a:xfrm>
        </p:grpSpPr>
        <p:cxnSp>
          <p:nvCxnSpPr>
            <p:cNvPr id="36" name="Straight Connector 35">
              <a:extLst>
                <a:ext uri="{FF2B5EF4-FFF2-40B4-BE49-F238E27FC236}">
                  <a16:creationId xmlns:a16="http://schemas.microsoft.com/office/drawing/2014/main" id="{DD00223E-CE83-0240-8F8C-782550AA1AE1}"/>
                </a:ext>
              </a:extLst>
            </p:cNvPr>
            <p:cNvCxnSpPr>
              <a:cxnSpLocks/>
              <a:stCxn id="8" idx="4"/>
              <a:endCxn id="12" idx="0"/>
            </p:cNvCxnSpPr>
            <p:nvPr/>
          </p:nvCxnSpPr>
          <p:spPr>
            <a:xfrm>
              <a:off x="1583873" y="2296885"/>
              <a:ext cx="0" cy="113751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2BE6DA15-473F-2844-A54C-0D32BC317657}"/>
                </a:ext>
              </a:extLst>
            </p:cNvPr>
            <p:cNvSpPr txBox="1"/>
            <p:nvPr/>
          </p:nvSpPr>
          <p:spPr>
            <a:xfrm>
              <a:off x="987762" y="2758435"/>
              <a:ext cx="579005" cy="369332"/>
            </a:xfrm>
            <a:prstGeom prst="rect">
              <a:avLst/>
            </a:prstGeom>
            <a:noFill/>
            <a:ln>
              <a:noFill/>
            </a:ln>
          </p:spPr>
          <p:txBody>
            <a:bodyPr wrap="none" rtlCol="0">
              <a:spAutoFit/>
            </a:bodyPr>
            <a:lstStyle/>
            <a:p>
              <a:r>
                <a:rPr lang="en-US" dirty="0">
                  <a:solidFill>
                    <a:schemeClr val="accent2"/>
                  </a:solidFill>
                </a:rPr>
                <a:t>118</a:t>
              </a:r>
            </a:p>
          </p:txBody>
        </p:sp>
      </p:grpSp>
      <p:grpSp>
        <p:nvGrpSpPr>
          <p:cNvPr id="116" name="Group 115">
            <a:extLst>
              <a:ext uri="{FF2B5EF4-FFF2-40B4-BE49-F238E27FC236}">
                <a16:creationId xmlns:a16="http://schemas.microsoft.com/office/drawing/2014/main" id="{7AAD2548-3B9A-2A45-AD9B-42FB882C6D88}"/>
              </a:ext>
            </a:extLst>
          </p:cNvPr>
          <p:cNvGrpSpPr/>
          <p:nvPr/>
        </p:nvGrpSpPr>
        <p:grpSpPr>
          <a:xfrm>
            <a:off x="1739323" y="3809688"/>
            <a:ext cx="1199884" cy="606333"/>
            <a:chOff x="1739323" y="3809688"/>
            <a:chExt cx="1199884" cy="606333"/>
          </a:xfrm>
        </p:grpSpPr>
        <p:cxnSp>
          <p:nvCxnSpPr>
            <p:cNvPr id="42" name="Straight Connector 41">
              <a:extLst>
                <a:ext uri="{FF2B5EF4-FFF2-40B4-BE49-F238E27FC236}">
                  <a16:creationId xmlns:a16="http://schemas.microsoft.com/office/drawing/2014/main" id="{6490E8C0-F456-EA48-A6D5-A342BAF923D4}"/>
                </a:ext>
              </a:extLst>
            </p:cNvPr>
            <p:cNvCxnSpPr>
              <a:cxnSpLocks/>
              <a:stCxn id="13" idx="1"/>
              <a:endCxn id="12" idx="5"/>
            </p:cNvCxnSpPr>
            <p:nvPr/>
          </p:nvCxnSpPr>
          <p:spPr>
            <a:xfrm flipH="1" flipV="1">
              <a:off x="1739323" y="3809688"/>
              <a:ext cx="1199884" cy="35535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5204148F-4B7D-E044-AC0B-EF1CCFFD14B8}"/>
                </a:ext>
              </a:extLst>
            </p:cNvPr>
            <p:cNvSpPr txBox="1"/>
            <p:nvPr/>
          </p:nvSpPr>
          <p:spPr>
            <a:xfrm>
              <a:off x="1920523" y="4046689"/>
              <a:ext cx="579005" cy="369332"/>
            </a:xfrm>
            <a:prstGeom prst="rect">
              <a:avLst/>
            </a:prstGeom>
            <a:noFill/>
            <a:ln>
              <a:noFill/>
            </a:ln>
          </p:spPr>
          <p:txBody>
            <a:bodyPr wrap="square" rtlCol="0">
              <a:spAutoFit/>
            </a:bodyPr>
            <a:lstStyle/>
            <a:p>
              <a:r>
                <a:rPr lang="en-US" dirty="0">
                  <a:solidFill>
                    <a:schemeClr val="accent2"/>
                  </a:solidFill>
                </a:rPr>
                <a:t>111</a:t>
              </a:r>
            </a:p>
          </p:txBody>
        </p:sp>
      </p:grpSp>
      <p:grpSp>
        <p:nvGrpSpPr>
          <p:cNvPr id="118" name="Group 117">
            <a:extLst>
              <a:ext uri="{FF2B5EF4-FFF2-40B4-BE49-F238E27FC236}">
                <a16:creationId xmlns:a16="http://schemas.microsoft.com/office/drawing/2014/main" id="{3F93A810-691A-CF49-9765-7F46F0471551}"/>
              </a:ext>
            </a:extLst>
          </p:cNvPr>
          <p:cNvGrpSpPr/>
          <p:nvPr/>
        </p:nvGrpSpPr>
        <p:grpSpPr>
          <a:xfrm>
            <a:off x="2650109" y="4540333"/>
            <a:ext cx="486113" cy="383780"/>
            <a:chOff x="2650109" y="4540333"/>
            <a:chExt cx="486113" cy="383780"/>
          </a:xfrm>
        </p:grpSpPr>
        <p:cxnSp>
          <p:nvCxnSpPr>
            <p:cNvPr id="64" name="Straight Connector 63">
              <a:extLst>
                <a:ext uri="{FF2B5EF4-FFF2-40B4-BE49-F238E27FC236}">
                  <a16:creationId xmlns:a16="http://schemas.microsoft.com/office/drawing/2014/main" id="{2E87B06B-FDCA-0B48-B90F-9107C0A95F44}"/>
                </a:ext>
              </a:extLst>
            </p:cNvPr>
            <p:cNvCxnSpPr>
              <a:cxnSpLocks/>
              <a:stCxn id="13" idx="4"/>
              <a:endCxn id="14" idx="0"/>
            </p:cNvCxnSpPr>
            <p:nvPr/>
          </p:nvCxnSpPr>
          <p:spPr>
            <a:xfrm>
              <a:off x="3094658" y="4540333"/>
              <a:ext cx="41564" cy="32628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292597DA-FB6E-144E-9985-70A38913B373}"/>
                </a:ext>
              </a:extLst>
            </p:cNvPr>
            <p:cNvSpPr txBox="1"/>
            <p:nvPr/>
          </p:nvSpPr>
          <p:spPr>
            <a:xfrm>
              <a:off x="2650109" y="4554781"/>
              <a:ext cx="447558" cy="369332"/>
            </a:xfrm>
            <a:prstGeom prst="rect">
              <a:avLst/>
            </a:prstGeom>
            <a:noFill/>
            <a:ln>
              <a:noFill/>
            </a:ln>
          </p:spPr>
          <p:txBody>
            <a:bodyPr wrap="none" rtlCol="0">
              <a:spAutoFit/>
            </a:bodyPr>
            <a:lstStyle/>
            <a:p>
              <a:r>
                <a:rPr lang="en-US" dirty="0">
                  <a:solidFill>
                    <a:schemeClr val="accent2"/>
                  </a:solidFill>
                </a:rPr>
                <a:t>70</a:t>
              </a:r>
            </a:p>
          </p:txBody>
        </p:sp>
      </p:grpSp>
      <p:grpSp>
        <p:nvGrpSpPr>
          <p:cNvPr id="120" name="Group 119">
            <a:extLst>
              <a:ext uri="{FF2B5EF4-FFF2-40B4-BE49-F238E27FC236}">
                <a16:creationId xmlns:a16="http://schemas.microsoft.com/office/drawing/2014/main" id="{D4A052CF-F65F-F241-A3DF-17409DBDBBEC}"/>
              </a:ext>
            </a:extLst>
          </p:cNvPr>
          <p:cNvGrpSpPr/>
          <p:nvPr/>
        </p:nvGrpSpPr>
        <p:grpSpPr>
          <a:xfrm>
            <a:off x="2647098" y="5306292"/>
            <a:ext cx="489124" cy="452083"/>
            <a:chOff x="2647098" y="5306292"/>
            <a:chExt cx="489124" cy="452083"/>
          </a:xfrm>
        </p:grpSpPr>
        <p:cxnSp>
          <p:nvCxnSpPr>
            <p:cNvPr id="67" name="Straight Connector 66">
              <a:extLst>
                <a:ext uri="{FF2B5EF4-FFF2-40B4-BE49-F238E27FC236}">
                  <a16:creationId xmlns:a16="http://schemas.microsoft.com/office/drawing/2014/main" id="{04688BAD-979F-9243-B353-C5ABB5DA66E5}"/>
                </a:ext>
              </a:extLst>
            </p:cNvPr>
            <p:cNvCxnSpPr>
              <a:cxnSpLocks/>
              <a:stCxn id="14" idx="4"/>
              <a:endCxn id="15" idx="0"/>
            </p:cNvCxnSpPr>
            <p:nvPr/>
          </p:nvCxnSpPr>
          <p:spPr>
            <a:xfrm flipH="1">
              <a:off x="3094657" y="5306292"/>
              <a:ext cx="41565" cy="43315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8110D86D-7BAE-A147-96AE-AA18310BBAF2}"/>
                </a:ext>
              </a:extLst>
            </p:cNvPr>
            <p:cNvSpPr txBox="1"/>
            <p:nvPr/>
          </p:nvSpPr>
          <p:spPr>
            <a:xfrm>
              <a:off x="2647098" y="5389043"/>
              <a:ext cx="447558" cy="369332"/>
            </a:xfrm>
            <a:prstGeom prst="rect">
              <a:avLst/>
            </a:prstGeom>
            <a:noFill/>
            <a:ln>
              <a:noFill/>
            </a:ln>
          </p:spPr>
          <p:txBody>
            <a:bodyPr wrap="none" rtlCol="0">
              <a:spAutoFit/>
            </a:bodyPr>
            <a:lstStyle/>
            <a:p>
              <a:r>
                <a:rPr lang="en-US" dirty="0">
                  <a:solidFill>
                    <a:schemeClr val="accent2"/>
                  </a:solidFill>
                </a:rPr>
                <a:t>75</a:t>
              </a:r>
            </a:p>
          </p:txBody>
        </p:sp>
      </p:grpSp>
      <p:grpSp>
        <p:nvGrpSpPr>
          <p:cNvPr id="125" name="Group 124">
            <a:extLst>
              <a:ext uri="{FF2B5EF4-FFF2-40B4-BE49-F238E27FC236}">
                <a16:creationId xmlns:a16="http://schemas.microsoft.com/office/drawing/2014/main" id="{4CDB741A-5CDD-2E41-9D6D-EE2A92B4D14A}"/>
              </a:ext>
            </a:extLst>
          </p:cNvPr>
          <p:cNvGrpSpPr/>
          <p:nvPr/>
        </p:nvGrpSpPr>
        <p:grpSpPr>
          <a:xfrm>
            <a:off x="3314496" y="5739448"/>
            <a:ext cx="1305995" cy="439679"/>
            <a:chOff x="3314496" y="5739448"/>
            <a:chExt cx="1305995" cy="439679"/>
          </a:xfrm>
        </p:grpSpPr>
        <p:cxnSp>
          <p:nvCxnSpPr>
            <p:cNvPr id="71" name="Straight Connector 70">
              <a:extLst>
                <a:ext uri="{FF2B5EF4-FFF2-40B4-BE49-F238E27FC236}">
                  <a16:creationId xmlns:a16="http://schemas.microsoft.com/office/drawing/2014/main" id="{76010AFA-FEE9-5D48-8076-F57278F08CF8}"/>
                </a:ext>
              </a:extLst>
            </p:cNvPr>
            <p:cNvCxnSpPr>
              <a:cxnSpLocks/>
              <a:stCxn id="16" idx="2"/>
              <a:endCxn id="15" idx="6"/>
            </p:cNvCxnSpPr>
            <p:nvPr/>
          </p:nvCxnSpPr>
          <p:spPr>
            <a:xfrm flipH="1" flipV="1">
              <a:off x="3314496" y="5959288"/>
              <a:ext cx="1305995" cy="21983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0A2EF620-5E43-334B-833C-E7C422BD852E}"/>
                </a:ext>
              </a:extLst>
            </p:cNvPr>
            <p:cNvSpPr txBox="1"/>
            <p:nvPr/>
          </p:nvSpPr>
          <p:spPr>
            <a:xfrm>
              <a:off x="3800169" y="5739448"/>
              <a:ext cx="579005" cy="369332"/>
            </a:xfrm>
            <a:prstGeom prst="rect">
              <a:avLst/>
            </a:prstGeom>
            <a:noFill/>
            <a:ln>
              <a:noFill/>
            </a:ln>
          </p:spPr>
          <p:txBody>
            <a:bodyPr wrap="none" rtlCol="0">
              <a:spAutoFit/>
            </a:bodyPr>
            <a:lstStyle/>
            <a:p>
              <a:r>
                <a:rPr lang="en-US" dirty="0">
                  <a:solidFill>
                    <a:schemeClr val="accent2"/>
                  </a:solidFill>
                </a:rPr>
                <a:t>120</a:t>
              </a:r>
            </a:p>
          </p:txBody>
        </p:sp>
      </p:grpSp>
      <p:grpSp>
        <p:nvGrpSpPr>
          <p:cNvPr id="127" name="Group 126">
            <a:extLst>
              <a:ext uri="{FF2B5EF4-FFF2-40B4-BE49-F238E27FC236}">
                <a16:creationId xmlns:a16="http://schemas.microsoft.com/office/drawing/2014/main" id="{56C3629C-E65C-C441-8190-7FA149BF89D8}"/>
              </a:ext>
            </a:extLst>
          </p:cNvPr>
          <p:cNvGrpSpPr/>
          <p:nvPr/>
        </p:nvGrpSpPr>
        <p:grpSpPr>
          <a:xfrm>
            <a:off x="4175459" y="2458153"/>
            <a:ext cx="1626298" cy="413551"/>
            <a:chOff x="4175459" y="2458153"/>
            <a:chExt cx="1626298" cy="413551"/>
          </a:xfrm>
        </p:grpSpPr>
        <p:cxnSp>
          <p:nvCxnSpPr>
            <p:cNvPr id="50" name="Straight Connector 49">
              <a:extLst>
                <a:ext uri="{FF2B5EF4-FFF2-40B4-BE49-F238E27FC236}">
                  <a16:creationId xmlns:a16="http://schemas.microsoft.com/office/drawing/2014/main" id="{6E02C66E-BAC4-104C-B9EE-FDA58F10C0BD}"/>
                </a:ext>
              </a:extLst>
            </p:cNvPr>
            <p:cNvCxnSpPr>
              <a:cxnSpLocks/>
              <a:stCxn id="10" idx="2"/>
              <a:endCxn id="9" idx="6"/>
            </p:cNvCxnSpPr>
            <p:nvPr/>
          </p:nvCxnSpPr>
          <p:spPr>
            <a:xfrm flipH="1" flipV="1">
              <a:off x="4175459" y="2723263"/>
              <a:ext cx="1626298" cy="14844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744B09AD-B811-F04D-B9F0-8BECE1BAFC5C}"/>
                </a:ext>
              </a:extLst>
            </p:cNvPr>
            <p:cNvSpPr txBox="1"/>
            <p:nvPr/>
          </p:nvSpPr>
          <p:spPr>
            <a:xfrm>
              <a:off x="4849497" y="2458153"/>
              <a:ext cx="447558" cy="369332"/>
            </a:xfrm>
            <a:prstGeom prst="rect">
              <a:avLst/>
            </a:prstGeom>
            <a:noFill/>
            <a:ln>
              <a:noFill/>
            </a:ln>
          </p:spPr>
          <p:txBody>
            <a:bodyPr wrap="none" rtlCol="0">
              <a:spAutoFit/>
            </a:bodyPr>
            <a:lstStyle/>
            <a:p>
              <a:r>
                <a:rPr lang="en-US" dirty="0">
                  <a:solidFill>
                    <a:schemeClr val="accent2"/>
                  </a:solidFill>
                </a:rPr>
                <a:t>99</a:t>
              </a:r>
            </a:p>
          </p:txBody>
        </p:sp>
      </p:grpSp>
      <p:grpSp>
        <p:nvGrpSpPr>
          <p:cNvPr id="129" name="Group 128">
            <a:extLst>
              <a:ext uri="{FF2B5EF4-FFF2-40B4-BE49-F238E27FC236}">
                <a16:creationId xmlns:a16="http://schemas.microsoft.com/office/drawing/2014/main" id="{D9D4B136-C140-5A46-A5F8-E8EA2A13302C}"/>
              </a:ext>
            </a:extLst>
          </p:cNvPr>
          <p:cNvGrpSpPr/>
          <p:nvPr/>
        </p:nvGrpSpPr>
        <p:grpSpPr>
          <a:xfrm>
            <a:off x="3955620" y="2943102"/>
            <a:ext cx="734799" cy="550287"/>
            <a:chOff x="3955620" y="2943102"/>
            <a:chExt cx="734799" cy="550287"/>
          </a:xfrm>
        </p:grpSpPr>
        <p:cxnSp>
          <p:nvCxnSpPr>
            <p:cNvPr id="47" name="Straight Connector 46">
              <a:extLst>
                <a:ext uri="{FF2B5EF4-FFF2-40B4-BE49-F238E27FC236}">
                  <a16:creationId xmlns:a16="http://schemas.microsoft.com/office/drawing/2014/main" id="{EFD7EFD7-A5B5-EA4A-A65A-FF277BB56C5C}"/>
                </a:ext>
              </a:extLst>
            </p:cNvPr>
            <p:cNvCxnSpPr>
              <a:cxnSpLocks/>
              <a:stCxn id="11" idx="1"/>
              <a:endCxn id="9" idx="4"/>
            </p:cNvCxnSpPr>
            <p:nvPr/>
          </p:nvCxnSpPr>
          <p:spPr>
            <a:xfrm flipH="1" flipV="1">
              <a:off x="3955620" y="2943102"/>
              <a:ext cx="349251" cy="55028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B8C5F655-777A-A940-A069-A08A7C940219}"/>
                </a:ext>
              </a:extLst>
            </p:cNvPr>
            <p:cNvSpPr txBox="1"/>
            <p:nvPr/>
          </p:nvSpPr>
          <p:spPr>
            <a:xfrm>
              <a:off x="4242861" y="3002134"/>
              <a:ext cx="447558" cy="369332"/>
            </a:xfrm>
            <a:prstGeom prst="rect">
              <a:avLst/>
            </a:prstGeom>
            <a:noFill/>
            <a:ln>
              <a:noFill/>
            </a:ln>
          </p:spPr>
          <p:txBody>
            <a:bodyPr wrap="none" rtlCol="0">
              <a:spAutoFit/>
            </a:bodyPr>
            <a:lstStyle/>
            <a:p>
              <a:r>
                <a:rPr lang="en-US" dirty="0">
                  <a:solidFill>
                    <a:schemeClr val="accent2"/>
                  </a:solidFill>
                </a:rPr>
                <a:t>80</a:t>
              </a:r>
            </a:p>
          </p:txBody>
        </p:sp>
      </p:grpSp>
      <p:grpSp>
        <p:nvGrpSpPr>
          <p:cNvPr id="131" name="Group 130">
            <a:extLst>
              <a:ext uri="{FF2B5EF4-FFF2-40B4-BE49-F238E27FC236}">
                <a16:creationId xmlns:a16="http://schemas.microsoft.com/office/drawing/2014/main" id="{99A1BC80-13A5-1B4F-95BA-AC15864FDE9A}"/>
              </a:ext>
            </a:extLst>
          </p:cNvPr>
          <p:cNvGrpSpPr/>
          <p:nvPr/>
        </p:nvGrpSpPr>
        <p:grpSpPr>
          <a:xfrm>
            <a:off x="4615772" y="3804290"/>
            <a:ext cx="1470213" cy="700869"/>
            <a:chOff x="4615772" y="3804290"/>
            <a:chExt cx="1470213" cy="700869"/>
          </a:xfrm>
        </p:grpSpPr>
        <p:cxnSp>
          <p:nvCxnSpPr>
            <p:cNvPr id="57" name="Straight Connector 56">
              <a:extLst>
                <a:ext uri="{FF2B5EF4-FFF2-40B4-BE49-F238E27FC236}">
                  <a16:creationId xmlns:a16="http://schemas.microsoft.com/office/drawing/2014/main" id="{60BE4B39-7A69-B646-AF3D-CA5C8EA13027}"/>
                </a:ext>
              </a:extLst>
            </p:cNvPr>
            <p:cNvCxnSpPr>
              <a:cxnSpLocks/>
              <a:stCxn id="11" idx="5"/>
              <a:endCxn id="17" idx="1"/>
            </p:cNvCxnSpPr>
            <p:nvPr/>
          </p:nvCxnSpPr>
          <p:spPr>
            <a:xfrm>
              <a:off x="4615772" y="3804290"/>
              <a:ext cx="1470213" cy="58059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AE37595F-8B21-F44D-AC49-699CD8410DC6}"/>
                </a:ext>
              </a:extLst>
            </p:cNvPr>
            <p:cNvSpPr txBox="1"/>
            <p:nvPr/>
          </p:nvSpPr>
          <p:spPr>
            <a:xfrm>
              <a:off x="5039128" y="4135827"/>
              <a:ext cx="447558" cy="369332"/>
            </a:xfrm>
            <a:prstGeom prst="rect">
              <a:avLst/>
            </a:prstGeom>
            <a:noFill/>
            <a:ln>
              <a:noFill/>
            </a:ln>
          </p:spPr>
          <p:txBody>
            <a:bodyPr wrap="none" rtlCol="0">
              <a:spAutoFit/>
            </a:bodyPr>
            <a:lstStyle/>
            <a:p>
              <a:r>
                <a:rPr lang="en-US" dirty="0">
                  <a:solidFill>
                    <a:schemeClr val="accent2"/>
                  </a:solidFill>
                </a:rPr>
                <a:t>97</a:t>
              </a:r>
            </a:p>
          </p:txBody>
        </p:sp>
      </p:grpSp>
      <p:grpSp>
        <p:nvGrpSpPr>
          <p:cNvPr id="133" name="Group 132">
            <a:extLst>
              <a:ext uri="{FF2B5EF4-FFF2-40B4-BE49-F238E27FC236}">
                <a16:creationId xmlns:a16="http://schemas.microsoft.com/office/drawing/2014/main" id="{DD2CC956-B0C3-744C-8A66-D251E05DDA42}"/>
              </a:ext>
            </a:extLst>
          </p:cNvPr>
          <p:cNvGrpSpPr/>
          <p:nvPr/>
        </p:nvGrpSpPr>
        <p:grpSpPr>
          <a:xfrm>
            <a:off x="4070864" y="3868679"/>
            <a:ext cx="769467" cy="2090608"/>
            <a:chOff x="4070864" y="3868679"/>
            <a:chExt cx="769467" cy="2090608"/>
          </a:xfrm>
        </p:grpSpPr>
        <p:cxnSp>
          <p:nvCxnSpPr>
            <p:cNvPr id="74" name="Straight Connector 73">
              <a:extLst>
                <a:ext uri="{FF2B5EF4-FFF2-40B4-BE49-F238E27FC236}">
                  <a16:creationId xmlns:a16="http://schemas.microsoft.com/office/drawing/2014/main" id="{5F81BB91-FD0D-B249-9A0E-EEF1009B947E}"/>
                </a:ext>
              </a:extLst>
            </p:cNvPr>
            <p:cNvCxnSpPr>
              <a:cxnSpLocks/>
              <a:stCxn id="16" idx="0"/>
              <a:endCxn id="11" idx="4"/>
            </p:cNvCxnSpPr>
            <p:nvPr/>
          </p:nvCxnSpPr>
          <p:spPr>
            <a:xfrm flipH="1" flipV="1">
              <a:off x="4460322" y="3868679"/>
              <a:ext cx="380009" cy="209060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D71884C4-64A4-244B-B97D-F214B255607E}"/>
                </a:ext>
              </a:extLst>
            </p:cNvPr>
            <p:cNvSpPr txBox="1"/>
            <p:nvPr/>
          </p:nvSpPr>
          <p:spPr>
            <a:xfrm>
              <a:off x="4070864" y="4952439"/>
              <a:ext cx="579005" cy="369332"/>
            </a:xfrm>
            <a:prstGeom prst="rect">
              <a:avLst/>
            </a:prstGeom>
            <a:noFill/>
            <a:ln>
              <a:noFill/>
            </a:ln>
          </p:spPr>
          <p:txBody>
            <a:bodyPr wrap="none" rtlCol="0">
              <a:spAutoFit/>
            </a:bodyPr>
            <a:lstStyle/>
            <a:p>
              <a:r>
                <a:rPr lang="en-US" dirty="0">
                  <a:solidFill>
                    <a:schemeClr val="accent2"/>
                  </a:solidFill>
                </a:rPr>
                <a:t>146</a:t>
              </a:r>
            </a:p>
          </p:txBody>
        </p:sp>
      </p:grpSp>
      <p:grpSp>
        <p:nvGrpSpPr>
          <p:cNvPr id="135" name="Group 134">
            <a:extLst>
              <a:ext uri="{FF2B5EF4-FFF2-40B4-BE49-F238E27FC236}">
                <a16:creationId xmlns:a16="http://schemas.microsoft.com/office/drawing/2014/main" id="{708B9885-82D6-9047-B324-8718A8396D54}"/>
              </a:ext>
            </a:extLst>
          </p:cNvPr>
          <p:cNvGrpSpPr/>
          <p:nvPr/>
        </p:nvGrpSpPr>
        <p:grpSpPr>
          <a:xfrm>
            <a:off x="4995781" y="4695783"/>
            <a:ext cx="1090204" cy="1327893"/>
            <a:chOff x="4995781" y="4695783"/>
            <a:chExt cx="1090204" cy="1327893"/>
          </a:xfrm>
        </p:grpSpPr>
        <p:cxnSp>
          <p:nvCxnSpPr>
            <p:cNvPr id="77" name="Straight Connector 76">
              <a:extLst>
                <a:ext uri="{FF2B5EF4-FFF2-40B4-BE49-F238E27FC236}">
                  <a16:creationId xmlns:a16="http://schemas.microsoft.com/office/drawing/2014/main" id="{D917A935-A481-3E4D-A34E-B5516855567B}"/>
                </a:ext>
              </a:extLst>
            </p:cNvPr>
            <p:cNvCxnSpPr>
              <a:cxnSpLocks/>
              <a:stCxn id="16" idx="7"/>
              <a:endCxn id="17" idx="3"/>
            </p:cNvCxnSpPr>
            <p:nvPr/>
          </p:nvCxnSpPr>
          <p:spPr>
            <a:xfrm flipV="1">
              <a:off x="4995781" y="4695783"/>
              <a:ext cx="1090204" cy="132789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7B3317D5-D8D1-4C40-8485-5B8E2C2B2061}"/>
                </a:ext>
              </a:extLst>
            </p:cNvPr>
            <p:cNvSpPr txBox="1"/>
            <p:nvPr/>
          </p:nvSpPr>
          <p:spPr>
            <a:xfrm>
              <a:off x="5504757" y="5389043"/>
              <a:ext cx="579005" cy="369332"/>
            </a:xfrm>
            <a:prstGeom prst="rect">
              <a:avLst/>
            </a:prstGeom>
            <a:noFill/>
            <a:ln>
              <a:noFill/>
            </a:ln>
          </p:spPr>
          <p:txBody>
            <a:bodyPr wrap="none" rtlCol="0">
              <a:spAutoFit/>
            </a:bodyPr>
            <a:lstStyle/>
            <a:p>
              <a:r>
                <a:rPr lang="en-US" dirty="0">
                  <a:solidFill>
                    <a:schemeClr val="accent2"/>
                  </a:solidFill>
                </a:rPr>
                <a:t>138</a:t>
              </a:r>
            </a:p>
          </p:txBody>
        </p:sp>
      </p:grpSp>
      <p:grpSp>
        <p:nvGrpSpPr>
          <p:cNvPr id="137" name="Group 136">
            <a:extLst>
              <a:ext uri="{FF2B5EF4-FFF2-40B4-BE49-F238E27FC236}">
                <a16:creationId xmlns:a16="http://schemas.microsoft.com/office/drawing/2014/main" id="{A5FDDFF1-D76C-714E-BDF1-780E47649F73}"/>
              </a:ext>
            </a:extLst>
          </p:cNvPr>
          <p:cNvGrpSpPr/>
          <p:nvPr/>
        </p:nvGrpSpPr>
        <p:grpSpPr>
          <a:xfrm>
            <a:off x="6461275" y="4540333"/>
            <a:ext cx="1269626" cy="804349"/>
            <a:chOff x="6461275" y="4540333"/>
            <a:chExt cx="1269626" cy="804349"/>
          </a:xfrm>
        </p:grpSpPr>
        <p:cxnSp>
          <p:nvCxnSpPr>
            <p:cNvPr id="63" name="Straight Connector 62">
              <a:extLst>
                <a:ext uri="{FF2B5EF4-FFF2-40B4-BE49-F238E27FC236}">
                  <a16:creationId xmlns:a16="http://schemas.microsoft.com/office/drawing/2014/main" id="{6FA65C3B-8D67-0845-8C9E-5C379F610763}"/>
                </a:ext>
              </a:extLst>
            </p:cNvPr>
            <p:cNvCxnSpPr>
              <a:cxnSpLocks/>
              <a:stCxn id="17" idx="6"/>
              <a:endCxn id="18" idx="1"/>
            </p:cNvCxnSpPr>
            <p:nvPr/>
          </p:nvCxnSpPr>
          <p:spPr>
            <a:xfrm>
              <a:off x="6461275" y="4540333"/>
              <a:ext cx="1269626" cy="66380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895DFCA7-6BB7-864B-86D8-67B617CA5712}"/>
                </a:ext>
              </a:extLst>
            </p:cNvPr>
            <p:cNvSpPr txBox="1"/>
            <p:nvPr/>
          </p:nvSpPr>
          <p:spPr>
            <a:xfrm>
              <a:off x="6855151" y="4975350"/>
              <a:ext cx="579005" cy="369332"/>
            </a:xfrm>
            <a:prstGeom prst="rect">
              <a:avLst/>
            </a:prstGeom>
            <a:noFill/>
            <a:ln>
              <a:noFill/>
            </a:ln>
          </p:spPr>
          <p:txBody>
            <a:bodyPr wrap="none" rtlCol="0">
              <a:spAutoFit/>
            </a:bodyPr>
            <a:lstStyle/>
            <a:p>
              <a:r>
                <a:rPr lang="en-US" dirty="0">
                  <a:solidFill>
                    <a:schemeClr val="accent2"/>
                  </a:solidFill>
                </a:rPr>
                <a:t>101</a:t>
              </a:r>
            </a:p>
          </p:txBody>
        </p:sp>
      </p:grpSp>
      <p:grpSp>
        <p:nvGrpSpPr>
          <p:cNvPr id="139" name="Group 138">
            <a:extLst>
              <a:ext uri="{FF2B5EF4-FFF2-40B4-BE49-F238E27FC236}">
                <a16:creationId xmlns:a16="http://schemas.microsoft.com/office/drawing/2014/main" id="{4598538E-C8C4-BB43-AAA8-0EE88DD21924}"/>
              </a:ext>
            </a:extLst>
          </p:cNvPr>
          <p:cNvGrpSpPr/>
          <p:nvPr/>
        </p:nvGrpSpPr>
        <p:grpSpPr>
          <a:xfrm>
            <a:off x="6177047" y="3027154"/>
            <a:ext cx="1553854" cy="2176980"/>
            <a:chOff x="6177047" y="3027154"/>
            <a:chExt cx="1553854" cy="2176980"/>
          </a:xfrm>
        </p:grpSpPr>
        <p:cxnSp>
          <p:nvCxnSpPr>
            <p:cNvPr id="53" name="Straight Connector 52">
              <a:extLst>
                <a:ext uri="{FF2B5EF4-FFF2-40B4-BE49-F238E27FC236}">
                  <a16:creationId xmlns:a16="http://schemas.microsoft.com/office/drawing/2014/main" id="{50FB7203-DE69-B344-BF95-EA65B68C1817}"/>
                </a:ext>
              </a:extLst>
            </p:cNvPr>
            <p:cNvCxnSpPr>
              <a:cxnSpLocks/>
              <a:stCxn id="10" idx="5"/>
              <a:endCxn id="18" idx="1"/>
            </p:cNvCxnSpPr>
            <p:nvPr/>
          </p:nvCxnSpPr>
          <p:spPr>
            <a:xfrm>
              <a:off x="6177047" y="3027154"/>
              <a:ext cx="1553854" cy="217698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09C6B21-F10F-B347-AE82-A3C1BB318083}"/>
                </a:ext>
              </a:extLst>
            </p:cNvPr>
            <p:cNvSpPr txBox="1"/>
            <p:nvPr/>
          </p:nvSpPr>
          <p:spPr>
            <a:xfrm>
              <a:off x="7062168" y="3983356"/>
              <a:ext cx="579005" cy="369332"/>
            </a:xfrm>
            <a:prstGeom prst="rect">
              <a:avLst/>
            </a:prstGeom>
            <a:noFill/>
            <a:ln>
              <a:noFill/>
            </a:ln>
          </p:spPr>
          <p:txBody>
            <a:bodyPr wrap="none" rtlCol="0">
              <a:spAutoFit/>
            </a:bodyPr>
            <a:lstStyle/>
            <a:p>
              <a:r>
                <a:rPr lang="en-US" dirty="0">
                  <a:solidFill>
                    <a:schemeClr val="accent2"/>
                  </a:solidFill>
                </a:rPr>
                <a:t>211</a:t>
              </a:r>
            </a:p>
          </p:txBody>
        </p:sp>
      </p:grpSp>
      <p:grpSp>
        <p:nvGrpSpPr>
          <p:cNvPr id="141" name="Group 140">
            <a:extLst>
              <a:ext uri="{FF2B5EF4-FFF2-40B4-BE49-F238E27FC236}">
                <a16:creationId xmlns:a16="http://schemas.microsoft.com/office/drawing/2014/main" id="{0F6EE356-01D2-2345-B088-9588EB35B651}"/>
              </a:ext>
            </a:extLst>
          </p:cNvPr>
          <p:cNvGrpSpPr/>
          <p:nvPr/>
        </p:nvGrpSpPr>
        <p:grpSpPr>
          <a:xfrm>
            <a:off x="8106191" y="4793966"/>
            <a:ext cx="782959" cy="565619"/>
            <a:chOff x="8106191" y="4793966"/>
            <a:chExt cx="782959" cy="565619"/>
          </a:xfrm>
        </p:grpSpPr>
        <p:cxnSp>
          <p:nvCxnSpPr>
            <p:cNvPr id="61" name="Straight Connector 60">
              <a:extLst>
                <a:ext uri="{FF2B5EF4-FFF2-40B4-BE49-F238E27FC236}">
                  <a16:creationId xmlns:a16="http://schemas.microsoft.com/office/drawing/2014/main" id="{6997B0A9-C475-864C-BB66-C48CDFC391D6}"/>
                </a:ext>
              </a:extLst>
            </p:cNvPr>
            <p:cNvCxnSpPr>
              <a:cxnSpLocks/>
              <a:stCxn id="6" idx="3"/>
              <a:endCxn id="18" idx="6"/>
            </p:cNvCxnSpPr>
            <p:nvPr/>
          </p:nvCxnSpPr>
          <p:spPr>
            <a:xfrm flipH="1">
              <a:off x="8106191" y="4990541"/>
              <a:ext cx="782959" cy="36904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49AC0BF1-4DCD-8445-9286-FF06D2DA98AA}"/>
                </a:ext>
              </a:extLst>
            </p:cNvPr>
            <p:cNvSpPr txBox="1"/>
            <p:nvPr/>
          </p:nvSpPr>
          <p:spPr>
            <a:xfrm>
              <a:off x="8183382" y="4793966"/>
              <a:ext cx="447558" cy="369332"/>
            </a:xfrm>
            <a:prstGeom prst="rect">
              <a:avLst/>
            </a:prstGeom>
            <a:noFill/>
            <a:ln>
              <a:noFill/>
            </a:ln>
          </p:spPr>
          <p:txBody>
            <a:bodyPr wrap="none" rtlCol="0">
              <a:spAutoFit/>
            </a:bodyPr>
            <a:lstStyle/>
            <a:p>
              <a:r>
                <a:rPr lang="en-US" dirty="0">
                  <a:solidFill>
                    <a:schemeClr val="accent2"/>
                  </a:solidFill>
                </a:rPr>
                <a:t>85</a:t>
              </a:r>
            </a:p>
          </p:txBody>
        </p:sp>
      </p:grpSp>
      <p:grpSp>
        <p:nvGrpSpPr>
          <p:cNvPr id="143" name="Group 142">
            <a:extLst>
              <a:ext uri="{FF2B5EF4-FFF2-40B4-BE49-F238E27FC236}">
                <a16:creationId xmlns:a16="http://schemas.microsoft.com/office/drawing/2014/main" id="{E567D439-319F-FC40-BDEC-C518383CFC23}"/>
              </a:ext>
            </a:extLst>
          </p:cNvPr>
          <p:cNvGrpSpPr/>
          <p:nvPr/>
        </p:nvGrpSpPr>
        <p:grpSpPr>
          <a:xfrm>
            <a:off x="7507122" y="5579424"/>
            <a:ext cx="581609" cy="771484"/>
            <a:chOff x="7507122" y="5579424"/>
            <a:chExt cx="581609" cy="771484"/>
          </a:xfrm>
        </p:grpSpPr>
        <p:cxnSp>
          <p:nvCxnSpPr>
            <p:cNvPr id="60" name="Straight Connector 59">
              <a:extLst>
                <a:ext uri="{FF2B5EF4-FFF2-40B4-BE49-F238E27FC236}">
                  <a16:creationId xmlns:a16="http://schemas.microsoft.com/office/drawing/2014/main" id="{E31EC5B6-E0E8-1A43-8665-F95E3ACDF6E2}"/>
                </a:ext>
              </a:extLst>
            </p:cNvPr>
            <p:cNvCxnSpPr>
              <a:cxnSpLocks/>
              <a:stCxn id="18" idx="4"/>
              <a:endCxn id="19" idx="7"/>
            </p:cNvCxnSpPr>
            <p:nvPr/>
          </p:nvCxnSpPr>
          <p:spPr>
            <a:xfrm flipH="1">
              <a:off x="7507122" y="5579424"/>
              <a:ext cx="379230" cy="74919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6B22D868-58EB-2847-AF93-02726DE2E881}"/>
                </a:ext>
              </a:extLst>
            </p:cNvPr>
            <p:cNvSpPr txBox="1"/>
            <p:nvPr/>
          </p:nvSpPr>
          <p:spPr>
            <a:xfrm>
              <a:off x="7641173" y="5981576"/>
              <a:ext cx="447558" cy="369332"/>
            </a:xfrm>
            <a:prstGeom prst="rect">
              <a:avLst/>
            </a:prstGeom>
            <a:noFill/>
            <a:ln>
              <a:noFill/>
            </a:ln>
          </p:spPr>
          <p:txBody>
            <a:bodyPr wrap="none" rtlCol="0">
              <a:spAutoFit/>
            </a:bodyPr>
            <a:lstStyle/>
            <a:p>
              <a:r>
                <a:rPr lang="en-US" dirty="0">
                  <a:solidFill>
                    <a:schemeClr val="accent2"/>
                  </a:solidFill>
                </a:rPr>
                <a:t>90</a:t>
              </a:r>
            </a:p>
          </p:txBody>
        </p:sp>
      </p:grpSp>
      <p:grpSp>
        <p:nvGrpSpPr>
          <p:cNvPr id="145" name="Group 144">
            <a:extLst>
              <a:ext uri="{FF2B5EF4-FFF2-40B4-BE49-F238E27FC236}">
                <a16:creationId xmlns:a16="http://schemas.microsoft.com/office/drawing/2014/main" id="{80DAFEB8-52F9-0748-9786-8AD0B880D90F}"/>
              </a:ext>
            </a:extLst>
          </p:cNvPr>
          <p:cNvGrpSpPr/>
          <p:nvPr/>
        </p:nvGrpSpPr>
        <p:grpSpPr>
          <a:xfrm>
            <a:off x="9264440" y="4494974"/>
            <a:ext cx="1068375" cy="369332"/>
            <a:chOff x="9264440" y="4494974"/>
            <a:chExt cx="1068375" cy="369332"/>
          </a:xfrm>
        </p:grpSpPr>
        <p:cxnSp>
          <p:nvCxnSpPr>
            <p:cNvPr id="56" name="Straight Connector 55">
              <a:extLst>
                <a:ext uri="{FF2B5EF4-FFF2-40B4-BE49-F238E27FC236}">
                  <a16:creationId xmlns:a16="http://schemas.microsoft.com/office/drawing/2014/main" id="{44B3F772-00D0-2B41-B715-B653B96EF21D}"/>
                </a:ext>
              </a:extLst>
            </p:cNvPr>
            <p:cNvCxnSpPr>
              <a:cxnSpLocks/>
              <a:stCxn id="24" idx="2"/>
              <a:endCxn id="6" idx="6"/>
            </p:cNvCxnSpPr>
            <p:nvPr/>
          </p:nvCxnSpPr>
          <p:spPr>
            <a:xfrm flipH="1">
              <a:off x="9264440" y="4835091"/>
              <a:ext cx="1068375"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B3F1F33B-C6E5-594C-9CE4-4C3C8C2A4C40}"/>
                </a:ext>
              </a:extLst>
            </p:cNvPr>
            <p:cNvSpPr txBox="1"/>
            <p:nvPr/>
          </p:nvSpPr>
          <p:spPr>
            <a:xfrm>
              <a:off x="9699315" y="4494974"/>
              <a:ext cx="447558" cy="369332"/>
            </a:xfrm>
            <a:prstGeom prst="rect">
              <a:avLst/>
            </a:prstGeom>
            <a:noFill/>
            <a:ln>
              <a:noFill/>
            </a:ln>
          </p:spPr>
          <p:txBody>
            <a:bodyPr wrap="none" rtlCol="0">
              <a:spAutoFit/>
            </a:bodyPr>
            <a:lstStyle/>
            <a:p>
              <a:r>
                <a:rPr lang="en-US" dirty="0">
                  <a:solidFill>
                    <a:schemeClr val="accent2"/>
                  </a:solidFill>
                </a:rPr>
                <a:t>98</a:t>
              </a:r>
            </a:p>
          </p:txBody>
        </p:sp>
      </p:grpSp>
      <p:grpSp>
        <p:nvGrpSpPr>
          <p:cNvPr id="147" name="Group 146">
            <a:extLst>
              <a:ext uri="{FF2B5EF4-FFF2-40B4-BE49-F238E27FC236}">
                <a16:creationId xmlns:a16="http://schemas.microsoft.com/office/drawing/2014/main" id="{3896B1B8-6410-F446-9555-165DD5036113}"/>
              </a:ext>
            </a:extLst>
          </p:cNvPr>
          <p:cNvGrpSpPr/>
          <p:nvPr/>
        </p:nvGrpSpPr>
        <p:grpSpPr>
          <a:xfrm>
            <a:off x="8183382" y="1020464"/>
            <a:ext cx="972559" cy="532008"/>
            <a:chOff x="8183382" y="1020464"/>
            <a:chExt cx="972559" cy="532008"/>
          </a:xfrm>
        </p:grpSpPr>
        <p:cxnSp>
          <p:nvCxnSpPr>
            <p:cNvPr id="62" name="Straight Connector 61">
              <a:extLst>
                <a:ext uri="{FF2B5EF4-FFF2-40B4-BE49-F238E27FC236}">
                  <a16:creationId xmlns:a16="http://schemas.microsoft.com/office/drawing/2014/main" id="{5E5631AA-5A66-FB46-9B63-633E7B9E4C50}"/>
                </a:ext>
              </a:extLst>
            </p:cNvPr>
            <p:cNvCxnSpPr>
              <a:cxnSpLocks/>
              <a:stCxn id="20" idx="6"/>
              <a:endCxn id="21" idx="1"/>
            </p:cNvCxnSpPr>
            <p:nvPr/>
          </p:nvCxnSpPr>
          <p:spPr>
            <a:xfrm>
              <a:off x="8183382" y="1129989"/>
              <a:ext cx="972559" cy="42248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FF8AD038-3985-FD46-949E-94B07B3CC4C5}"/>
                </a:ext>
              </a:extLst>
            </p:cNvPr>
            <p:cNvSpPr txBox="1"/>
            <p:nvPr/>
          </p:nvSpPr>
          <p:spPr>
            <a:xfrm>
              <a:off x="8630940" y="1020464"/>
              <a:ext cx="447558" cy="369332"/>
            </a:xfrm>
            <a:prstGeom prst="rect">
              <a:avLst/>
            </a:prstGeom>
            <a:noFill/>
            <a:ln>
              <a:noFill/>
            </a:ln>
          </p:spPr>
          <p:txBody>
            <a:bodyPr wrap="none" rtlCol="0">
              <a:spAutoFit/>
            </a:bodyPr>
            <a:lstStyle/>
            <a:p>
              <a:r>
                <a:rPr lang="en-US" dirty="0">
                  <a:solidFill>
                    <a:schemeClr val="accent2"/>
                  </a:solidFill>
                </a:rPr>
                <a:t>87</a:t>
              </a:r>
            </a:p>
          </p:txBody>
        </p:sp>
      </p:grpSp>
      <p:grpSp>
        <p:nvGrpSpPr>
          <p:cNvPr id="149" name="Group 148">
            <a:extLst>
              <a:ext uri="{FF2B5EF4-FFF2-40B4-BE49-F238E27FC236}">
                <a16:creationId xmlns:a16="http://schemas.microsoft.com/office/drawing/2014/main" id="{F5202BD8-2E3F-6445-8328-75126B594125}"/>
              </a:ext>
            </a:extLst>
          </p:cNvPr>
          <p:cNvGrpSpPr/>
          <p:nvPr/>
        </p:nvGrpSpPr>
        <p:grpSpPr>
          <a:xfrm>
            <a:off x="9466842" y="1863373"/>
            <a:ext cx="779343" cy="924278"/>
            <a:chOff x="9466842" y="1863373"/>
            <a:chExt cx="779343" cy="924278"/>
          </a:xfrm>
        </p:grpSpPr>
        <p:cxnSp>
          <p:nvCxnSpPr>
            <p:cNvPr id="87" name="Straight Connector 86">
              <a:extLst>
                <a:ext uri="{FF2B5EF4-FFF2-40B4-BE49-F238E27FC236}">
                  <a16:creationId xmlns:a16="http://schemas.microsoft.com/office/drawing/2014/main" id="{E211B618-C73F-7F4E-AFC7-0D2B8310D1C6}"/>
                </a:ext>
              </a:extLst>
            </p:cNvPr>
            <p:cNvCxnSpPr>
              <a:cxnSpLocks/>
              <a:stCxn id="21" idx="5"/>
              <a:endCxn id="22" idx="1"/>
            </p:cNvCxnSpPr>
            <p:nvPr/>
          </p:nvCxnSpPr>
          <p:spPr>
            <a:xfrm>
              <a:off x="9466842" y="1863373"/>
              <a:ext cx="490683" cy="92427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089706F-F196-224D-B94F-BBB398DEE0D0}"/>
                </a:ext>
              </a:extLst>
            </p:cNvPr>
            <p:cNvSpPr txBox="1"/>
            <p:nvPr/>
          </p:nvSpPr>
          <p:spPr>
            <a:xfrm>
              <a:off x="9798627" y="2112219"/>
              <a:ext cx="447558" cy="369332"/>
            </a:xfrm>
            <a:prstGeom prst="rect">
              <a:avLst/>
            </a:prstGeom>
            <a:noFill/>
            <a:ln>
              <a:noFill/>
            </a:ln>
          </p:spPr>
          <p:txBody>
            <a:bodyPr wrap="none" rtlCol="0">
              <a:spAutoFit/>
            </a:bodyPr>
            <a:lstStyle/>
            <a:p>
              <a:r>
                <a:rPr lang="en-US" dirty="0">
                  <a:solidFill>
                    <a:schemeClr val="accent2"/>
                  </a:solidFill>
                </a:rPr>
                <a:t>92</a:t>
              </a:r>
            </a:p>
          </p:txBody>
        </p:sp>
      </p:grpSp>
      <p:grpSp>
        <p:nvGrpSpPr>
          <p:cNvPr id="151" name="Group 150">
            <a:extLst>
              <a:ext uri="{FF2B5EF4-FFF2-40B4-BE49-F238E27FC236}">
                <a16:creationId xmlns:a16="http://schemas.microsoft.com/office/drawing/2014/main" id="{E03F7891-3D7F-8E44-B14B-957F28695F28}"/>
              </a:ext>
            </a:extLst>
          </p:cNvPr>
          <p:cNvGrpSpPr/>
          <p:nvPr/>
        </p:nvGrpSpPr>
        <p:grpSpPr>
          <a:xfrm>
            <a:off x="9200051" y="3162941"/>
            <a:ext cx="1022844" cy="1516699"/>
            <a:chOff x="9200051" y="3162941"/>
            <a:chExt cx="1022844" cy="1516699"/>
          </a:xfrm>
        </p:grpSpPr>
        <p:cxnSp>
          <p:nvCxnSpPr>
            <p:cNvPr id="90" name="Straight Connector 89">
              <a:extLst>
                <a:ext uri="{FF2B5EF4-FFF2-40B4-BE49-F238E27FC236}">
                  <a16:creationId xmlns:a16="http://schemas.microsoft.com/office/drawing/2014/main" id="{BB02B7C0-9CAC-5E46-B90E-0BD3873A039E}"/>
                </a:ext>
              </a:extLst>
            </p:cNvPr>
            <p:cNvCxnSpPr>
              <a:cxnSpLocks/>
              <a:stCxn id="22" idx="4"/>
              <a:endCxn id="6" idx="7"/>
            </p:cNvCxnSpPr>
            <p:nvPr/>
          </p:nvCxnSpPr>
          <p:spPr>
            <a:xfrm flipH="1">
              <a:off x="9200051" y="3162941"/>
              <a:ext cx="912925" cy="151669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0EE6C8B1-DE6B-0D49-825E-206FA4E2A711}"/>
                </a:ext>
              </a:extLst>
            </p:cNvPr>
            <p:cNvSpPr txBox="1"/>
            <p:nvPr/>
          </p:nvSpPr>
          <p:spPr>
            <a:xfrm>
              <a:off x="9643890" y="3853171"/>
              <a:ext cx="579005" cy="369332"/>
            </a:xfrm>
            <a:prstGeom prst="rect">
              <a:avLst/>
            </a:prstGeom>
            <a:noFill/>
            <a:ln>
              <a:noFill/>
            </a:ln>
          </p:spPr>
          <p:txBody>
            <a:bodyPr wrap="none" rtlCol="0">
              <a:spAutoFit/>
            </a:bodyPr>
            <a:lstStyle/>
            <a:p>
              <a:r>
                <a:rPr lang="en-US" dirty="0">
                  <a:solidFill>
                    <a:schemeClr val="accent2"/>
                  </a:solidFill>
                </a:rPr>
                <a:t>142</a:t>
              </a:r>
            </a:p>
          </p:txBody>
        </p:sp>
      </p:grpSp>
      <p:grpSp>
        <p:nvGrpSpPr>
          <p:cNvPr id="153" name="Group 152">
            <a:extLst>
              <a:ext uri="{FF2B5EF4-FFF2-40B4-BE49-F238E27FC236}">
                <a16:creationId xmlns:a16="http://schemas.microsoft.com/office/drawing/2014/main" id="{481B342B-F6F5-4E4D-B117-5D7C0916DB3A}"/>
              </a:ext>
            </a:extLst>
          </p:cNvPr>
          <p:cNvGrpSpPr/>
          <p:nvPr/>
        </p:nvGrpSpPr>
        <p:grpSpPr>
          <a:xfrm>
            <a:off x="10708105" y="4990541"/>
            <a:ext cx="771565" cy="834014"/>
            <a:chOff x="10708105" y="4990541"/>
            <a:chExt cx="771565" cy="834014"/>
          </a:xfrm>
        </p:grpSpPr>
        <p:cxnSp>
          <p:nvCxnSpPr>
            <p:cNvPr id="100" name="Straight Connector 99">
              <a:extLst>
                <a:ext uri="{FF2B5EF4-FFF2-40B4-BE49-F238E27FC236}">
                  <a16:creationId xmlns:a16="http://schemas.microsoft.com/office/drawing/2014/main" id="{53365A6F-EA42-8B4E-8A78-66213E5E714B}"/>
                </a:ext>
              </a:extLst>
            </p:cNvPr>
            <p:cNvCxnSpPr>
              <a:cxnSpLocks/>
              <a:stCxn id="24" idx="5"/>
              <a:endCxn id="25" idx="0"/>
            </p:cNvCxnSpPr>
            <p:nvPr/>
          </p:nvCxnSpPr>
          <p:spPr>
            <a:xfrm>
              <a:off x="10708105" y="4990541"/>
              <a:ext cx="463955" cy="83401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DA851702-E4D2-4546-9B3F-130012FDB109}"/>
                </a:ext>
              </a:extLst>
            </p:cNvPr>
            <p:cNvSpPr txBox="1"/>
            <p:nvPr/>
          </p:nvSpPr>
          <p:spPr>
            <a:xfrm>
              <a:off x="11032112" y="5271118"/>
              <a:ext cx="447558" cy="369332"/>
            </a:xfrm>
            <a:prstGeom prst="rect">
              <a:avLst/>
            </a:prstGeom>
            <a:noFill/>
            <a:ln>
              <a:noFill/>
            </a:ln>
          </p:spPr>
          <p:txBody>
            <a:bodyPr wrap="none" rtlCol="0">
              <a:spAutoFit/>
            </a:bodyPr>
            <a:lstStyle/>
            <a:p>
              <a:r>
                <a:rPr lang="en-US" dirty="0">
                  <a:solidFill>
                    <a:schemeClr val="accent2"/>
                  </a:solidFill>
                </a:rPr>
                <a:t>86</a:t>
              </a:r>
            </a:p>
          </p:txBody>
        </p:sp>
      </p:grpSp>
      <p:grpSp>
        <p:nvGrpSpPr>
          <p:cNvPr id="156" name="Group 155">
            <a:extLst>
              <a:ext uri="{FF2B5EF4-FFF2-40B4-BE49-F238E27FC236}">
                <a16:creationId xmlns:a16="http://schemas.microsoft.com/office/drawing/2014/main" id="{90F77E2F-0B39-6A47-A08C-C087B9AF7B9A}"/>
              </a:ext>
            </a:extLst>
          </p:cNvPr>
          <p:cNvGrpSpPr/>
          <p:nvPr/>
        </p:nvGrpSpPr>
        <p:grpSpPr>
          <a:xfrm>
            <a:off x="2162940" y="118084"/>
            <a:ext cx="1493192" cy="509183"/>
            <a:chOff x="2162940" y="118084"/>
            <a:chExt cx="1493192" cy="509183"/>
          </a:xfrm>
        </p:grpSpPr>
        <p:sp>
          <p:nvSpPr>
            <p:cNvPr id="23" name="Oval 22">
              <a:extLst>
                <a:ext uri="{FF2B5EF4-FFF2-40B4-BE49-F238E27FC236}">
                  <a16:creationId xmlns:a16="http://schemas.microsoft.com/office/drawing/2014/main" id="{B1F11B64-5287-3644-82C9-35C5B8686938}"/>
                </a:ext>
              </a:extLst>
            </p:cNvPr>
            <p:cNvSpPr/>
            <p:nvPr/>
          </p:nvSpPr>
          <p:spPr>
            <a:xfrm>
              <a:off x="2162940" y="18758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4" name="Rectangle 153">
              <a:extLst>
                <a:ext uri="{FF2B5EF4-FFF2-40B4-BE49-F238E27FC236}">
                  <a16:creationId xmlns:a16="http://schemas.microsoft.com/office/drawing/2014/main" id="{FBD77249-4BBE-E643-A5DA-18A7A58E4768}"/>
                </a:ext>
              </a:extLst>
            </p:cNvPr>
            <p:cNvSpPr/>
            <p:nvPr/>
          </p:nvSpPr>
          <p:spPr>
            <a:xfrm>
              <a:off x="2574746" y="118084"/>
              <a:ext cx="1081386"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Onderon</a:t>
              </a:r>
              <a:endParaRPr lang="en-US" dirty="0">
                <a:solidFill>
                  <a:schemeClr val="accent2"/>
                </a:solidFill>
                <a:effectLst/>
                <a:latin typeface="Helvetica Neue" panose="02000503000000020004" pitchFamily="2" charset="0"/>
              </a:endParaRPr>
            </a:p>
          </p:txBody>
        </p:sp>
      </p:grpSp>
      <p:grpSp>
        <p:nvGrpSpPr>
          <p:cNvPr id="158" name="Group 157">
            <a:extLst>
              <a:ext uri="{FF2B5EF4-FFF2-40B4-BE49-F238E27FC236}">
                <a16:creationId xmlns:a16="http://schemas.microsoft.com/office/drawing/2014/main" id="{FF1FD101-EA15-1641-87CC-400A3131BA89}"/>
              </a:ext>
            </a:extLst>
          </p:cNvPr>
          <p:cNvGrpSpPr/>
          <p:nvPr/>
        </p:nvGrpSpPr>
        <p:grpSpPr>
          <a:xfrm>
            <a:off x="569517" y="709168"/>
            <a:ext cx="1522171" cy="733189"/>
            <a:chOff x="569517" y="709168"/>
            <a:chExt cx="1522171" cy="733189"/>
          </a:xfrm>
        </p:grpSpPr>
        <p:sp>
          <p:nvSpPr>
            <p:cNvPr id="7" name="Oval 6">
              <a:extLst>
                <a:ext uri="{FF2B5EF4-FFF2-40B4-BE49-F238E27FC236}">
                  <a16:creationId xmlns:a16="http://schemas.microsoft.com/office/drawing/2014/main" id="{8314A98F-B44B-0C40-B635-481D365F8ECD}"/>
                </a:ext>
              </a:extLst>
            </p:cNvPr>
            <p:cNvSpPr/>
            <p:nvPr/>
          </p:nvSpPr>
          <p:spPr>
            <a:xfrm>
              <a:off x="1652009" y="100267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7" name="Rectangle 156">
              <a:extLst>
                <a:ext uri="{FF2B5EF4-FFF2-40B4-BE49-F238E27FC236}">
                  <a16:creationId xmlns:a16="http://schemas.microsoft.com/office/drawing/2014/main" id="{7751A668-D35B-0E4D-BE73-0032EE8195CB}"/>
                </a:ext>
              </a:extLst>
            </p:cNvPr>
            <p:cNvSpPr/>
            <p:nvPr/>
          </p:nvSpPr>
          <p:spPr>
            <a:xfrm>
              <a:off x="569517" y="709168"/>
              <a:ext cx="1252266"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Coruscant</a:t>
              </a:r>
              <a:endParaRPr lang="en-US" dirty="0">
                <a:solidFill>
                  <a:schemeClr val="accent2"/>
                </a:solidFill>
                <a:effectLst/>
                <a:latin typeface="Helvetica Neue" panose="02000503000000020004" pitchFamily="2" charset="0"/>
              </a:endParaRPr>
            </a:p>
          </p:txBody>
        </p:sp>
      </p:grpSp>
      <p:grpSp>
        <p:nvGrpSpPr>
          <p:cNvPr id="160" name="Group 159">
            <a:extLst>
              <a:ext uri="{FF2B5EF4-FFF2-40B4-BE49-F238E27FC236}">
                <a16:creationId xmlns:a16="http://schemas.microsoft.com/office/drawing/2014/main" id="{CC4554E0-3B4F-354A-9076-6397F8746EB1}"/>
              </a:ext>
            </a:extLst>
          </p:cNvPr>
          <p:cNvGrpSpPr/>
          <p:nvPr/>
        </p:nvGrpSpPr>
        <p:grpSpPr>
          <a:xfrm>
            <a:off x="319177" y="1797206"/>
            <a:ext cx="1484535" cy="499679"/>
            <a:chOff x="319177" y="1797206"/>
            <a:chExt cx="1484535" cy="499679"/>
          </a:xfrm>
        </p:grpSpPr>
        <p:sp>
          <p:nvSpPr>
            <p:cNvPr id="8" name="Oval 7">
              <a:extLst>
                <a:ext uri="{FF2B5EF4-FFF2-40B4-BE49-F238E27FC236}">
                  <a16:creationId xmlns:a16="http://schemas.microsoft.com/office/drawing/2014/main" id="{32EB5876-7992-5F4E-975B-F94D51AF9340}"/>
                </a:ext>
              </a:extLst>
            </p:cNvPr>
            <p:cNvSpPr/>
            <p:nvPr/>
          </p:nvSpPr>
          <p:spPr>
            <a:xfrm>
              <a:off x="1364033" y="1857206"/>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9" name="Rectangle 158">
              <a:extLst>
                <a:ext uri="{FF2B5EF4-FFF2-40B4-BE49-F238E27FC236}">
                  <a16:creationId xmlns:a16="http://schemas.microsoft.com/office/drawing/2014/main" id="{5954A569-ADF9-C946-ABCD-A604E0C54821}"/>
                </a:ext>
              </a:extLst>
            </p:cNvPr>
            <p:cNvSpPr/>
            <p:nvPr/>
          </p:nvSpPr>
          <p:spPr>
            <a:xfrm>
              <a:off x="319177" y="1797206"/>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grpSp>
      <p:grpSp>
        <p:nvGrpSpPr>
          <p:cNvPr id="162" name="Group 161">
            <a:extLst>
              <a:ext uri="{FF2B5EF4-FFF2-40B4-BE49-F238E27FC236}">
                <a16:creationId xmlns:a16="http://schemas.microsoft.com/office/drawing/2014/main" id="{82E0FE03-7385-DE4C-902C-71BE827D47AD}"/>
              </a:ext>
            </a:extLst>
          </p:cNvPr>
          <p:cNvGrpSpPr/>
          <p:nvPr/>
        </p:nvGrpSpPr>
        <p:grpSpPr>
          <a:xfrm>
            <a:off x="360669" y="3434398"/>
            <a:ext cx="1443043" cy="670082"/>
            <a:chOff x="360669" y="3434398"/>
            <a:chExt cx="1443043" cy="670082"/>
          </a:xfrm>
        </p:grpSpPr>
        <p:sp>
          <p:nvSpPr>
            <p:cNvPr id="12" name="Oval 11">
              <a:extLst>
                <a:ext uri="{FF2B5EF4-FFF2-40B4-BE49-F238E27FC236}">
                  <a16:creationId xmlns:a16="http://schemas.microsoft.com/office/drawing/2014/main" id="{09D6DC3F-8383-1746-A9CB-54F77A1F606B}"/>
                </a:ext>
              </a:extLst>
            </p:cNvPr>
            <p:cNvSpPr/>
            <p:nvPr/>
          </p:nvSpPr>
          <p:spPr>
            <a:xfrm>
              <a:off x="1364033" y="343439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1" name="Rectangle 160">
              <a:extLst>
                <a:ext uri="{FF2B5EF4-FFF2-40B4-BE49-F238E27FC236}">
                  <a16:creationId xmlns:a16="http://schemas.microsoft.com/office/drawing/2014/main" id="{B1EDDC0E-D4D2-3349-A03E-91FB04B78152}"/>
                </a:ext>
              </a:extLst>
            </p:cNvPr>
            <p:cNvSpPr/>
            <p:nvPr/>
          </p:nvSpPr>
          <p:spPr>
            <a:xfrm>
              <a:off x="360669" y="3735148"/>
              <a:ext cx="1056700"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Tatooine</a:t>
              </a:r>
              <a:endParaRPr lang="en-US" dirty="0">
                <a:solidFill>
                  <a:schemeClr val="accent2"/>
                </a:solidFill>
                <a:effectLst/>
                <a:latin typeface="Helvetica Neue" panose="02000503000000020004" pitchFamily="2" charset="0"/>
              </a:endParaRPr>
            </a:p>
          </p:txBody>
        </p:sp>
      </p:grpSp>
      <p:grpSp>
        <p:nvGrpSpPr>
          <p:cNvPr id="164" name="Group 163">
            <a:extLst>
              <a:ext uri="{FF2B5EF4-FFF2-40B4-BE49-F238E27FC236}">
                <a16:creationId xmlns:a16="http://schemas.microsoft.com/office/drawing/2014/main" id="{B324B3A8-6A49-444F-9A93-2FCE33427477}"/>
              </a:ext>
            </a:extLst>
          </p:cNvPr>
          <p:cNvGrpSpPr/>
          <p:nvPr/>
        </p:nvGrpSpPr>
        <p:grpSpPr>
          <a:xfrm>
            <a:off x="2807076" y="3757448"/>
            <a:ext cx="1433406" cy="782885"/>
            <a:chOff x="2807076" y="3757448"/>
            <a:chExt cx="1433406" cy="782885"/>
          </a:xfrm>
        </p:grpSpPr>
        <p:sp>
          <p:nvSpPr>
            <p:cNvPr id="13" name="Oval 12">
              <a:extLst>
                <a:ext uri="{FF2B5EF4-FFF2-40B4-BE49-F238E27FC236}">
                  <a16:creationId xmlns:a16="http://schemas.microsoft.com/office/drawing/2014/main" id="{959781E7-4F9C-8A47-A65A-EC98580E09E9}"/>
                </a:ext>
              </a:extLst>
            </p:cNvPr>
            <p:cNvSpPr/>
            <p:nvPr/>
          </p:nvSpPr>
          <p:spPr>
            <a:xfrm>
              <a:off x="2874818" y="4100654"/>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3" name="Rectangle 162">
              <a:extLst>
                <a:ext uri="{FF2B5EF4-FFF2-40B4-BE49-F238E27FC236}">
                  <a16:creationId xmlns:a16="http://schemas.microsoft.com/office/drawing/2014/main" id="{53240276-E4A8-BB40-AEE4-81EDB94A308E}"/>
                </a:ext>
              </a:extLst>
            </p:cNvPr>
            <p:cNvSpPr/>
            <p:nvPr/>
          </p:nvSpPr>
          <p:spPr>
            <a:xfrm>
              <a:off x="2807076" y="3757448"/>
              <a:ext cx="1433406"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Lotho</a:t>
              </a:r>
              <a:r>
                <a:rPr lang="en-US" dirty="0">
                  <a:solidFill>
                    <a:schemeClr val="accent2"/>
                  </a:solidFill>
                  <a:latin typeface="Helvetica Neue" panose="02000503000000020004" pitchFamily="2" charset="0"/>
                </a:rPr>
                <a:t> Minor</a:t>
              </a:r>
              <a:endParaRPr lang="en-US" dirty="0">
                <a:solidFill>
                  <a:schemeClr val="accent2"/>
                </a:solidFill>
                <a:effectLst/>
                <a:latin typeface="Helvetica Neue" panose="02000503000000020004" pitchFamily="2" charset="0"/>
              </a:endParaRPr>
            </a:p>
          </p:txBody>
        </p:sp>
      </p:grpSp>
      <p:grpSp>
        <p:nvGrpSpPr>
          <p:cNvPr id="166" name="Group 165">
            <a:extLst>
              <a:ext uri="{FF2B5EF4-FFF2-40B4-BE49-F238E27FC236}">
                <a16:creationId xmlns:a16="http://schemas.microsoft.com/office/drawing/2014/main" id="{5CCD03D0-5DCE-B141-B97C-B455255651BC}"/>
              </a:ext>
            </a:extLst>
          </p:cNvPr>
          <p:cNvGrpSpPr/>
          <p:nvPr/>
        </p:nvGrpSpPr>
        <p:grpSpPr>
          <a:xfrm>
            <a:off x="1671618" y="4805763"/>
            <a:ext cx="1684443" cy="500529"/>
            <a:chOff x="1671618" y="4805763"/>
            <a:chExt cx="1684443" cy="500529"/>
          </a:xfrm>
        </p:grpSpPr>
        <p:sp>
          <p:nvSpPr>
            <p:cNvPr id="14" name="Oval 13">
              <a:extLst>
                <a:ext uri="{FF2B5EF4-FFF2-40B4-BE49-F238E27FC236}">
                  <a16:creationId xmlns:a16="http://schemas.microsoft.com/office/drawing/2014/main" id="{95A1C621-2C70-EE41-900A-00CEA972088F}"/>
                </a:ext>
              </a:extLst>
            </p:cNvPr>
            <p:cNvSpPr/>
            <p:nvPr/>
          </p:nvSpPr>
          <p:spPr>
            <a:xfrm>
              <a:off x="2916382" y="4866613"/>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5" name="Rectangle 164">
              <a:extLst>
                <a:ext uri="{FF2B5EF4-FFF2-40B4-BE49-F238E27FC236}">
                  <a16:creationId xmlns:a16="http://schemas.microsoft.com/office/drawing/2014/main" id="{50A9721B-16E2-6046-B8E0-5CBAFF8B9726}"/>
                </a:ext>
              </a:extLst>
            </p:cNvPr>
            <p:cNvSpPr/>
            <p:nvPr/>
          </p:nvSpPr>
          <p:spPr>
            <a:xfrm>
              <a:off x="1671618" y="4805763"/>
              <a:ext cx="1276953"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Mandalore</a:t>
              </a:r>
              <a:endParaRPr lang="en-US" dirty="0">
                <a:solidFill>
                  <a:schemeClr val="accent2"/>
                </a:solidFill>
                <a:effectLst/>
                <a:latin typeface="Helvetica Neue" panose="02000503000000020004" pitchFamily="2" charset="0"/>
              </a:endParaRPr>
            </a:p>
          </p:txBody>
        </p:sp>
      </p:grpSp>
      <p:grpSp>
        <p:nvGrpSpPr>
          <p:cNvPr id="168" name="Group 167">
            <a:extLst>
              <a:ext uri="{FF2B5EF4-FFF2-40B4-BE49-F238E27FC236}">
                <a16:creationId xmlns:a16="http://schemas.microsoft.com/office/drawing/2014/main" id="{C5EB7C79-173E-8A4B-A2A6-08B8E60E9866}"/>
              </a:ext>
            </a:extLst>
          </p:cNvPr>
          <p:cNvGrpSpPr/>
          <p:nvPr/>
        </p:nvGrpSpPr>
        <p:grpSpPr>
          <a:xfrm>
            <a:off x="1782262" y="5739448"/>
            <a:ext cx="1532234" cy="439679"/>
            <a:chOff x="1782262" y="5739448"/>
            <a:chExt cx="1532234" cy="439679"/>
          </a:xfrm>
        </p:grpSpPr>
        <p:sp>
          <p:nvSpPr>
            <p:cNvPr id="15" name="Oval 14">
              <a:extLst>
                <a:ext uri="{FF2B5EF4-FFF2-40B4-BE49-F238E27FC236}">
                  <a16:creationId xmlns:a16="http://schemas.microsoft.com/office/drawing/2014/main" id="{362102D5-B41C-4540-846D-277CABB86113}"/>
                </a:ext>
              </a:extLst>
            </p:cNvPr>
            <p:cNvSpPr/>
            <p:nvPr/>
          </p:nvSpPr>
          <p:spPr>
            <a:xfrm>
              <a:off x="2874817" y="573944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7" name="Rectangle 166">
              <a:extLst>
                <a:ext uri="{FF2B5EF4-FFF2-40B4-BE49-F238E27FC236}">
                  <a16:creationId xmlns:a16="http://schemas.microsoft.com/office/drawing/2014/main" id="{B5866709-5A5A-2149-9DED-971D707D4C7D}"/>
                </a:ext>
              </a:extLst>
            </p:cNvPr>
            <p:cNvSpPr/>
            <p:nvPr/>
          </p:nvSpPr>
          <p:spPr>
            <a:xfrm>
              <a:off x="1782262" y="5769357"/>
              <a:ext cx="1124026"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Dagobah</a:t>
              </a:r>
              <a:endParaRPr lang="en-US" dirty="0">
                <a:solidFill>
                  <a:schemeClr val="accent2"/>
                </a:solidFill>
                <a:effectLst/>
                <a:latin typeface="Helvetica Neue" panose="02000503000000020004" pitchFamily="2" charset="0"/>
              </a:endParaRPr>
            </a:p>
          </p:txBody>
        </p:sp>
      </p:grpSp>
      <p:grpSp>
        <p:nvGrpSpPr>
          <p:cNvPr id="170" name="Group 169">
            <a:extLst>
              <a:ext uri="{FF2B5EF4-FFF2-40B4-BE49-F238E27FC236}">
                <a16:creationId xmlns:a16="http://schemas.microsoft.com/office/drawing/2014/main" id="{A65DD7CF-D6D8-2B4E-8BF7-DA65BAA5CEC0}"/>
              </a:ext>
            </a:extLst>
          </p:cNvPr>
          <p:cNvGrpSpPr/>
          <p:nvPr/>
        </p:nvGrpSpPr>
        <p:grpSpPr>
          <a:xfrm>
            <a:off x="3735780" y="2137071"/>
            <a:ext cx="1750906" cy="806031"/>
            <a:chOff x="3735780" y="2137071"/>
            <a:chExt cx="1750906" cy="806031"/>
          </a:xfrm>
        </p:grpSpPr>
        <p:sp>
          <p:nvSpPr>
            <p:cNvPr id="9" name="Oval 8">
              <a:extLst>
                <a:ext uri="{FF2B5EF4-FFF2-40B4-BE49-F238E27FC236}">
                  <a16:creationId xmlns:a16="http://schemas.microsoft.com/office/drawing/2014/main" id="{DCFE3D8A-70BB-A747-ADCD-EB6C143A8A80}"/>
                </a:ext>
              </a:extLst>
            </p:cNvPr>
            <p:cNvSpPr/>
            <p:nvPr/>
          </p:nvSpPr>
          <p:spPr>
            <a:xfrm>
              <a:off x="3735780" y="2503423"/>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9" name="Rectangle 168">
              <a:extLst>
                <a:ext uri="{FF2B5EF4-FFF2-40B4-BE49-F238E27FC236}">
                  <a16:creationId xmlns:a16="http://schemas.microsoft.com/office/drawing/2014/main" id="{4C209765-7D3A-8348-BE34-5043048AB0B8}"/>
                </a:ext>
              </a:extLst>
            </p:cNvPr>
            <p:cNvSpPr/>
            <p:nvPr/>
          </p:nvSpPr>
          <p:spPr>
            <a:xfrm>
              <a:off x="3820845" y="2137071"/>
              <a:ext cx="1665841"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Base</a:t>
              </a:r>
              <a:endParaRPr lang="en-US" dirty="0">
                <a:solidFill>
                  <a:schemeClr val="accent2"/>
                </a:solidFill>
                <a:effectLst/>
                <a:latin typeface="Helvetica Neue" panose="02000503000000020004" pitchFamily="2" charset="0"/>
              </a:endParaRPr>
            </a:p>
          </p:txBody>
        </p:sp>
      </p:grpSp>
      <p:grpSp>
        <p:nvGrpSpPr>
          <p:cNvPr id="172" name="Group 171">
            <a:extLst>
              <a:ext uri="{FF2B5EF4-FFF2-40B4-BE49-F238E27FC236}">
                <a16:creationId xmlns:a16="http://schemas.microsoft.com/office/drawing/2014/main" id="{93C53B28-4612-9C48-AD5D-0DA88582BFC0}"/>
              </a:ext>
            </a:extLst>
          </p:cNvPr>
          <p:cNvGrpSpPr/>
          <p:nvPr/>
        </p:nvGrpSpPr>
        <p:grpSpPr>
          <a:xfrm>
            <a:off x="4240482" y="3402582"/>
            <a:ext cx="1236719" cy="466097"/>
            <a:chOff x="4240482" y="3402582"/>
            <a:chExt cx="1236719" cy="466097"/>
          </a:xfrm>
        </p:grpSpPr>
        <p:sp>
          <p:nvSpPr>
            <p:cNvPr id="11" name="Oval 10">
              <a:extLst>
                <a:ext uri="{FF2B5EF4-FFF2-40B4-BE49-F238E27FC236}">
                  <a16:creationId xmlns:a16="http://schemas.microsoft.com/office/drawing/2014/main" id="{BBF5312B-1944-3A42-80BA-49AF497BF9E5}"/>
                </a:ext>
              </a:extLst>
            </p:cNvPr>
            <p:cNvSpPr/>
            <p:nvPr/>
          </p:nvSpPr>
          <p:spPr>
            <a:xfrm>
              <a:off x="4240482" y="342900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71" name="Rectangle 170">
              <a:extLst>
                <a:ext uri="{FF2B5EF4-FFF2-40B4-BE49-F238E27FC236}">
                  <a16:creationId xmlns:a16="http://schemas.microsoft.com/office/drawing/2014/main" id="{34B721BB-E6EB-D841-823E-A4975A009B1B}"/>
                </a:ext>
              </a:extLst>
            </p:cNvPr>
            <p:cNvSpPr/>
            <p:nvPr/>
          </p:nvSpPr>
          <p:spPr>
            <a:xfrm>
              <a:off x="4633700" y="3402582"/>
              <a:ext cx="843501"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Ryloth</a:t>
              </a:r>
              <a:endParaRPr lang="en-US" dirty="0">
                <a:solidFill>
                  <a:schemeClr val="accent2"/>
                </a:solidFill>
                <a:effectLst/>
                <a:latin typeface="Helvetica Neue" panose="02000503000000020004" pitchFamily="2" charset="0"/>
              </a:endParaRPr>
            </a:p>
          </p:txBody>
        </p:sp>
      </p:grpSp>
      <p:grpSp>
        <p:nvGrpSpPr>
          <p:cNvPr id="174" name="Group 173">
            <a:extLst>
              <a:ext uri="{FF2B5EF4-FFF2-40B4-BE49-F238E27FC236}">
                <a16:creationId xmlns:a16="http://schemas.microsoft.com/office/drawing/2014/main" id="{EF588E65-07B0-AB48-9839-4903A81F8F62}"/>
              </a:ext>
            </a:extLst>
          </p:cNvPr>
          <p:cNvGrpSpPr/>
          <p:nvPr/>
        </p:nvGrpSpPr>
        <p:grpSpPr>
          <a:xfrm>
            <a:off x="5801757" y="2318757"/>
            <a:ext cx="921038" cy="772786"/>
            <a:chOff x="5801757" y="2318757"/>
            <a:chExt cx="921038" cy="772786"/>
          </a:xfrm>
        </p:grpSpPr>
        <p:sp>
          <p:nvSpPr>
            <p:cNvPr id="10" name="Oval 9">
              <a:extLst>
                <a:ext uri="{FF2B5EF4-FFF2-40B4-BE49-F238E27FC236}">
                  <a16:creationId xmlns:a16="http://schemas.microsoft.com/office/drawing/2014/main" id="{4B1B3979-8827-CE45-8EBF-AD691B0346BC}"/>
                </a:ext>
              </a:extLst>
            </p:cNvPr>
            <p:cNvSpPr/>
            <p:nvPr/>
          </p:nvSpPr>
          <p:spPr>
            <a:xfrm>
              <a:off x="5801757" y="2651864"/>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73" name="Rectangle 172">
              <a:extLst>
                <a:ext uri="{FF2B5EF4-FFF2-40B4-BE49-F238E27FC236}">
                  <a16:creationId xmlns:a16="http://schemas.microsoft.com/office/drawing/2014/main" id="{C162A945-6D92-4F4F-8698-91D923F5B184}"/>
                </a:ext>
              </a:extLst>
            </p:cNvPr>
            <p:cNvSpPr/>
            <p:nvPr/>
          </p:nvSpPr>
          <p:spPr>
            <a:xfrm>
              <a:off x="5922576" y="2318757"/>
              <a:ext cx="800219"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Endor</a:t>
              </a:r>
              <a:endParaRPr lang="en-US" dirty="0">
                <a:solidFill>
                  <a:schemeClr val="accent2"/>
                </a:solidFill>
                <a:effectLst/>
                <a:latin typeface="Helvetica Neue" panose="02000503000000020004" pitchFamily="2" charset="0"/>
              </a:endParaRPr>
            </a:p>
          </p:txBody>
        </p:sp>
      </p:grpSp>
      <p:grpSp>
        <p:nvGrpSpPr>
          <p:cNvPr id="176" name="Group 175">
            <a:extLst>
              <a:ext uri="{FF2B5EF4-FFF2-40B4-BE49-F238E27FC236}">
                <a16:creationId xmlns:a16="http://schemas.microsoft.com/office/drawing/2014/main" id="{6E99AA17-B56B-E74B-81B4-1293D2139A7F}"/>
              </a:ext>
            </a:extLst>
          </p:cNvPr>
          <p:cNvGrpSpPr/>
          <p:nvPr/>
        </p:nvGrpSpPr>
        <p:grpSpPr>
          <a:xfrm>
            <a:off x="7666512" y="5139745"/>
            <a:ext cx="1113579" cy="738014"/>
            <a:chOff x="7666512" y="5139745"/>
            <a:chExt cx="1113579" cy="738014"/>
          </a:xfrm>
        </p:grpSpPr>
        <p:sp>
          <p:nvSpPr>
            <p:cNvPr id="18" name="Oval 17">
              <a:extLst>
                <a:ext uri="{FF2B5EF4-FFF2-40B4-BE49-F238E27FC236}">
                  <a16:creationId xmlns:a16="http://schemas.microsoft.com/office/drawing/2014/main" id="{9DFC363E-4857-B540-9D38-68F36FC414BC}"/>
                </a:ext>
              </a:extLst>
            </p:cNvPr>
            <p:cNvSpPr/>
            <p:nvPr/>
          </p:nvSpPr>
          <p:spPr>
            <a:xfrm>
              <a:off x="7666512" y="5139745"/>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75" name="Rectangle 174">
              <a:extLst>
                <a:ext uri="{FF2B5EF4-FFF2-40B4-BE49-F238E27FC236}">
                  <a16:creationId xmlns:a16="http://schemas.microsoft.com/office/drawing/2014/main" id="{D0366BD4-A6CE-2C40-BB48-1C406AE6834A}"/>
                </a:ext>
              </a:extLst>
            </p:cNvPr>
            <p:cNvSpPr/>
            <p:nvPr/>
          </p:nvSpPr>
          <p:spPr>
            <a:xfrm>
              <a:off x="7912546" y="5508427"/>
              <a:ext cx="867545"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Kessel</a:t>
              </a:r>
              <a:endParaRPr lang="en-US" dirty="0">
                <a:solidFill>
                  <a:schemeClr val="accent2"/>
                </a:solidFill>
                <a:effectLst/>
                <a:latin typeface="Helvetica Neue" panose="02000503000000020004" pitchFamily="2" charset="0"/>
              </a:endParaRPr>
            </a:p>
          </p:txBody>
        </p:sp>
      </p:grpSp>
      <p:grpSp>
        <p:nvGrpSpPr>
          <p:cNvPr id="178" name="Group 177">
            <a:extLst>
              <a:ext uri="{FF2B5EF4-FFF2-40B4-BE49-F238E27FC236}">
                <a16:creationId xmlns:a16="http://schemas.microsoft.com/office/drawing/2014/main" id="{B4E10A9E-E488-774F-982D-898BEE76424C}"/>
              </a:ext>
            </a:extLst>
          </p:cNvPr>
          <p:cNvGrpSpPr/>
          <p:nvPr/>
        </p:nvGrpSpPr>
        <p:grpSpPr>
          <a:xfrm>
            <a:off x="5778043" y="3945256"/>
            <a:ext cx="877163" cy="814916"/>
            <a:chOff x="5778043" y="3945256"/>
            <a:chExt cx="877163" cy="814916"/>
          </a:xfrm>
        </p:grpSpPr>
        <p:sp>
          <p:nvSpPr>
            <p:cNvPr id="17" name="Oval 16">
              <a:extLst>
                <a:ext uri="{FF2B5EF4-FFF2-40B4-BE49-F238E27FC236}">
                  <a16:creationId xmlns:a16="http://schemas.microsoft.com/office/drawing/2014/main" id="{3F0DC465-2003-4E47-AC7C-63056F3BD2BB}"/>
                </a:ext>
              </a:extLst>
            </p:cNvPr>
            <p:cNvSpPr/>
            <p:nvPr/>
          </p:nvSpPr>
          <p:spPr>
            <a:xfrm>
              <a:off x="6021596" y="4320493"/>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77" name="Rectangle 176">
              <a:extLst>
                <a:ext uri="{FF2B5EF4-FFF2-40B4-BE49-F238E27FC236}">
                  <a16:creationId xmlns:a16="http://schemas.microsoft.com/office/drawing/2014/main" id="{762893DC-824F-1A42-9E2B-D7194A6A0DC9}"/>
                </a:ext>
              </a:extLst>
            </p:cNvPr>
            <p:cNvSpPr/>
            <p:nvPr/>
          </p:nvSpPr>
          <p:spPr>
            <a:xfrm>
              <a:off x="5778043" y="3945256"/>
              <a:ext cx="877163"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Naboo</a:t>
              </a:r>
              <a:endParaRPr lang="en-US" dirty="0">
                <a:solidFill>
                  <a:schemeClr val="accent2"/>
                </a:solidFill>
                <a:effectLst/>
                <a:latin typeface="Helvetica Neue" panose="02000503000000020004" pitchFamily="2" charset="0"/>
              </a:endParaRPr>
            </a:p>
          </p:txBody>
        </p:sp>
      </p:grpSp>
      <p:grpSp>
        <p:nvGrpSpPr>
          <p:cNvPr id="180" name="Group 179">
            <a:extLst>
              <a:ext uri="{FF2B5EF4-FFF2-40B4-BE49-F238E27FC236}">
                <a16:creationId xmlns:a16="http://schemas.microsoft.com/office/drawing/2014/main" id="{2B5109B9-398D-5242-A3A0-5E88E974DBE3}"/>
              </a:ext>
            </a:extLst>
          </p:cNvPr>
          <p:cNvGrpSpPr/>
          <p:nvPr/>
        </p:nvGrpSpPr>
        <p:grpSpPr>
          <a:xfrm>
            <a:off x="4412995" y="5959287"/>
            <a:ext cx="1026243" cy="810260"/>
            <a:chOff x="4412995" y="5959287"/>
            <a:chExt cx="1026243" cy="810260"/>
          </a:xfrm>
        </p:grpSpPr>
        <p:sp>
          <p:nvSpPr>
            <p:cNvPr id="16" name="Oval 15">
              <a:extLst>
                <a:ext uri="{FF2B5EF4-FFF2-40B4-BE49-F238E27FC236}">
                  <a16:creationId xmlns:a16="http://schemas.microsoft.com/office/drawing/2014/main" id="{5FE0EE52-C6F2-7645-95C2-58ED8DA7B56C}"/>
                </a:ext>
              </a:extLst>
            </p:cNvPr>
            <p:cNvSpPr/>
            <p:nvPr/>
          </p:nvSpPr>
          <p:spPr>
            <a:xfrm>
              <a:off x="4620491" y="5959287"/>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79" name="Rectangle 178">
              <a:extLst>
                <a:ext uri="{FF2B5EF4-FFF2-40B4-BE49-F238E27FC236}">
                  <a16:creationId xmlns:a16="http://schemas.microsoft.com/office/drawing/2014/main" id="{B5F35958-A2A9-EC43-85C8-360503A16C7B}"/>
                </a:ext>
              </a:extLst>
            </p:cNvPr>
            <p:cNvSpPr/>
            <p:nvPr/>
          </p:nvSpPr>
          <p:spPr>
            <a:xfrm>
              <a:off x="4412995" y="6400215"/>
              <a:ext cx="1026243"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Zygerria</a:t>
              </a:r>
              <a:endParaRPr lang="en-US" dirty="0">
                <a:solidFill>
                  <a:schemeClr val="accent2"/>
                </a:solidFill>
                <a:effectLst/>
                <a:latin typeface="Helvetica Neue" panose="02000503000000020004" pitchFamily="2" charset="0"/>
              </a:endParaRPr>
            </a:p>
          </p:txBody>
        </p:sp>
      </p:grpSp>
      <p:grpSp>
        <p:nvGrpSpPr>
          <p:cNvPr id="182" name="Group 181">
            <a:extLst>
              <a:ext uri="{FF2B5EF4-FFF2-40B4-BE49-F238E27FC236}">
                <a16:creationId xmlns:a16="http://schemas.microsoft.com/office/drawing/2014/main" id="{90FD5877-4505-3446-A49D-1ED131213BC8}"/>
              </a:ext>
            </a:extLst>
          </p:cNvPr>
          <p:cNvGrpSpPr/>
          <p:nvPr/>
        </p:nvGrpSpPr>
        <p:grpSpPr>
          <a:xfrm>
            <a:off x="7131832" y="6264234"/>
            <a:ext cx="1582944" cy="497525"/>
            <a:chOff x="7131832" y="6264234"/>
            <a:chExt cx="1582944" cy="497525"/>
          </a:xfrm>
        </p:grpSpPr>
        <p:sp>
          <p:nvSpPr>
            <p:cNvPr id="19" name="Oval 18">
              <a:extLst>
                <a:ext uri="{FF2B5EF4-FFF2-40B4-BE49-F238E27FC236}">
                  <a16:creationId xmlns:a16="http://schemas.microsoft.com/office/drawing/2014/main" id="{C23BAE74-4659-5E46-88D2-27E65F76926B}"/>
                </a:ext>
              </a:extLst>
            </p:cNvPr>
            <p:cNvSpPr/>
            <p:nvPr/>
          </p:nvSpPr>
          <p:spPr>
            <a:xfrm>
              <a:off x="7131832" y="6264234"/>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81" name="Rectangle 180">
              <a:extLst>
                <a:ext uri="{FF2B5EF4-FFF2-40B4-BE49-F238E27FC236}">
                  <a16:creationId xmlns:a16="http://schemas.microsoft.com/office/drawing/2014/main" id="{F843C25B-EEF0-B641-9015-C338B474B43B}"/>
                </a:ext>
              </a:extLst>
            </p:cNvPr>
            <p:cNvSpPr/>
            <p:nvPr/>
          </p:nvSpPr>
          <p:spPr>
            <a:xfrm>
              <a:off x="7555484" y="6392427"/>
              <a:ext cx="1159292"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Geonosis</a:t>
              </a:r>
              <a:endParaRPr lang="en-US" dirty="0">
                <a:solidFill>
                  <a:schemeClr val="accent2"/>
                </a:solidFill>
                <a:effectLst/>
                <a:latin typeface="Helvetica Neue" panose="02000503000000020004" pitchFamily="2" charset="0"/>
              </a:endParaRPr>
            </a:p>
          </p:txBody>
        </p:sp>
      </p:grpSp>
      <p:grpSp>
        <p:nvGrpSpPr>
          <p:cNvPr id="184" name="Group 183">
            <a:extLst>
              <a:ext uri="{FF2B5EF4-FFF2-40B4-BE49-F238E27FC236}">
                <a16:creationId xmlns:a16="http://schemas.microsoft.com/office/drawing/2014/main" id="{07780600-9F61-ED49-995C-7A838DECE33E}"/>
              </a:ext>
            </a:extLst>
          </p:cNvPr>
          <p:cNvGrpSpPr/>
          <p:nvPr/>
        </p:nvGrpSpPr>
        <p:grpSpPr>
          <a:xfrm>
            <a:off x="7696737" y="524407"/>
            <a:ext cx="1426994" cy="825421"/>
            <a:chOff x="7696737" y="524407"/>
            <a:chExt cx="1426994" cy="825421"/>
          </a:xfrm>
        </p:grpSpPr>
        <p:sp>
          <p:nvSpPr>
            <p:cNvPr id="20" name="Oval 19">
              <a:extLst>
                <a:ext uri="{FF2B5EF4-FFF2-40B4-BE49-F238E27FC236}">
                  <a16:creationId xmlns:a16="http://schemas.microsoft.com/office/drawing/2014/main" id="{E337A2B8-46F8-7048-A9AA-E9589FFF0269}"/>
                </a:ext>
              </a:extLst>
            </p:cNvPr>
            <p:cNvSpPr/>
            <p:nvPr/>
          </p:nvSpPr>
          <p:spPr>
            <a:xfrm>
              <a:off x="7743703" y="91014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83" name="Rectangle 182">
              <a:extLst>
                <a:ext uri="{FF2B5EF4-FFF2-40B4-BE49-F238E27FC236}">
                  <a16:creationId xmlns:a16="http://schemas.microsoft.com/office/drawing/2014/main" id="{E4B5A727-7C73-1F45-8B9D-79970435AF33}"/>
                </a:ext>
              </a:extLst>
            </p:cNvPr>
            <p:cNvSpPr/>
            <p:nvPr/>
          </p:nvSpPr>
          <p:spPr>
            <a:xfrm>
              <a:off x="7696737" y="524407"/>
              <a:ext cx="1426994"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Polis Massa</a:t>
              </a:r>
              <a:endParaRPr lang="en-US" dirty="0">
                <a:solidFill>
                  <a:schemeClr val="accent2"/>
                </a:solidFill>
                <a:effectLst/>
                <a:latin typeface="Helvetica Neue" panose="02000503000000020004" pitchFamily="2" charset="0"/>
              </a:endParaRPr>
            </a:p>
          </p:txBody>
        </p:sp>
      </p:grpSp>
      <p:grpSp>
        <p:nvGrpSpPr>
          <p:cNvPr id="186" name="Group 185">
            <a:extLst>
              <a:ext uri="{FF2B5EF4-FFF2-40B4-BE49-F238E27FC236}">
                <a16:creationId xmlns:a16="http://schemas.microsoft.com/office/drawing/2014/main" id="{9E8C654D-704B-F148-B4E6-01DE69AB632C}"/>
              </a:ext>
            </a:extLst>
          </p:cNvPr>
          <p:cNvGrpSpPr/>
          <p:nvPr/>
        </p:nvGrpSpPr>
        <p:grpSpPr>
          <a:xfrm>
            <a:off x="9091552" y="1205130"/>
            <a:ext cx="1269000" cy="722632"/>
            <a:chOff x="9091552" y="1205130"/>
            <a:chExt cx="1269000" cy="722632"/>
          </a:xfrm>
        </p:grpSpPr>
        <p:sp>
          <p:nvSpPr>
            <p:cNvPr id="21" name="Oval 20">
              <a:extLst>
                <a:ext uri="{FF2B5EF4-FFF2-40B4-BE49-F238E27FC236}">
                  <a16:creationId xmlns:a16="http://schemas.microsoft.com/office/drawing/2014/main" id="{91170830-11C1-B443-A3B6-4950F001250C}"/>
                </a:ext>
              </a:extLst>
            </p:cNvPr>
            <p:cNvSpPr/>
            <p:nvPr/>
          </p:nvSpPr>
          <p:spPr>
            <a:xfrm>
              <a:off x="9091552" y="1488083"/>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85" name="Rectangle 184">
              <a:extLst>
                <a:ext uri="{FF2B5EF4-FFF2-40B4-BE49-F238E27FC236}">
                  <a16:creationId xmlns:a16="http://schemas.microsoft.com/office/drawing/2014/main" id="{37353441-67CC-B540-82A7-CB58D9E48617}"/>
                </a:ext>
              </a:extLst>
            </p:cNvPr>
            <p:cNvSpPr/>
            <p:nvPr/>
          </p:nvSpPr>
          <p:spPr>
            <a:xfrm>
              <a:off x="9416063" y="1205130"/>
              <a:ext cx="944489"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Iridonia</a:t>
              </a:r>
              <a:endParaRPr lang="en-US" dirty="0">
                <a:solidFill>
                  <a:schemeClr val="accent2"/>
                </a:solidFill>
                <a:effectLst/>
                <a:latin typeface="Helvetica Neue" panose="02000503000000020004" pitchFamily="2" charset="0"/>
              </a:endParaRPr>
            </a:p>
          </p:txBody>
        </p:sp>
      </p:grpSp>
      <p:grpSp>
        <p:nvGrpSpPr>
          <p:cNvPr id="188" name="Group 187">
            <a:extLst>
              <a:ext uri="{FF2B5EF4-FFF2-40B4-BE49-F238E27FC236}">
                <a16:creationId xmlns:a16="http://schemas.microsoft.com/office/drawing/2014/main" id="{17CFF837-1B8F-254D-BEED-3712C481AC1F}"/>
              </a:ext>
            </a:extLst>
          </p:cNvPr>
          <p:cNvGrpSpPr/>
          <p:nvPr/>
        </p:nvGrpSpPr>
        <p:grpSpPr>
          <a:xfrm>
            <a:off x="10708105" y="5824555"/>
            <a:ext cx="925253" cy="787721"/>
            <a:chOff x="10708105" y="5824555"/>
            <a:chExt cx="925253" cy="787721"/>
          </a:xfrm>
        </p:grpSpPr>
        <p:sp>
          <p:nvSpPr>
            <p:cNvPr id="25" name="Oval 24">
              <a:extLst>
                <a:ext uri="{FF2B5EF4-FFF2-40B4-BE49-F238E27FC236}">
                  <a16:creationId xmlns:a16="http://schemas.microsoft.com/office/drawing/2014/main" id="{3AEBF33D-0C8F-954F-9310-26B9E0D68D2F}"/>
                </a:ext>
              </a:extLst>
            </p:cNvPr>
            <p:cNvSpPr/>
            <p:nvPr/>
          </p:nvSpPr>
          <p:spPr>
            <a:xfrm>
              <a:off x="10952220" y="5824555"/>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87" name="Rectangle 186">
              <a:extLst>
                <a:ext uri="{FF2B5EF4-FFF2-40B4-BE49-F238E27FC236}">
                  <a16:creationId xmlns:a16="http://schemas.microsoft.com/office/drawing/2014/main" id="{84EDD678-C4D4-734A-9FBC-A90A2E54D7BE}"/>
                </a:ext>
              </a:extLst>
            </p:cNvPr>
            <p:cNvSpPr/>
            <p:nvPr/>
          </p:nvSpPr>
          <p:spPr>
            <a:xfrm>
              <a:off x="10708105" y="6242944"/>
              <a:ext cx="925253"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Fondor</a:t>
              </a:r>
              <a:endParaRPr lang="en-US" dirty="0">
                <a:solidFill>
                  <a:schemeClr val="accent2"/>
                </a:solidFill>
                <a:effectLst/>
                <a:latin typeface="Helvetica Neue" panose="02000503000000020004" pitchFamily="2" charset="0"/>
              </a:endParaRPr>
            </a:p>
          </p:txBody>
        </p:sp>
      </p:grpSp>
      <p:grpSp>
        <p:nvGrpSpPr>
          <p:cNvPr id="190" name="Group 189">
            <a:extLst>
              <a:ext uri="{FF2B5EF4-FFF2-40B4-BE49-F238E27FC236}">
                <a16:creationId xmlns:a16="http://schemas.microsoft.com/office/drawing/2014/main" id="{172E7F2A-8859-BE4D-89BE-3561C9B64426}"/>
              </a:ext>
            </a:extLst>
          </p:cNvPr>
          <p:cNvGrpSpPr/>
          <p:nvPr/>
        </p:nvGrpSpPr>
        <p:grpSpPr>
          <a:xfrm>
            <a:off x="10332815" y="4615251"/>
            <a:ext cx="1085281" cy="439679"/>
            <a:chOff x="10332815" y="4615251"/>
            <a:chExt cx="1085281" cy="439679"/>
          </a:xfrm>
        </p:grpSpPr>
        <p:sp>
          <p:nvSpPr>
            <p:cNvPr id="24" name="Oval 23">
              <a:extLst>
                <a:ext uri="{FF2B5EF4-FFF2-40B4-BE49-F238E27FC236}">
                  <a16:creationId xmlns:a16="http://schemas.microsoft.com/office/drawing/2014/main" id="{6EF686FB-2371-6144-9599-700A90FF4F7F}"/>
                </a:ext>
              </a:extLst>
            </p:cNvPr>
            <p:cNvSpPr/>
            <p:nvPr/>
          </p:nvSpPr>
          <p:spPr>
            <a:xfrm>
              <a:off x="10332815" y="4615251"/>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89" name="Rectangle 188">
              <a:extLst>
                <a:ext uri="{FF2B5EF4-FFF2-40B4-BE49-F238E27FC236}">
                  <a16:creationId xmlns:a16="http://schemas.microsoft.com/office/drawing/2014/main" id="{C072372A-3990-2A4A-B6C7-45F50659877F}"/>
                </a:ext>
              </a:extLst>
            </p:cNvPr>
            <p:cNvSpPr/>
            <p:nvPr/>
          </p:nvSpPr>
          <p:spPr>
            <a:xfrm>
              <a:off x="10733293" y="4685579"/>
              <a:ext cx="684803"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Hoth</a:t>
              </a:r>
              <a:endParaRPr lang="en-US" dirty="0">
                <a:solidFill>
                  <a:schemeClr val="accent2"/>
                </a:solidFill>
                <a:effectLst/>
                <a:latin typeface="Helvetica Neue" panose="02000503000000020004" pitchFamily="2" charset="0"/>
              </a:endParaRPr>
            </a:p>
          </p:txBody>
        </p:sp>
      </p:grpSp>
      <p:grpSp>
        <p:nvGrpSpPr>
          <p:cNvPr id="192" name="Group 191">
            <a:extLst>
              <a:ext uri="{FF2B5EF4-FFF2-40B4-BE49-F238E27FC236}">
                <a16:creationId xmlns:a16="http://schemas.microsoft.com/office/drawing/2014/main" id="{405FDFA0-086C-3840-BCAD-37330AEAFBDA}"/>
              </a:ext>
            </a:extLst>
          </p:cNvPr>
          <p:cNvGrpSpPr/>
          <p:nvPr/>
        </p:nvGrpSpPr>
        <p:grpSpPr>
          <a:xfrm>
            <a:off x="8824761" y="4615251"/>
            <a:ext cx="934929" cy="761921"/>
            <a:chOff x="8824761" y="4615251"/>
            <a:chExt cx="934929" cy="761921"/>
          </a:xfrm>
        </p:grpSpPr>
        <p:sp>
          <p:nvSpPr>
            <p:cNvPr id="6" name="Oval 5">
              <a:extLst>
                <a:ext uri="{FF2B5EF4-FFF2-40B4-BE49-F238E27FC236}">
                  <a16:creationId xmlns:a16="http://schemas.microsoft.com/office/drawing/2014/main" id="{3948E0B5-E55D-7B4E-88BE-BDFC56F8661C}"/>
                </a:ext>
              </a:extLst>
            </p:cNvPr>
            <p:cNvSpPr/>
            <p:nvPr/>
          </p:nvSpPr>
          <p:spPr>
            <a:xfrm>
              <a:off x="8824761" y="4615251"/>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91" name="Rectangle 190">
              <a:extLst>
                <a:ext uri="{FF2B5EF4-FFF2-40B4-BE49-F238E27FC236}">
                  <a16:creationId xmlns:a16="http://schemas.microsoft.com/office/drawing/2014/main" id="{E9FC832B-FC48-3049-BA8F-2ECCB8DDDE24}"/>
                </a:ext>
              </a:extLst>
            </p:cNvPr>
            <p:cNvSpPr/>
            <p:nvPr/>
          </p:nvSpPr>
          <p:spPr>
            <a:xfrm>
              <a:off x="8861687" y="5007840"/>
              <a:ext cx="898003"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Bespin</a:t>
              </a:r>
              <a:endParaRPr lang="en-US" dirty="0">
                <a:solidFill>
                  <a:schemeClr val="accent2"/>
                </a:solidFill>
                <a:effectLst/>
                <a:latin typeface="Helvetica Neue" panose="02000503000000020004" pitchFamily="2" charset="0"/>
              </a:endParaRPr>
            </a:p>
          </p:txBody>
        </p:sp>
      </p:grpSp>
      <p:grpSp>
        <p:nvGrpSpPr>
          <p:cNvPr id="196" name="Group 195">
            <a:extLst>
              <a:ext uri="{FF2B5EF4-FFF2-40B4-BE49-F238E27FC236}">
                <a16:creationId xmlns:a16="http://schemas.microsoft.com/office/drawing/2014/main" id="{D16CC421-BC7E-C244-AD19-133EBC465A60}"/>
              </a:ext>
            </a:extLst>
          </p:cNvPr>
          <p:cNvGrpSpPr/>
          <p:nvPr/>
        </p:nvGrpSpPr>
        <p:grpSpPr>
          <a:xfrm>
            <a:off x="9893136" y="2723262"/>
            <a:ext cx="1618492" cy="518845"/>
            <a:chOff x="9893136" y="2723262"/>
            <a:chExt cx="1618492" cy="518845"/>
          </a:xfrm>
        </p:grpSpPr>
        <p:sp>
          <p:nvSpPr>
            <p:cNvPr id="22" name="Oval 21">
              <a:extLst>
                <a:ext uri="{FF2B5EF4-FFF2-40B4-BE49-F238E27FC236}">
                  <a16:creationId xmlns:a16="http://schemas.microsoft.com/office/drawing/2014/main" id="{2A980154-2691-2741-83E9-6257A06DEF58}"/>
                </a:ext>
              </a:extLst>
            </p:cNvPr>
            <p:cNvSpPr/>
            <p:nvPr/>
          </p:nvSpPr>
          <p:spPr>
            <a:xfrm>
              <a:off x="9893136" y="2723262"/>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93" name="Rectangle 192">
              <a:extLst>
                <a:ext uri="{FF2B5EF4-FFF2-40B4-BE49-F238E27FC236}">
                  <a16:creationId xmlns:a16="http://schemas.microsoft.com/office/drawing/2014/main" id="{DEE1C57F-2B41-7B42-B350-F20BA9C1E028}"/>
                </a:ext>
              </a:extLst>
            </p:cNvPr>
            <p:cNvSpPr/>
            <p:nvPr/>
          </p:nvSpPr>
          <p:spPr>
            <a:xfrm>
              <a:off x="10395360" y="2872775"/>
              <a:ext cx="1116268"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Vandor-1</a:t>
              </a:r>
              <a:endParaRPr lang="en-US" dirty="0">
                <a:solidFill>
                  <a:schemeClr val="accent2"/>
                </a:solidFill>
                <a:effectLst/>
                <a:latin typeface="Helvetica Neue" panose="02000503000000020004" pitchFamily="2" charset="0"/>
              </a:endParaRPr>
            </a:p>
          </p:txBody>
        </p:sp>
      </p:grpSp>
    </p:spTree>
    <p:extLst>
      <p:ext uri="{BB962C8B-B14F-4D97-AF65-F5344CB8AC3E}">
        <p14:creationId xmlns:p14="http://schemas.microsoft.com/office/powerpoint/2010/main" val="28757687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AE5FF-2399-544C-8AA1-46FA1E7F6831}"/>
              </a:ext>
            </a:extLst>
          </p:cNvPr>
          <p:cNvSpPr>
            <a:spLocks noGrp="1"/>
          </p:cNvSpPr>
          <p:nvPr>
            <p:ph type="title"/>
          </p:nvPr>
        </p:nvSpPr>
        <p:spPr/>
        <p:txBody>
          <a:bodyPr/>
          <a:lstStyle/>
          <a:p>
            <a:pPr marL="0" lvl="0" indent="0">
              <a:spcBef>
                <a:spcPts val="0"/>
              </a:spcBef>
              <a:buClr>
                <a:schemeClr val="accent1"/>
              </a:buClr>
            </a:pPr>
            <a:r>
              <a:rPr lang="en-US" dirty="0">
                <a:ea typeface="Open Sans"/>
                <a:cs typeface="Open Sans"/>
                <a:sym typeface="Open Sans"/>
              </a:rPr>
              <a:t>Greedy best-first search example</a:t>
            </a:r>
            <a:endParaRPr lang="en-US" dirty="0">
              <a:solidFill>
                <a:srgbClr val="370661"/>
              </a:solidFill>
              <a:ea typeface="Open Sans"/>
              <a:cs typeface="Open Sans"/>
              <a:sym typeface="Open Sans"/>
            </a:endParaRPr>
          </a:p>
        </p:txBody>
      </p:sp>
      <p:sp>
        <p:nvSpPr>
          <p:cNvPr id="43" name="Oval 42">
            <a:extLst>
              <a:ext uri="{FF2B5EF4-FFF2-40B4-BE49-F238E27FC236}">
                <a16:creationId xmlns:a16="http://schemas.microsoft.com/office/drawing/2014/main" id="{37A2F6B2-E2CC-3A4D-949D-C029E80CD96E}"/>
              </a:ext>
            </a:extLst>
          </p:cNvPr>
          <p:cNvSpPr/>
          <p:nvPr/>
        </p:nvSpPr>
        <p:spPr>
          <a:xfrm>
            <a:off x="4523442" y="1026106"/>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4" name="Rectangle 43">
            <a:extLst>
              <a:ext uri="{FF2B5EF4-FFF2-40B4-BE49-F238E27FC236}">
                <a16:creationId xmlns:a16="http://schemas.microsoft.com/office/drawing/2014/main" id="{D6BC5633-13ED-3F4C-AA62-59DE44CC92EB}"/>
              </a:ext>
            </a:extLst>
          </p:cNvPr>
          <p:cNvSpPr/>
          <p:nvPr/>
        </p:nvSpPr>
        <p:spPr>
          <a:xfrm>
            <a:off x="3478586" y="966106"/>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sp>
        <p:nvSpPr>
          <p:cNvPr id="50" name="Rectangle 49">
            <a:extLst>
              <a:ext uri="{FF2B5EF4-FFF2-40B4-BE49-F238E27FC236}">
                <a16:creationId xmlns:a16="http://schemas.microsoft.com/office/drawing/2014/main" id="{DA20E5A7-8CB1-B24A-8FAD-FC8D87B385E3}"/>
              </a:ext>
            </a:extLst>
          </p:cNvPr>
          <p:cNvSpPr/>
          <p:nvPr/>
        </p:nvSpPr>
        <p:spPr>
          <a:xfrm>
            <a:off x="9306889" y="1850326"/>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85" name="Rectangle 84">
            <a:extLst>
              <a:ext uri="{FF2B5EF4-FFF2-40B4-BE49-F238E27FC236}">
                <a16:creationId xmlns:a16="http://schemas.microsoft.com/office/drawing/2014/main" id="{85A852E9-5307-8E4F-94DD-AFEE7FB06C27}"/>
              </a:ext>
            </a:extLst>
          </p:cNvPr>
          <p:cNvSpPr/>
          <p:nvPr/>
        </p:nvSpPr>
        <p:spPr>
          <a:xfrm>
            <a:off x="6451968" y="3602858"/>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41" name="Rectangle 40">
            <a:extLst>
              <a:ext uri="{FF2B5EF4-FFF2-40B4-BE49-F238E27FC236}">
                <a16:creationId xmlns:a16="http://schemas.microsoft.com/office/drawing/2014/main" id="{00A61ADE-3E81-3E43-BF24-DCDF2F4E07F5}"/>
              </a:ext>
            </a:extLst>
          </p:cNvPr>
          <p:cNvSpPr/>
          <p:nvPr/>
        </p:nvSpPr>
        <p:spPr>
          <a:xfrm>
            <a:off x="6633695" y="2407119"/>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grpSp>
        <p:nvGrpSpPr>
          <p:cNvPr id="6" name="Group 5">
            <a:extLst>
              <a:ext uri="{FF2B5EF4-FFF2-40B4-BE49-F238E27FC236}">
                <a16:creationId xmlns:a16="http://schemas.microsoft.com/office/drawing/2014/main" id="{6B47359C-1130-4232-CE13-40A59FA2E713}"/>
              </a:ext>
            </a:extLst>
          </p:cNvPr>
          <p:cNvGrpSpPr/>
          <p:nvPr/>
        </p:nvGrpSpPr>
        <p:grpSpPr>
          <a:xfrm>
            <a:off x="547619" y="1245946"/>
            <a:ext cx="10366150" cy="1625350"/>
            <a:chOff x="547619" y="1245946"/>
            <a:chExt cx="10366150" cy="1625350"/>
          </a:xfrm>
        </p:grpSpPr>
        <p:cxnSp>
          <p:nvCxnSpPr>
            <p:cNvPr id="28" name="Straight Connector 27">
              <a:extLst>
                <a:ext uri="{FF2B5EF4-FFF2-40B4-BE49-F238E27FC236}">
                  <a16:creationId xmlns:a16="http://schemas.microsoft.com/office/drawing/2014/main" id="{1D8B2B7F-A080-2B48-B438-72325173576F}"/>
                </a:ext>
              </a:extLst>
            </p:cNvPr>
            <p:cNvCxnSpPr>
              <a:cxnSpLocks/>
              <a:stCxn id="40" idx="1"/>
              <a:endCxn id="43" idx="5"/>
            </p:cNvCxnSpPr>
            <p:nvPr/>
          </p:nvCxnSpPr>
          <p:spPr>
            <a:xfrm flipH="1" flipV="1">
              <a:off x="4898732" y="1401396"/>
              <a:ext cx="1384197" cy="97083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39A0B7-16AE-5345-950B-D5B7C17FEA44}"/>
                </a:ext>
              </a:extLst>
            </p:cNvPr>
            <p:cNvCxnSpPr>
              <a:cxnSpLocks/>
              <a:stCxn id="43" idx="6"/>
              <a:endCxn id="49" idx="2"/>
            </p:cNvCxnSpPr>
            <p:nvPr/>
          </p:nvCxnSpPr>
          <p:spPr>
            <a:xfrm>
              <a:off x="4963121" y="1245946"/>
              <a:ext cx="4258703" cy="119057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29B662E-430A-0742-873A-23F8C7455F2F}"/>
                </a:ext>
              </a:extLst>
            </p:cNvPr>
            <p:cNvCxnSpPr>
              <a:cxnSpLocks/>
              <a:endCxn id="46" idx="7"/>
            </p:cNvCxnSpPr>
            <p:nvPr/>
          </p:nvCxnSpPr>
          <p:spPr>
            <a:xfrm flipH="1">
              <a:off x="2595182" y="1272803"/>
              <a:ext cx="2087712" cy="101032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7C1DB7E0-130B-B949-8C8B-00C71B63FF5C}"/>
                </a:ext>
              </a:extLst>
            </p:cNvPr>
            <p:cNvSpPr/>
            <p:nvPr/>
          </p:nvSpPr>
          <p:spPr>
            <a:xfrm>
              <a:off x="2219892" y="2218743"/>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47" name="Rectangle 46">
              <a:extLst>
                <a:ext uri="{FF2B5EF4-FFF2-40B4-BE49-F238E27FC236}">
                  <a16:creationId xmlns:a16="http://schemas.microsoft.com/office/drawing/2014/main" id="{05DF91C9-3ED0-3747-A2A9-F13A98FC84E2}"/>
                </a:ext>
              </a:extLst>
            </p:cNvPr>
            <p:cNvSpPr/>
            <p:nvPr/>
          </p:nvSpPr>
          <p:spPr>
            <a:xfrm>
              <a:off x="547619" y="2224965"/>
              <a:ext cx="1665841" cy="646331"/>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Base</a:t>
              </a:r>
            </a:p>
            <a:p>
              <a:endParaRPr lang="en-US" dirty="0">
                <a:solidFill>
                  <a:schemeClr val="accent2"/>
                </a:solidFill>
                <a:effectLst/>
                <a:latin typeface="Helvetica Neue" panose="02000503000000020004" pitchFamily="2" charset="0"/>
              </a:endParaRPr>
            </a:p>
          </p:txBody>
        </p:sp>
        <p:sp>
          <p:nvSpPr>
            <p:cNvPr id="49" name="Oval 48">
              <a:extLst>
                <a:ext uri="{FF2B5EF4-FFF2-40B4-BE49-F238E27FC236}">
                  <a16:creationId xmlns:a16="http://schemas.microsoft.com/office/drawing/2014/main" id="{ECA94101-5D61-A742-A0C9-37CD2C62509F}"/>
                </a:ext>
              </a:extLst>
            </p:cNvPr>
            <p:cNvSpPr/>
            <p:nvPr/>
          </p:nvSpPr>
          <p:spPr>
            <a:xfrm>
              <a:off x="9221824" y="221667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7" name="Rectangle 66">
              <a:extLst>
                <a:ext uri="{FF2B5EF4-FFF2-40B4-BE49-F238E27FC236}">
                  <a16:creationId xmlns:a16="http://schemas.microsoft.com/office/drawing/2014/main" id="{28750ED7-9552-5A45-9F27-B398508545D2}"/>
                </a:ext>
              </a:extLst>
            </p:cNvPr>
            <p:cNvSpPr/>
            <p:nvPr/>
          </p:nvSpPr>
          <p:spPr>
            <a:xfrm>
              <a:off x="9661503" y="2289090"/>
              <a:ext cx="1252266" cy="369332"/>
            </a:xfrm>
            <a:prstGeom prst="rect">
              <a:avLst/>
            </a:prstGeom>
          </p:spPr>
          <p:txBody>
            <a:bodyPr wrap="square">
              <a:spAutoFit/>
            </a:bodyPr>
            <a:lstStyle/>
            <a:p>
              <a:r>
                <a:rPr lang="en-US" dirty="0">
                  <a:solidFill>
                    <a:schemeClr val="accent2"/>
                  </a:solidFill>
                  <a:latin typeface="Helvetica Neue" panose="02000503000000020004" pitchFamily="2" charset="0"/>
                </a:rPr>
                <a:t>Coruscant</a:t>
              </a:r>
            </a:p>
          </p:txBody>
        </p:sp>
        <p:sp>
          <p:nvSpPr>
            <p:cNvPr id="40" name="Oval 39">
              <a:extLst>
                <a:ext uri="{FF2B5EF4-FFF2-40B4-BE49-F238E27FC236}">
                  <a16:creationId xmlns:a16="http://schemas.microsoft.com/office/drawing/2014/main" id="{5A24799C-D818-2D4C-9F2A-CFB4D0A2B93E}"/>
                </a:ext>
              </a:extLst>
            </p:cNvPr>
            <p:cNvSpPr/>
            <p:nvPr/>
          </p:nvSpPr>
          <p:spPr>
            <a:xfrm>
              <a:off x="6218540" y="2307846"/>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96" name="Rectangle 95">
              <a:extLst>
                <a:ext uri="{FF2B5EF4-FFF2-40B4-BE49-F238E27FC236}">
                  <a16:creationId xmlns:a16="http://schemas.microsoft.com/office/drawing/2014/main" id="{8F0CEC1C-50B6-2246-97E7-C0081B116531}"/>
                </a:ext>
              </a:extLst>
            </p:cNvPr>
            <p:cNvSpPr/>
            <p:nvPr/>
          </p:nvSpPr>
          <p:spPr>
            <a:xfrm>
              <a:off x="5001633" y="2273183"/>
              <a:ext cx="1056700" cy="369332"/>
            </a:xfrm>
            <a:prstGeom prst="rect">
              <a:avLst/>
            </a:prstGeom>
          </p:spPr>
          <p:txBody>
            <a:bodyPr wrap="none">
              <a:spAutoFit/>
            </a:bodyPr>
            <a:lstStyle/>
            <a:p>
              <a:r>
                <a:rPr lang="en-US" dirty="0">
                  <a:solidFill>
                    <a:schemeClr val="accent2"/>
                  </a:solidFill>
                  <a:latin typeface="Helvetica Neue" panose="02000503000000020004" pitchFamily="2" charset="0"/>
                </a:rPr>
                <a:t>Tatooine</a:t>
              </a:r>
              <a:endParaRPr lang="en-US" dirty="0"/>
            </a:p>
          </p:txBody>
        </p:sp>
      </p:grpSp>
      <p:sp>
        <p:nvSpPr>
          <p:cNvPr id="4" name="TextBox 3">
            <a:extLst>
              <a:ext uri="{FF2B5EF4-FFF2-40B4-BE49-F238E27FC236}">
                <a16:creationId xmlns:a16="http://schemas.microsoft.com/office/drawing/2014/main" id="{6A24BB0F-546B-D975-1ABA-32B3FF5D6A45}"/>
              </a:ext>
            </a:extLst>
          </p:cNvPr>
          <p:cNvSpPr txBox="1"/>
          <p:nvPr/>
        </p:nvSpPr>
        <p:spPr>
          <a:xfrm>
            <a:off x="4742662" y="4199579"/>
            <a:ext cx="1845377" cy="369332"/>
          </a:xfrm>
          <a:prstGeom prst="rect">
            <a:avLst/>
          </a:prstGeom>
          <a:noFill/>
        </p:spPr>
        <p:txBody>
          <a:bodyPr wrap="none" rtlCol="0">
            <a:spAutoFit/>
          </a:bodyPr>
          <a:lstStyle/>
          <a:p>
            <a:r>
              <a:rPr lang="en-US" dirty="0"/>
              <a:t>Frontier queue:</a:t>
            </a:r>
          </a:p>
        </p:txBody>
      </p:sp>
      <p:pic>
        <p:nvPicPr>
          <p:cNvPr id="175" name="Picture 174">
            <a:extLst>
              <a:ext uri="{FF2B5EF4-FFF2-40B4-BE49-F238E27FC236}">
                <a16:creationId xmlns:a16="http://schemas.microsoft.com/office/drawing/2014/main" id="{E2F90DB0-49D8-5AB4-3B2B-73A7ABDFAE8E}"/>
              </a:ext>
            </a:extLst>
          </p:cNvPr>
          <p:cNvPicPr>
            <a:picLocks noChangeAspect="1"/>
          </p:cNvPicPr>
          <p:nvPr/>
        </p:nvPicPr>
        <p:blipFill>
          <a:blip r:embed="rId3"/>
          <a:stretch>
            <a:fillRect/>
          </a:stretch>
        </p:blipFill>
        <p:spPr>
          <a:xfrm>
            <a:off x="7519320" y="-11193"/>
            <a:ext cx="3961480" cy="2305815"/>
          </a:xfrm>
          <a:prstGeom prst="rect">
            <a:avLst/>
          </a:prstGeom>
        </p:spPr>
      </p:pic>
      <p:sp>
        <p:nvSpPr>
          <p:cNvPr id="177" name="TextBox 176">
            <a:extLst>
              <a:ext uri="{FF2B5EF4-FFF2-40B4-BE49-F238E27FC236}">
                <a16:creationId xmlns:a16="http://schemas.microsoft.com/office/drawing/2014/main" id="{FE4144A3-2004-0243-CDBE-B31381E45DA9}"/>
              </a:ext>
            </a:extLst>
          </p:cNvPr>
          <p:cNvSpPr txBox="1"/>
          <p:nvPr/>
        </p:nvSpPr>
        <p:spPr>
          <a:xfrm>
            <a:off x="262021" y="1075820"/>
            <a:ext cx="6105524" cy="646331"/>
          </a:xfrm>
          <a:prstGeom prst="rect">
            <a:avLst/>
          </a:prstGeom>
          <a:noFill/>
        </p:spPr>
        <p:txBody>
          <a:bodyPr wrap="square">
            <a:spAutoFit/>
          </a:bodyPr>
          <a:lstStyle/>
          <a:p>
            <a:r>
              <a:rPr lang="en-US" dirty="0"/>
              <a:t>Initial State: </a:t>
            </a:r>
            <a:r>
              <a:rPr lang="en-US" b="1" dirty="0" err="1"/>
              <a:t>Alderaan</a:t>
            </a:r>
            <a:br>
              <a:rPr lang="en-US" dirty="0"/>
            </a:br>
            <a:r>
              <a:rPr lang="en-US" dirty="0"/>
              <a:t>Goal State: </a:t>
            </a:r>
            <a:r>
              <a:rPr lang="en-US" b="1" dirty="0"/>
              <a:t>Kessel</a:t>
            </a:r>
            <a:endParaRPr lang="en-US" dirty="0"/>
          </a:p>
        </p:txBody>
      </p:sp>
      <p:sp>
        <p:nvSpPr>
          <p:cNvPr id="7" name="TextBox 6">
            <a:extLst>
              <a:ext uri="{FF2B5EF4-FFF2-40B4-BE49-F238E27FC236}">
                <a16:creationId xmlns:a16="http://schemas.microsoft.com/office/drawing/2014/main" id="{20502E66-BF7C-E365-4BD7-6504D67B6E93}"/>
              </a:ext>
            </a:extLst>
          </p:cNvPr>
          <p:cNvSpPr txBox="1"/>
          <p:nvPr/>
        </p:nvSpPr>
        <p:spPr>
          <a:xfrm>
            <a:off x="4842766" y="5583276"/>
            <a:ext cx="3074401" cy="369332"/>
          </a:xfrm>
          <a:prstGeom prst="rect">
            <a:avLst/>
          </a:prstGeom>
          <a:solidFill>
            <a:schemeClr val="bg1">
              <a:alpha val="90370"/>
            </a:schemeClr>
          </a:solidFill>
        </p:spPr>
        <p:txBody>
          <a:bodyPr wrap="square" rtlCol="0">
            <a:spAutoFit/>
          </a:bodyPr>
          <a:lstStyle/>
          <a:p>
            <a:r>
              <a:rPr lang="en-US" b="1" dirty="0">
                <a:solidFill>
                  <a:schemeClr val="accent2"/>
                </a:solidFill>
              </a:rPr>
              <a:t>Tatooine	329  </a:t>
            </a:r>
          </a:p>
        </p:txBody>
      </p:sp>
      <p:sp>
        <p:nvSpPr>
          <p:cNvPr id="8" name="TextBox 7">
            <a:extLst>
              <a:ext uri="{FF2B5EF4-FFF2-40B4-BE49-F238E27FC236}">
                <a16:creationId xmlns:a16="http://schemas.microsoft.com/office/drawing/2014/main" id="{97DF00EC-E910-AD58-0CCC-48971FC8EC1D}"/>
              </a:ext>
            </a:extLst>
          </p:cNvPr>
          <p:cNvSpPr txBox="1"/>
          <p:nvPr/>
        </p:nvSpPr>
        <p:spPr>
          <a:xfrm>
            <a:off x="4842766" y="6245816"/>
            <a:ext cx="3074401" cy="369332"/>
          </a:xfrm>
          <a:prstGeom prst="rect">
            <a:avLst/>
          </a:prstGeom>
          <a:solidFill>
            <a:schemeClr val="bg1">
              <a:alpha val="90370"/>
            </a:schemeClr>
          </a:solidFill>
        </p:spPr>
        <p:txBody>
          <a:bodyPr wrap="square" rtlCol="0">
            <a:spAutoFit/>
          </a:bodyPr>
          <a:lstStyle/>
          <a:p>
            <a:r>
              <a:rPr lang="en-US" b="1" dirty="0">
                <a:solidFill>
                  <a:schemeClr val="accent2"/>
                </a:solidFill>
              </a:rPr>
              <a:t>Coruscant	374  </a:t>
            </a:r>
          </a:p>
        </p:txBody>
      </p:sp>
      <p:grpSp>
        <p:nvGrpSpPr>
          <p:cNvPr id="21" name="Group 20">
            <a:extLst>
              <a:ext uri="{FF2B5EF4-FFF2-40B4-BE49-F238E27FC236}">
                <a16:creationId xmlns:a16="http://schemas.microsoft.com/office/drawing/2014/main" id="{A6233493-F690-185E-A891-2B9076B5DC76}"/>
              </a:ext>
            </a:extLst>
          </p:cNvPr>
          <p:cNvGrpSpPr/>
          <p:nvPr/>
        </p:nvGrpSpPr>
        <p:grpSpPr>
          <a:xfrm>
            <a:off x="329796" y="2438583"/>
            <a:ext cx="4075489" cy="1489610"/>
            <a:chOff x="329796" y="2438583"/>
            <a:chExt cx="4075489" cy="1489610"/>
          </a:xfrm>
        </p:grpSpPr>
        <p:sp>
          <p:nvSpPr>
            <p:cNvPr id="9" name="Oval 8">
              <a:extLst>
                <a:ext uri="{FF2B5EF4-FFF2-40B4-BE49-F238E27FC236}">
                  <a16:creationId xmlns:a16="http://schemas.microsoft.com/office/drawing/2014/main" id="{BA3BA0F4-0CFA-3100-181F-8F13454F3531}"/>
                </a:ext>
              </a:extLst>
            </p:cNvPr>
            <p:cNvSpPr/>
            <p:nvPr/>
          </p:nvSpPr>
          <p:spPr>
            <a:xfrm>
              <a:off x="658345"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CF0B8718-60D4-CFB9-E7A1-967E67B47762}"/>
                </a:ext>
              </a:extLst>
            </p:cNvPr>
            <p:cNvSpPr/>
            <p:nvPr/>
          </p:nvSpPr>
          <p:spPr>
            <a:xfrm>
              <a:off x="329796" y="3558861"/>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sp>
          <p:nvSpPr>
            <p:cNvPr id="11" name="Oval 10">
              <a:extLst>
                <a:ext uri="{FF2B5EF4-FFF2-40B4-BE49-F238E27FC236}">
                  <a16:creationId xmlns:a16="http://schemas.microsoft.com/office/drawing/2014/main" id="{967FABEB-FF25-FB8F-2EDF-0EBCE54A5E61}"/>
                </a:ext>
              </a:extLst>
            </p:cNvPr>
            <p:cNvSpPr/>
            <p:nvPr/>
          </p:nvSpPr>
          <p:spPr>
            <a:xfrm>
              <a:off x="1709088"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9A41E6E4-7C82-4DF6-AE59-301BC7565416}"/>
                </a:ext>
              </a:extLst>
            </p:cNvPr>
            <p:cNvSpPr/>
            <p:nvPr/>
          </p:nvSpPr>
          <p:spPr>
            <a:xfrm>
              <a:off x="1380539" y="3558861"/>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Onderon</a:t>
              </a:r>
              <a:endParaRPr lang="en-US" dirty="0">
                <a:solidFill>
                  <a:schemeClr val="accent2"/>
                </a:solidFill>
                <a:effectLst/>
                <a:latin typeface="Helvetica Neue" panose="02000503000000020004" pitchFamily="2" charset="0"/>
              </a:endParaRPr>
            </a:p>
          </p:txBody>
        </p:sp>
        <p:sp>
          <p:nvSpPr>
            <p:cNvPr id="13" name="Oval 12">
              <a:extLst>
                <a:ext uri="{FF2B5EF4-FFF2-40B4-BE49-F238E27FC236}">
                  <a16:creationId xmlns:a16="http://schemas.microsoft.com/office/drawing/2014/main" id="{3B2C5659-0A6D-B75F-505A-80EA74D78D9C}"/>
                </a:ext>
              </a:extLst>
            </p:cNvPr>
            <p:cNvSpPr/>
            <p:nvPr/>
          </p:nvSpPr>
          <p:spPr>
            <a:xfrm>
              <a:off x="2710360" y="3136829"/>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3">
              <a:extLst>
                <a:ext uri="{FF2B5EF4-FFF2-40B4-BE49-F238E27FC236}">
                  <a16:creationId xmlns:a16="http://schemas.microsoft.com/office/drawing/2014/main" id="{4B43934F-256C-FCCD-07B3-D4C7EBB9D9A0}"/>
                </a:ext>
              </a:extLst>
            </p:cNvPr>
            <p:cNvSpPr/>
            <p:nvPr/>
          </p:nvSpPr>
          <p:spPr>
            <a:xfrm>
              <a:off x="2569589" y="3558861"/>
              <a:ext cx="800219" cy="369332"/>
            </a:xfrm>
            <a:prstGeom prst="rect">
              <a:avLst/>
            </a:prstGeom>
            <a:ln>
              <a:noFill/>
            </a:ln>
          </p:spPr>
          <p:txBody>
            <a:bodyPr wrap="none">
              <a:spAutoFit/>
            </a:bodyPr>
            <a:lstStyle/>
            <a:p>
              <a:pPr algn="ctr"/>
              <a:r>
                <a:rPr lang="en-US" dirty="0">
                  <a:solidFill>
                    <a:schemeClr val="accent2"/>
                  </a:solidFill>
                  <a:latin typeface="Helvetica Neue" panose="02000503000000020004" pitchFamily="2" charset="0"/>
                </a:rPr>
                <a:t>Endor</a:t>
              </a:r>
              <a:endParaRPr lang="en-US" dirty="0">
                <a:solidFill>
                  <a:schemeClr val="accent2"/>
                </a:solidFill>
                <a:effectLst/>
                <a:latin typeface="Helvetica Neue" panose="02000503000000020004" pitchFamily="2" charset="0"/>
              </a:endParaRPr>
            </a:p>
          </p:txBody>
        </p:sp>
        <p:sp>
          <p:nvSpPr>
            <p:cNvPr id="15" name="Oval 14">
              <a:extLst>
                <a:ext uri="{FF2B5EF4-FFF2-40B4-BE49-F238E27FC236}">
                  <a16:creationId xmlns:a16="http://schemas.microsoft.com/office/drawing/2014/main" id="{54B992BA-9CB4-ED0C-CEE4-A163FE23D840}"/>
                </a:ext>
              </a:extLst>
            </p:cNvPr>
            <p:cNvSpPr/>
            <p:nvPr/>
          </p:nvSpPr>
          <p:spPr>
            <a:xfrm>
              <a:off x="3710716"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 name="Rectangle 15">
              <a:extLst>
                <a:ext uri="{FF2B5EF4-FFF2-40B4-BE49-F238E27FC236}">
                  <a16:creationId xmlns:a16="http://schemas.microsoft.com/office/drawing/2014/main" id="{89E48AAA-6450-1C3F-AAA2-3BDCC5137000}"/>
                </a:ext>
              </a:extLst>
            </p:cNvPr>
            <p:cNvSpPr/>
            <p:nvPr/>
          </p:nvSpPr>
          <p:spPr>
            <a:xfrm>
              <a:off x="3561784" y="3558861"/>
              <a:ext cx="843501"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Ryloth</a:t>
              </a:r>
              <a:endParaRPr lang="en-US" dirty="0">
                <a:solidFill>
                  <a:schemeClr val="accent2"/>
                </a:solidFill>
                <a:effectLst/>
                <a:latin typeface="Helvetica Neue" panose="02000503000000020004" pitchFamily="2" charset="0"/>
              </a:endParaRPr>
            </a:p>
          </p:txBody>
        </p:sp>
        <p:cxnSp>
          <p:nvCxnSpPr>
            <p:cNvPr id="17" name="Straight Connector 16">
              <a:extLst>
                <a:ext uri="{FF2B5EF4-FFF2-40B4-BE49-F238E27FC236}">
                  <a16:creationId xmlns:a16="http://schemas.microsoft.com/office/drawing/2014/main" id="{18B2A890-466E-FD1E-CA31-57ACF31AC072}"/>
                </a:ext>
              </a:extLst>
            </p:cNvPr>
            <p:cNvCxnSpPr>
              <a:cxnSpLocks/>
              <a:endCxn id="9" idx="7"/>
            </p:cNvCxnSpPr>
            <p:nvPr/>
          </p:nvCxnSpPr>
          <p:spPr>
            <a:xfrm flipH="1">
              <a:off x="1033635" y="2438583"/>
              <a:ext cx="1186257" cy="762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5138259-BDA1-8476-68F7-C4C88A3E3002}"/>
                </a:ext>
              </a:extLst>
            </p:cNvPr>
            <p:cNvCxnSpPr>
              <a:cxnSpLocks/>
              <a:endCxn id="11" idx="0"/>
            </p:cNvCxnSpPr>
            <p:nvPr/>
          </p:nvCxnSpPr>
          <p:spPr>
            <a:xfrm flipH="1">
              <a:off x="1928928" y="2594033"/>
              <a:ext cx="355353" cy="5427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54694B-2AA7-BCF4-D708-6B96E8B08276}"/>
                </a:ext>
              </a:extLst>
            </p:cNvPr>
            <p:cNvCxnSpPr>
              <a:cxnSpLocks/>
              <a:endCxn id="13" idx="0"/>
            </p:cNvCxnSpPr>
            <p:nvPr/>
          </p:nvCxnSpPr>
          <p:spPr>
            <a:xfrm>
              <a:off x="2595182" y="2594033"/>
              <a:ext cx="335018" cy="5427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5D8912-C553-F0E7-42FB-C02B484A264E}"/>
                </a:ext>
              </a:extLst>
            </p:cNvPr>
            <p:cNvCxnSpPr>
              <a:cxnSpLocks/>
              <a:endCxn id="15" idx="1"/>
            </p:cNvCxnSpPr>
            <p:nvPr/>
          </p:nvCxnSpPr>
          <p:spPr>
            <a:xfrm>
              <a:off x="2659571" y="2438583"/>
              <a:ext cx="1115534" cy="762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E8977069-7E25-85F2-C247-7C76350ED6B9}"/>
              </a:ext>
            </a:extLst>
          </p:cNvPr>
          <p:cNvSpPr txBox="1"/>
          <p:nvPr/>
        </p:nvSpPr>
        <p:spPr>
          <a:xfrm>
            <a:off x="2386519" y="2457855"/>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6730EFE6-8927-EAA9-56C8-08B8F182CAF3}"/>
              </a:ext>
            </a:extLst>
          </p:cNvPr>
          <p:cNvSpPr txBox="1"/>
          <p:nvPr/>
        </p:nvSpPr>
        <p:spPr>
          <a:xfrm>
            <a:off x="4842766" y="5922055"/>
            <a:ext cx="3074401" cy="369332"/>
          </a:xfrm>
          <a:prstGeom prst="rect">
            <a:avLst/>
          </a:prstGeom>
          <a:solidFill>
            <a:schemeClr val="bg1">
              <a:alpha val="90370"/>
            </a:schemeClr>
          </a:solidFill>
        </p:spPr>
        <p:txBody>
          <a:bodyPr wrap="square" rtlCol="0">
            <a:spAutoFit/>
          </a:bodyPr>
          <a:lstStyle/>
          <a:p>
            <a:r>
              <a:rPr lang="en-US" b="1" dirty="0" err="1">
                <a:solidFill>
                  <a:schemeClr val="accent2"/>
                </a:solidFill>
              </a:rPr>
              <a:t>Alderaan</a:t>
            </a:r>
            <a:r>
              <a:rPr lang="en-US" b="1" dirty="0">
                <a:solidFill>
                  <a:schemeClr val="accent2"/>
                </a:solidFill>
              </a:rPr>
              <a:t>	366  </a:t>
            </a:r>
          </a:p>
        </p:txBody>
      </p:sp>
      <p:sp>
        <p:nvSpPr>
          <p:cNvPr id="24" name="TextBox 23">
            <a:extLst>
              <a:ext uri="{FF2B5EF4-FFF2-40B4-BE49-F238E27FC236}">
                <a16:creationId xmlns:a16="http://schemas.microsoft.com/office/drawing/2014/main" id="{E920126E-258D-0185-1713-B495CDE4374B}"/>
              </a:ext>
            </a:extLst>
          </p:cNvPr>
          <p:cNvSpPr txBox="1"/>
          <p:nvPr/>
        </p:nvSpPr>
        <p:spPr>
          <a:xfrm>
            <a:off x="4842766" y="6584595"/>
            <a:ext cx="3074401" cy="369332"/>
          </a:xfrm>
          <a:prstGeom prst="rect">
            <a:avLst/>
          </a:prstGeom>
          <a:solidFill>
            <a:schemeClr val="bg1">
              <a:alpha val="90370"/>
            </a:schemeClr>
          </a:solidFill>
        </p:spPr>
        <p:txBody>
          <a:bodyPr wrap="square" rtlCol="0">
            <a:spAutoFit/>
          </a:bodyPr>
          <a:lstStyle/>
          <a:p>
            <a:r>
              <a:rPr lang="en-US" b="1" dirty="0" err="1">
                <a:solidFill>
                  <a:schemeClr val="accent2"/>
                </a:solidFill>
              </a:rPr>
              <a:t>Onderon</a:t>
            </a:r>
            <a:r>
              <a:rPr lang="en-US" b="1" dirty="0">
                <a:solidFill>
                  <a:schemeClr val="accent2"/>
                </a:solidFill>
              </a:rPr>
              <a:t>	380  </a:t>
            </a:r>
          </a:p>
        </p:txBody>
      </p:sp>
      <p:sp>
        <p:nvSpPr>
          <p:cNvPr id="26" name="TextBox 25">
            <a:extLst>
              <a:ext uri="{FF2B5EF4-FFF2-40B4-BE49-F238E27FC236}">
                <a16:creationId xmlns:a16="http://schemas.microsoft.com/office/drawing/2014/main" id="{A3034E4A-0C29-EF6C-E575-571C293999EE}"/>
              </a:ext>
            </a:extLst>
          </p:cNvPr>
          <p:cNvSpPr txBox="1"/>
          <p:nvPr/>
        </p:nvSpPr>
        <p:spPr>
          <a:xfrm>
            <a:off x="4830935" y="4896579"/>
            <a:ext cx="3074401" cy="369332"/>
          </a:xfrm>
          <a:prstGeom prst="rect">
            <a:avLst/>
          </a:prstGeom>
          <a:solidFill>
            <a:schemeClr val="bg1">
              <a:alpha val="90370"/>
            </a:schemeClr>
          </a:solidFill>
        </p:spPr>
        <p:txBody>
          <a:bodyPr wrap="square" rtlCol="0">
            <a:spAutoFit/>
          </a:bodyPr>
          <a:lstStyle/>
          <a:p>
            <a:r>
              <a:rPr lang="en-US" b="1" dirty="0" err="1">
                <a:solidFill>
                  <a:schemeClr val="accent2"/>
                </a:solidFill>
              </a:rPr>
              <a:t>Ryloth</a:t>
            </a:r>
            <a:r>
              <a:rPr lang="en-US" b="1" dirty="0">
                <a:solidFill>
                  <a:schemeClr val="accent2"/>
                </a:solidFill>
              </a:rPr>
              <a:t>		193  </a:t>
            </a:r>
          </a:p>
        </p:txBody>
      </p:sp>
      <p:grpSp>
        <p:nvGrpSpPr>
          <p:cNvPr id="45" name="Group 44">
            <a:extLst>
              <a:ext uri="{FF2B5EF4-FFF2-40B4-BE49-F238E27FC236}">
                <a16:creationId xmlns:a16="http://schemas.microsoft.com/office/drawing/2014/main" id="{D58F2B9F-3811-A1CB-CBB3-9140BAE39C93}"/>
              </a:ext>
            </a:extLst>
          </p:cNvPr>
          <p:cNvGrpSpPr/>
          <p:nvPr/>
        </p:nvGrpSpPr>
        <p:grpSpPr>
          <a:xfrm>
            <a:off x="1814086" y="3356669"/>
            <a:ext cx="2236290" cy="2084630"/>
            <a:chOff x="1814086" y="3356669"/>
            <a:chExt cx="2236290" cy="2084630"/>
          </a:xfrm>
        </p:grpSpPr>
        <p:sp>
          <p:nvSpPr>
            <p:cNvPr id="32" name="Oval 31">
              <a:extLst>
                <a:ext uri="{FF2B5EF4-FFF2-40B4-BE49-F238E27FC236}">
                  <a16:creationId xmlns:a16="http://schemas.microsoft.com/office/drawing/2014/main" id="{B9DA60E4-6F0F-52EE-B01F-45AF31BDAD47}"/>
                </a:ext>
              </a:extLst>
            </p:cNvPr>
            <p:cNvSpPr/>
            <p:nvPr/>
          </p:nvSpPr>
          <p:spPr>
            <a:xfrm>
              <a:off x="2148147" y="407829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3" name="Rectangle 32">
              <a:extLst>
                <a:ext uri="{FF2B5EF4-FFF2-40B4-BE49-F238E27FC236}">
                  <a16:creationId xmlns:a16="http://schemas.microsoft.com/office/drawing/2014/main" id="{9C4910C4-CE15-2819-8244-FDBD3EB8310F}"/>
                </a:ext>
              </a:extLst>
            </p:cNvPr>
            <p:cNvSpPr/>
            <p:nvPr/>
          </p:nvSpPr>
          <p:spPr>
            <a:xfrm>
              <a:off x="1814086" y="4517969"/>
              <a:ext cx="1144865" cy="923330"/>
            </a:xfrm>
            <a:prstGeom prst="rect">
              <a:avLst/>
            </a:prstGeom>
            <a:ln>
              <a:noFill/>
            </a:ln>
          </p:spPr>
          <p:txBody>
            <a:bodyPr wrap="none">
              <a:spAutoFit/>
            </a:bodyPr>
            <a:lstStyle/>
            <a:p>
              <a:pPr algn="ctr"/>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a:t>
              </a:r>
              <a:br>
                <a:rPr lang="en-US" dirty="0">
                  <a:solidFill>
                    <a:schemeClr val="accent2"/>
                  </a:solidFill>
                  <a:latin typeface="Helvetica Neue" panose="02000503000000020004" pitchFamily="2" charset="0"/>
                </a:rPr>
              </a:br>
              <a:r>
                <a:rPr lang="en-US" dirty="0">
                  <a:solidFill>
                    <a:schemeClr val="accent2"/>
                  </a:solidFill>
                  <a:latin typeface="Helvetica Neue" panose="02000503000000020004" pitchFamily="2" charset="0"/>
                </a:rPr>
                <a:t>Base</a:t>
              </a:r>
            </a:p>
            <a:p>
              <a:endParaRPr lang="en-US" dirty="0">
                <a:solidFill>
                  <a:schemeClr val="accent2"/>
                </a:solidFill>
                <a:latin typeface="Helvetica Neue" panose="02000503000000020004" pitchFamily="2" charset="0"/>
              </a:endParaRPr>
            </a:p>
          </p:txBody>
        </p:sp>
        <p:sp>
          <p:nvSpPr>
            <p:cNvPr id="35" name="Oval 34">
              <a:extLst>
                <a:ext uri="{FF2B5EF4-FFF2-40B4-BE49-F238E27FC236}">
                  <a16:creationId xmlns:a16="http://schemas.microsoft.com/office/drawing/2014/main" id="{13BF5305-AF5C-3941-B408-76FA78BF8EFF}"/>
                </a:ext>
              </a:extLst>
            </p:cNvPr>
            <p:cNvSpPr/>
            <p:nvPr/>
          </p:nvSpPr>
          <p:spPr>
            <a:xfrm>
              <a:off x="3369909" y="407829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6" name="Rectangle 35">
              <a:extLst>
                <a:ext uri="{FF2B5EF4-FFF2-40B4-BE49-F238E27FC236}">
                  <a16:creationId xmlns:a16="http://schemas.microsoft.com/office/drawing/2014/main" id="{50CD6B89-0BB9-83CB-5E58-5BAEB654E396}"/>
                </a:ext>
              </a:extLst>
            </p:cNvPr>
            <p:cNvSpPr/>
            <p:nvPr/>
          </p:nvSpPr>
          <p:spPr>
            <a:xfrm>
              <a:off x="3129119" y="4500322"/>
              <a:ext cx="921257" cy="369332"/>
            </a:xfrm>
            <a:prstGeom prst="rect">
              <a:avLst/>
            </a:prstGeom>
            <a:ln>
              <a:noFill/>
            </a:ln>
          </p:spPr>
          <p:txBody>
            <a:bodyPr wrap="square">
              <a:spAutoFit/>
            </a:bodyPr>
            <a:lstStyle/>
            <a:p>
              <a:pPr algn="ctr"/>
              <a:r>
                <a:rPr lang="en-US" dirty="0">
                  <a:solidFill>
                    <a:schemeClr val="accent2"/>
                  </a:solidFill>
                  <a:latin typeface="Helvetica Neue" panose="02000503000000020004" pitchFamily="2" charset="0"/>
                </a:rPr>
                <a:t>Kessel</a:t>
              </a:r>
              <a:endParaRPr lang="en-US" dirty="0">
                <a:solidFill>
                  <a:schemeClr val="accent2"/>
                </a:solidFill>
                <a:effectLst/>
                <a:latin typeface="Helvetica Neue" panose="02000503000000020004" pitchFamily="2" charset="0"/>
              </a:endParaRPr>
            </a:p>
          </p:txBody>
        </p:sp>
        <p:cxnSp>
          <p:nvCxnSpPr>
            <p:cNvPr id="37" name="Straight Connector 36">
              <a:extLst>
                <a:ext uri="{FF2B5EF4-FFF2-40B4-BE49-F238E27FC236}">
                  <a16:creationId xmlns:a16="http://schemas.microsoft.com/office/drawing/2014/main" id="{2B805896-DC90-27EF-92E1-86284D1C24E4}"/>
                </a:ext>
              </a:extLst>
            </p:cNvPr>
            <p:cNvCxnSpPr>
              <a:cxnSpLocks/>
              <a:stCxn id="13" idx="2"/>
              <a:endCxn id="32" idx="0"/>
            </p:cNvCxnSpPr>
            <p:nvPr/>
          </p:nvCxnSpPr>
          <p:spPr>
            <a:xfrm flipH="1">
              <a:off x="2367987" y="3356669"/>
              <a:ext cx="342373" cy="72162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9554573-7481-1CB3-D19A-42AC0CAB01CC}"/>
                </a:ext>
              </a:extLst>
            </p:cNvPr>
            <p:cNvCxnSpPr>
              <a:cxnSpLocks/>
              <a:stCxn id="13" idx="6"/>
              <a:endCxn id="35" idx="0"/>
            </p:cNvCxnSpPr>
            <p:nvPr/>
          </p:nvCxnSpPr>
          <p:spPr>
            <a:xfrm>
              <a:off x="3150039" y="3356669"/>
              <a:ext cx="439710" cy="72162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5A7954A7-32AE-395B-8CCD-41D12D465216}"/>
              </a:ext>
            </a:extLst>
          </p:cNvPr>
          <p:cNvSpPr txBox="1"/>
          <p:nvPr/>
        </p:nvSpPr>
        <p:spPr>
          <a:xfrm>
            <a:off x="4842766" y="5231053"/>
            <a:ext cx="3074401" cy="369332"/>
          </a:xfrm>
          <a:prstGeom prst="rect">
            <a:avLst/>
          </a:prstGeom>
          <a:solidFill>
            <a:schemeClr val="bg1">
              <a:alpha val="90370"/>
            </a:schemeClr>
          </a:solidFill>
        </p:spPr>
        <p:txBody>
          <a:bodyPr wrap="square" rtlCol="0">
            <a:spAutoFit/>
          </a:bodyPr>
          <a:lstStyle/>
          <a:p>
            <a:r>
              <a:rPr lang="en-US" b="1" dirty="0" err="1">
                <a:solidFill>
                  <a:schemeClr val="accent2"/>
                </a:solidFill>
              </a:rPr>
              <a:t>Starkiller</a:t>
            </a:r>
            <a:r>
              <a:rPr lang="en-US" b="1" dirty="0">
                <a:solidFill>
                  <a:schemeClr val="accent2"/>
                </a:solidFill>
              </a:rPr>
              <a:t> Base	253  </a:t>
            </a:r>
          </a:p>
        </p:txBody>
      </p:sp>
      <p:sp>
        <p:nvSpPr>
          <p:cNvPr id="51" name="TextBox 50">
            <a:extLst>
              <a:ext uri="{FF2B5EF4-FFF2-40B4-BE49-F238E27FC236}">
                <a16:creationId xmlns:a16="http://schemas.microsoft.com/office/drawing/2014/main" id="{B8362B4F-D744-4812-10BF-F5244F9DAA0A}"/>
              </a:ext>
            </a:extLst>
          </p:cNvPr>
          <p:cNvSpPr txBox="1"/>
          <p:nvPr/>
        </p:nvSpPr>
        <p:spPr>
          <a:xfrm>
            <a:off x="4842766" y="4572203"/>
            <a:ext cx="3074401" cy="369332"/>
          </a:xfrm>
          <a:prstGeom prst="rect">
            <a:avLst/>
          </a:prstGeom>
          <a:solidFill>
            <a:schemeClr val="bg1">
              <a:alpha val="90370"/>
            </a:schemeClr>
          </a:solidFill>
        </p:spPr>
        <p:txBody>
          <a:bodyPr wrap="square" rtlCol="0">
            <a:spAutoFit/>
          </a:bodyPr>
          <a:lstStyle/>
          <a:p>
            <a:r>
              <a:rPr lang="en-US" b="1" dirty="0">
                <a:solidFill>
                  <a:schemeClr val="accent2"/>
                </a:solidFill>
              </a:rPr>
              <a:t>Kessel		0  </a:t>
            </a:r>
          </a:p>
        </p:txBody>
      </p:sp>
      <p:graphicFrame>
        <p:nvGraphicFramePr>
          <p:cNvPr id="5" name="Table 2">
            <a:extLst>
              <a:ext uri="{FF2B5EF4-FFF2-40B4-BE49-F238E27FC236}">
                <a16:creationId xmlns:a16="http://schemas.microsoft.com/office/drawing/2014/main" id="{A9F02FC1-8FCC-6155-6D1F-82139A93728F}"/>
              </a:ext>
            </a:extLst>
          </p:cNvPr>
          <p:cNvGraphicFramePr>
            <a:graphicFrameLocks noGrp="1"/>
          </p:cNvGraphicFramePr>
          <p:nvPr>
            <p:extLst>
              <p:ext uri="{D42A27DB-BD31-4B8C-83A1-F6EECF244321}">
                <p14:modId xmlns:p14="http://schemas.microsoft.com/office/powerpoint/2010/main" val="2439015129"/>
              </p:ext>
            </p:extLst>
          </p:nvPr>
        </p:nvGraphicFramePr>
        <p:xfrm>
          <a:off x="8756874" y="4121369"/>
          <a:ext cx="3259615" cy="2593145"/>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632141505"/>
                    </a:ext>
                  </a:extLst>
                </a:gridCol>
                <a:gridCol w="642416">
                  <a:extLst>
                    <a:ext uri="{9D8B030D-6E8A-4147-A177-3AD203B41FA5}">
                      <a16:colId xmlns:a16="http://schemas.microsoft.com/office/drawing/2014/main" val="1109464113"/>
                    </a:ext>
                  </a:extLst>
                </a:gridCol>
                <a:gridCol w="142340">
                  <a:extLst>
                    <a:ext uri="{9D8B030D-6E8A-4147-A177-3AD203B41FA5}">
                      <a16:colId xmlns:a16="http://schemas.microsoft.com/office/drawing/2014/main" val="2570685854"/>
                    </a:ext>
                  </a:extLst>
                </a:gridCol>
                <a:gridCol w="1065213">
                  <a:extLst>
                    <a:ext uri="{9D8B030D-6E8A-4147-A177-3AD203B41FA5}">
                      <a16:colId xmlns:a16="http://schemas.microsoft.com/office/drawing/2014/main" val="1129571147"/>
                    </a:ext>
                  </a:extLst>
                </a:gridCol>
                <a:gridCol w="628596">
                  <a:extLst>
                    <a:ext uri="{9D8B030D-6E8A-4147-A177-3AD203B41FA5}">
                      <a16:colId xmlns:a16="http://schemas.microsoft.com/office/drawing/2014/main" val="1940163824"/>
                    </a:ext>
                  </a:extLst>
                </a:gridCol>
              </a:tblGrid>
              <a:tr h="181702">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tc>
                  <a:txBody>
                    <a:bodyPr/>
                    <a:lstStyle/>
                    <a:p>
                      <a:pPr algn="l" fontAlgn="b"/>
                      <a:endParaRPr lang="en-US" sz="1200" b="1" i="0" u="none" strike="noStrike" baseline="0" dirty="0">
                        <a:solidFill>
                          <a:schemeClr val="accent4"/>
                        </a:solidFill>
                        <a:effectLst/>
                        <a:latin typeface="+mn-lt"/>
                      </a:endParaRPr>
                    </a:p>
                  </a:txBody>
                  <a:tcPr marL="9525" marR="9525" marT="9525" marB="0" anchor="b"/>
                </a:tc>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extLst>
                  <a:ext uri="{0D108BD9-81ED-4DB2-BD59-A6C34878D82A}">
                    <a16:rowId xmlns:a16="http://schemas.microsoft.com/office/drawing/2014/main" val="2424969334"/>
                  </a:ext>
                </a:extLst>
              </a:tr>
              <a:tr h="240074">
                <a:tc>
                  <a:txBody>
                    <a:bodyPr/>
                    <a:lstStyle/>
                    <a:p>
                      <a:pPr algn="l" fontAlgn="b"/>
                      <a:r>
                        <a:rPr lang="en-US" sz="1200" b="0" i="0" u="none" strike="noStrike" baseline="0" dirty="0" err="1">
                          <a:solidFill>
                            <a:srgbClr val="000000"/>
                          </a:solidFill>
                          <a:effectLst/>
                          <a:latin typeface="+mn-lt"/>
                        </a:rPr>
                        <a:t>Alderaan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366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Lotho</a:t>
                      </a:r>
                      <a:r>
                        <a:rPr lang="en-US" sz="1200" b="0" i="0" u="none" strike="noStrike" baseline="0" dirty="0">
                          <a:solidFill>
                            <a:srgbClr val="000000"/>
                          </a:solidFill>
                          <a:effectLst/>
                          <a:latin typeface="+mn-lt"/>
                        </a:rPr>
                        <a:t> Minor</a:t>
                      </a:r>
                    </a:p>
                  </a:txBody>
                  <a:tcPr marL="9525" marR="9525" marT="9525" marB="0" anchor="b"/>
                </a:tc>
                <a:tc>
                  <a:txBody>
                    <a:bodyPr/>
                    <a:lstStyle/>
                    <a:p>
                      <a:pPr algn="r" fontAlgn="b"/>
                      <a:r>
                        <a:rPr lang="en-US" sz="1200" b="0" i="0" u="none" strike="noStrike" baseline="0" dirty="0">
                          <a:solidFill>
                            <a:srgbClr val="000000"/>
                          </a:solidFill>
                          <a:effectLst/>
                          <a:latin typeface="+mn-lt"/>
                        </a:rPr>
                        <a:t>244</a:t>
                      </a:r>
                    </a:p>
                  </a:txBody>
                  <a:tcPr marL="9525" marR="9525" marT="9525" marB="0" anchor="b"/>
                </a:tc>
                <a:extLst>
                  <a:ext uri="{0D108BD9-81ED-4DB2-BD59-A6C34878D82A}">
                    <a16:rowId xmlns:a16="http://schemas.microsoft.com/office/drawing/2014/main" val="3050881670"/>
                  </a:ext>
                </a:extLst>
              </a:tr>
              <a:tr h="240074">
                <a:tc>
                  <a:txBody>
                    <a:bodyPr/>
                    <a:lstStyle/>
                    <a:p>
                      <a:pPr algn="l" fontAlgn="b"/>
                      <a:r>
                        <a:rPr lang="en-US" sz="1200" b="0" i="0" u="none" strike="noStrike" baseline="0" dirty="0" err="1">
                          <a:solidFill>
                            <a:srgbClr val="000000"/>
                          </a:solidFill>
                          <a:effectLst/>
                          <a:latin typeface="+mn-lt"/>
                        </a:rPr>
                        <a:t>Bespin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80</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Mandalore</a:t>
                      </a:r>
                    </a:p>
                  </a:txBody>
                  <a:tcPr marL="9525" marR="9525" marT="9525" marB="0" anchor="b"/>
                </a:tc>
                <a:tc>
                  <a:txBody>
                    <a:bodyPr/>
                    <a:lstStyle/>
                    <a:p>
                      <a:pPr algn="r" fontAlgn="b"/>
                      <a:r>
                        <a:rPr lang="en-US" sz="1200" b="0" i="0" u="none" strike="noStrike" baseline="0">
                          <a:solidFill>
                            <a:srgbClr val="000000"/>
                          </a:solidFill>
                          <a:effectLst/>
                          <a:latin typeface="+mn-lt"/>
                        </a:rPr>
                        <a:t>241</a:t>
                      </a:r>
                    </a:p>
                  </a:txBody>
                  <a:tcPr marL="9525" marR="9525" marT="9525" marB="0" anchor="b"/>
                </a:tc>
                <a:extLst>
                  <a:ext uri="{0D108BD9-81ED-4DB2-BD59-A6C34878D82A}">
                    <a16:rowId xmlns:a16="http://schemas.microsoft.com/office/drawing/2014/main" val="3469727496"/>
                  </a:ext>
                </a:extLst>
              </a:tr>
              <a:tr h="240074">
                <a:tc>
                  <a:txBody>
                    <a:bodyPr/>
                    <a:lstStyle/>
                    <a:p>
                      <a:pPr algn="l" fontAlgn="b"/>
                      <a:r>
                        <a:rPr lang="en-US" sz="1200" b="0" i="0" u="none" strike="noStrike" baseline="0">
                          <a:solidFill>
                            <a:srgbClr val="000000"/>
                          </a:solidFill>
                          <a:effectLst/>
                          <a:latin typeface="+mn-lt"/>
                        </a:rPr>
                        <a:t>Coruscant</a:t>
                      </a:r>
                    </a:p>
                  </a:txBody>
                  <a:tcPr marL="9525" marR="9525" marT="9525" marB="0" anchor="b"/>
                </a:tc>
                <a:tc>
                  <a:txBody>
                    <a:bodyPr/>
                    <a:lstStyle/>
                    <a:p>
                      <a:pPr algn="r" fontAlgn="b"/>
                      <a:r>
                        <a:rPr lang="en-US" sz="1200" b="0" i="0" u="none" strike="noStrike" baseline="0" dirty="0">
                          <a:solidFill>
                            <a:srgbClr val="000000"/>
                          </a:solidFill>
                          <a:effectLst/>
                          <a:latin typeface="+mn-lt"/>
                        </a:rPr>
                        <a:t>374</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Naboo</a:t>
                      </a:r>
                    </a:p>
                  </a:txBody>
                  <a:tcPr marL="9525" marR="9525" marT="9525" marB="0" anchor="b"/>
                </a:tc>
                <a:tc>
                  <a:txBody>
                    <a:bodyPr/>
                    <a:lstStyle/>
                    <a:p>
                      <a:pPr algn="r" fontAlgn="b"/>
                      <a:r>
                        <a:rPr lang="en-US" sz="1200" b="0" i="0" u="none" strike="noStrike" baseline="0">
                          <a:solidFill>
                            <a:srgbClr val="000000"/>
                          </a:solidFill>
                          <a:effectLst/>
                          <a:latin typeface="+mn-lt"/>
                        </a:rPr>
                        <a:t>100</a:t>
                      </a:r>
                    </a:p>
                  </a:txBody>
                  <a:tcPr marL="9525" marR="9525" marT="9525" marB="0" anchor="b"/>
                </a:tc>
                <a:extLst>
                  <a:ext uri="{0D108BD9-81ED-4DB2-BD59-A6C34878D82A}">
                    <a16:rowId xmlns:a16="http://schemas.microsoft.com/office/drawing/2014/main" val="3691324431"/>
                  </a:ext>
                </a:extLst>
              </a:tr>
              <a:tr h="240074">
                <a:tc>
                  <a:txBody>
                    <a:bodyPr/>
                    <a:lstStyle/>
                    <a:p>
                      <a:pPr algn="l" fontAlgn="b"/>
                      <a:r>
                        <a:rPr lang="en-US" sz="1200" b="0" i="0" u="none" strike="noStrike" baseline="0">
                          <a:solidFill>
                            <a:srgbClr val="000000"/>
                          </a:solidFill>
                          <a:effectLst/>
                          <a:latin typeface="+mn-lt"/>
                        </a:rPr>
                        <a:t>Dagobah</a:t>
                      </a:r>
                    </a:p>
                  </a:txBody>
                  <a:tcPr marL="9525" marR="9525" marT="9525" marB="0" anchor="b"/>
                </a:tc>
                <a:tc>
                  <a:txBody>
                    <a:bodyPr/>
                    <a:lstStyle/>
                    <a:p>
                      <a:pPr algn="r" fontAlgn="b"/>
                      <a:r>
                        <a:rPr lang="en-US" sz="1200" b="0" i="0" u="none" strike="noStrike" baseline="0" dirty="0">
                          <a:solidFill>
                            <a:srgbClr val="000000"/>
                          </a:solidFill>
                          <a:effectLst/>
                          <a:latin typeface="+mn-lt"/>
                        </a:rPr>
                        <a:t>242</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Onderon</a:t>
                      </a:r>
                    </a:p>
                  </a:txBody>
                  <a:tcPr marL="9525" marR="9525" marT="9525" marB="0" anchor="b"/>
                </a:tc>
                <a:tc>
                  <a:txBody>
                    <a:bodyPr/>
                    <a:lstStyle/>
                    <a:p>
                      <a:pPr algn="r" fontAlgn="b"/>
                      <a:r>
                        <a:rPr lang="en-US" sz="1200" b="0" i="0" u="none" strike="noStrike" baseline="0">
                          <a:solidFill>
                            <a:srgbClr val="000000"/>
                          </a:solidFill>
                          <a:effectLst/>
                          <a:latin typeface="+mn-lt"/>
                        </a:rPr>
                        <a:t>380</a:t>
                      </a:r>
                    </a:p>
                  </a:txBody>
                  <a:tcPr marL="9525" marR="9525" marT="9525" marB="0" anchor="b"/>
                </a:tc>
                <a:extLst>
                  <a:ext uri="{0D108BD9-81ED-4DB2-BD59-A6C34878D82A}">
                    <a16:rowId xmlns:a16="http://schemas.microsoft.com/office/drawing/2014/main" val="1917150976"/>
                  </a:ext>
                </a:extLst>
              </a:tr>
              <a:tr h="240074">
                <a:tc>
                  <a:txBody>
                    <a:bodyPr/>
                    <a:lstStyle/>
                    <a:p>
                      <a:pPr algn="l" fontAlgn="b"/>
                      <a:r>
                        <a:rPr lang="en-US" sz="1200" b="0" i="0" u="none" strike="noStrike" baseline="0" dirty="0">
                          <a:solidFill>
                            <a:srgbClr val="000000"/>
                          </a:solidFill>
                          <a:effectLst/>
                          <a:latin typeface="+mn-lt"/>
                        </a:rPr>
                        <a:t>Endor</a:t>
                      </a:r>
                    </a:p>
                  </a:txBody>
                  <a:tcPr marL="9525" marR="9525" marT="9525" marB="0" anchor="b"/>
                </a:tc>
                <a:tc>
                  <a:txBody>
                    <a:bodyPr/>
                    <a:lstStyle/>
                    <a:p>
                      <a:pPr algn="r" fontAlgn="b"/>
                      <a:r>
                        <a:rPr lang="en-US" sz="1200" b="0" i="0" u="none" strike="noStrike" baseline="0">
                          <a:solidFill>
                            <a:srgbClr val="000000"/>
                          </a:solidFill>
                          <a:effectLst/>
                          <a:latin typeface="+mn-lt"/>
                        </a:rPr>
                        <a:t>176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Polis Massa</a:t>
                      </a:r>
                    </a:p>
                  </a:txBody>
                  <a:tcPr marL="9525" marR="9525" marT="9525" marB="0" anchor="b"/>
                </a:tc>
                <a:tc>
                  <a:txBody>
                    <a:bodyPr/>
                    <a:lstStyle/>
                    <a:p>
                      <a:pPr algn="r" fontAlgn="b"/>
                      <a:r>
                        <a:rPr lang="en-US" sz="1200" b="0" i="0" u="none" strike="noStrike" baseline="0">
                          <a:solidFill>
                            <a:srgbClr val="000000"/>
                          </a:solidFill>
                          <a:effectLst/>
                          <a:latin typeface="+mn-lt"/>
                        </a:rPr>
                        <a:t>234</a:t>
                      </a:r>
                    </a:p>
                  </a:txBody>
                  <a:tcPr marL="9525" marR="9525" marT="9525" marB="0" anchor="b"/>
                </a:tc>
                <a:extLst>
                  <a:ext uri="{0D108BD9-81ED-4DB2-BD59-A6C34878D82A}">
                    <a16:rowId xmlns:a16="http://schemas.microsoft.com/office/drawing/2014/main" val="1082404056"/>
                  </a:ext>
                </a:extLst>
              </a:tr>
              <a:tr h="240074">
                <a:tc>
                  <a:txBody>
                    <a:bodyPr/>
                    <a:lstStyle/>
                    <a:p>
                      <a:pPr algn="l" fontAlgn="b"/>
                      <a:r>
                        <a:rPr lang="en-US" sz="1200" b="0" i="0" u="none" strike="noStrike" baseline="0" dirty="0" err="1">
                          <a:solidFill>
                            <a:srgbClr val="000000"/>
                          </a:solidFill>
                          <a:effectLst/>
                          <a:latin typeface="+mn-lt"/>
                        </a:rPr>
                        <a:t>Fondor</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161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Ryloth</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193</a:t>
                      </a:r>
                    </a:p>
                  </a:txBody>
                  <a:tcPr marL="9525" marR="9525" marT="9525" marB="0" anchor="b"/>
                </a:tc>
                <a:extLst>
                  <a:ext uri="{0D108BD9-81ED-4DB2-BD59-A6C34878D82A}">
                    <a16:rowId xmlns:a16="http://schemas.microsoft.com/office/drawing/2014/main" val="443994611"/>
                  </a:ext>
                </a:extLst>
              </a:tr>
              <a:tr h="240074">
                <a:tc>
                  <a:txBody>
                    <a:bodyPr/>
                    <a:lstStyle/>
                    <a:p>
                      <a:pPr algn="l" fontAlgn="b"/>
                      <a:r>
                        <a:rPr lang="en-US" sz="1200" b="0" i="0" u="none" strike="noStrike" baseline="0">
                          <a:solidFill>
                            <a:srgbClr val="000000"/>
                          </a:solidFill>
                          <a:effectLst/>
                          <a:latin typeface="+mn-lt"/>
                        </a:rPr>
                        <a:t>Geonosis</a:t>
                      </a:r>
                    </a:p>
                  </a:txBody>
                  <a:tcPr marL="9525" marR="9525" marT="9525" marB="0" anchor="b"/>
                </a:tc>
                <a:tc>
                  <a:txBody>
                    <a:bodyPr/>
                    <a:lstStyle/>
                    <a:p>
                      <a:pPr algn="r" fontAlgn="b"/>
                      <a:r>
                        <a:rPr lang="en-US" sz="1200" b="0" i="0" u="none" strike="noStrike" baseline="0">
                          <a:solidFill>
                            <a:srgbClr val="000000"/>
                          </a:solidFill>
                          <a:effectLst/>
                          <a:latin typeface="+mn-lt"/>
                        </a:rPr>
                        <a:t>77</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Starkiller</a:t>
                      </a:r>
                      <a:r>
                        <a:rPr lang="en-US" sz="1200" b="0" i="0" u="none" strike="noStrike" baseline="0" dirty="0">
                          <a:solidFill>
                            <a:srgbClr val="000000"/>
                          </a:solidFill>
                          <a:effectLst/>
                          <a:latin typeface="+mn-lt"/>
                        </a:rPr>
                        <a:t> Base</a:t>
                      </a:r>
                    </a:p>
                  </a:txBody>
                  <a:tcPr marL="9525" marR="9525" marT="9525" marB="0" anchor="b"/>
                </a:tc>
                <a:tc>
                  <a:txBody>
                    <a:bodyPr/>
                    <a:lstStyle/>
                    <a:p>
                      <a:pPr algn="r" fontAlgn="b"/>
                      <a:r>
                        <a:rPr lang="en-US" sz="1200" b="0" i="0" u="none" strike="noStrike" baseline="0">
                          <a:solidFill>
                            <a:srgbClr val="000000"/>
                          </a:solidFill>
                          <a:effectLst/>
                          <a:latin typeface="+mn-lt"/>
                        </a:rPr>
                        <a:t>253</a:t>
                      </a:r>
                    </a:p>
                  </a:txBody>
                  <a:tcPr marL="9525" marR="9525" marT="9525" marB="0" anchor="b"/>
                </a:tc>
                <a:extLst>
                  <a:ext uri="{0D108BD9-81ED-4DB2-BD59-A6C34878D82A}">
                    <a16:rowId xmlns:a16="http://schemas.microsoft.com/office/drawing/2014/main" val="469821536"/>
                  </a:ext>
                </a:extLst>
              </a:tr>
              <a:tr h="240074">
                <a:tc>
                  <a:txBody>
                    <a:bodyPr/>
                    <a:lstStyle/>
                    <a:p>
                      <a:pPr algn="l" fontAlgn="b"/>
                      <a:r>
                        <a:rPr lang="en-US" sz="1200" b="0" i="0" u="none" strike="noStrike" baseline="0">
                          <a:solidFill>
                            <a:srgbClr val="000000"/>
                          </a:solidFill>
                          <a:effectLst/>
                          <a:latin typeface="+mn-lt"/>
                        </a:rPr>
                        <a:t>Hoth</a:t>
                      </a:r>
                    </a:p>
                  </a:txBody>
                  <a:tcPr marL="9525" marR="9525" marT="9525" marB="0" anchor="b"/>
                </a:tc>
                <a:tc>
                  <a:txBody>
                    <a:bodyPr/>
                    <a:lstStyle/>
                    <a:p>
                      <a:pPr algn="r" fontAlgn="b"/>
                      <a:r>
                        <a:rPr lang="en-US" sz="1200" b="0" i="0" u="none" strike="noStrike" baseline="0">
                          <a:solidFill>
                            <a:srgbClr val="000000"/>
                          </a:solidFill>
                          <a:effectLst/>
                          <a:latin typeface="+mn-lt"/>
                        </a:rPr>
                        <a:t>151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Tatooine</a:t>
                      </a:r>
                    </a:p>
                  </a:txBody>
                  <a:tcPr marL="9525" marR="9525" marT="9525" marB="0" anchor="b"/>
                </a:tc>
                <a:tc>
                  <a:txBody>
                    <a:bodyPr/>
                    <a:lstStyle/>
                    <a:p>
                      <a:pPr algn="r" fontAlgn="b"/>
                      <a:r>
                        <a:rPr lang="en-US" sz="1200" b="0" i="0" u="none" strike="noStrike" baseline="0">
                          <a:solidFill>
                            <a:srgbClr val="000000"/>
                          </a:solidFill>
                          <a:effectLst/>
                          <a:latin typeface="+mn-lt"/>
                        </a:rPr>
                        <a:t>329</a:t>
                      </a:r>
                    </a:p>
                  </a:txBody>
                  <a:tcPr marL="9525" marR="9525" marT="9525" marB="0" anchor="b"/>
                </a:tc>
                <a:extLst>
                  <a:ext uri="{0D108BD9-81ED-4DB2-BD59-A6C34878D82A}">
                    <a16:rowId xmlns:a16="http://schemas.microsoft.com/office/drawing/2014/main" val="232418652"/>
                  </a:ext>
                </a:extLst>
              </a:tr>
              <a:tr h="240074">
                <a:tc>
                  <a:txBody>
                    <a:bodyPr/>
                    <a:lstStyle/>
                    <a:p>
                      <a:pPr algn="l" fontAlgn="b"/>
                      <a:r>
                        <a:rPr lang="en-US" sz="1200" b="0" i="0" u="none" strike="noStrike" baseline="0">
                          <a:solidFill>
                            <a:srgbClr val="000000"/>
                          </a:solidFill>
                          <a:effectLst/>
                          <a:latin typeface="+mn-lt"/>
                        </a:rPr>
                        <a:t>Iridonia</a:t>
                      </a:r>
                    </a:p>
                  </a:txBody>
                  <a:tcPr marL="9525" marR="9525" marT="9525" marB="0" anchor="b"/>
                </a:tc>
                <a:tc>
                  <a:txBody>
                    <a:bodyPr/>
                    <a:lstStyle/>
                    <a:p>
                      <a:pPr algn="r" fontAlgn="b"/>
                      <a:r>
                        <a:rPr lang="en-US" sz="1200" b="0" i="0" u="none" strike="noStrike" baseline="0">
                          <a:solidFill>
                            <a:srgbClr val="000000"/>
                          </a:solidFill>
                          <a:effectLst/>
                          <a:latin typeface="+mn-lt"/>
                        </a:rPr>
                        <a:t>226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Vandor-1</a:t>
                      </a:r>
                    </a:p>
                  </a:txBody>
                  <a:tcPr marL="9525" marR="9525" marT="9525" marB="0" anchor="b"/>
                </a:tc>
                <a:tc>
                  <a:txBody>
                    <a:bodyPr/>
                    <a:lstStyle/>
                    <a:p>
                      <a:pPr algn="r" fontAlgn="b"/>
                      <a:r>
                        <a:rPr lang="en-US" sz="1200" b="0" i="0" u="none" strike="noStrike" baseline="0" dirty="0">
                          <a:solidFill>
                            <a:srgbClr val="000000"/>
                          </a:solidFill>
                          <a:effectLst/>
                          <a:latin typeface="+mn-lt"/>
                        </a:rPr>
                        <a:t>199</a:t>
                      </a:r>
                    </a:p>
                  </a:txBody>
                  <a:tcPr marL="9525" marR="9525" marT="9525" marB="0" anchor="b"/>
                </a:tc>
                <a:extLst>
                  <a:ext uri="{0D108BD9-81ED-4DB2-BD59-A6C34878D82A}">
                    <a16:rowId xmlns:a16="http://schemas.microsoft.com/office/drawing/2014/main" val="221416254"/>
                  </a:ext>
                </a:extLst>
              </a:tr>
              <a:tr h="240074">
                <a:tc>
                  <a:txBody>
                    <a:bodyPr/>
                    <a:lstStyle/>
                    <a:p>
                      <a:pPr algn="l" fontAlgn="b"/>
                      <a:r>
                        <a:rPr lang="en-US" sz="1200" b="0" i="0" u="none" strike="noStrike" baseline="0" dirty="0">
                          <a:solidFill>
                            <a:srgbClr val="000000"/>
                          </a:solidFill>
                          <a:effectLst/>
                          <a:latin typeface="+mn-lt"/>
                        </a:rPr>
                        <a:t>Kessel</a:t>
                      </a:r>
                    </a:p>
                  </a:txBody>
                  <a:tcPr marL="9525" marR="9525" marT="9525" marB="0" anchor="b"/>
                </a:tc>
                <a:tc>
                  <a:txBody>
                    <a:bodyPr/>
                    <a:lstStyle/>
                    <a:p>
                      <a:pPr algn="r" fontAlgn="b"/>
                      <a:r>
                        <a:rPr lang="en-US" sz="1200" b="0" i="0" u="none" strike="noStrike" baseline="0">
                          <a:solidFill>
                            <a:srgbClr val="000000"/>
                          </a:solidFill>
                          <a:effectLst/>
                          <a:latin typeface="+mn-lt"/>
                        </a:rPr>
                        <a:t>0</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Zygerria</a:t>
                      </a:r>
                    </a:p>
                  </a:txBody>
                  <a:tcPr marL="9525" marR="9525" marT="9525" marB="0" anchor="b"/>
                </a:tc>
                <a:tc>
                  <a:txBody>
                    <a:bodyPr/>
                    <a:lstStyle/>
                    <a:p>
                      <a:pPr algn="r" fontAlgn="b"/>
                      <a:r>
                        <a:rPr lang="en-US" sz="1200" b="0" i="0" u="none" strike="noStrike" baseline="0" dirty="0">
                          <a:solidFill>
                            <a:srgbClr val="000000"/>
                          </a:solidFill>
                          <a:effectLst/>
                          <a:latin typeface="+mn-lt"/>
                        </a:rPr>
                        <a:t>160</a:t>
                      </a:r>
                    </a:p>
                  </a:txBody>
                  <a:tcPr marL="9525" marR="9525" marT="9525" marB="0" anchor="b"/>
                </a:tc>
                <a:extLst>
                  <a:ext uri="{0D108BD9-81ED-4DB2-BD59-A6C34878D82A}">
                    <a16:rowId xmlns:a16="http://schemas.microsoft.com/office/drawing/2014/main" val="3915899476"/>
                  </a:ext>
                </a:extLst>
              </a:tr>
            </a:tbl>
          </a:graphicData>
        </a:graphic>
      </p:graphicFrame>
    </p:spTree>
    <p:extLst>
      <p:ext uri="{BB962C8B-B14F-4D97-AF65-F5344CB8AC3E}">
        <p14:creationId xmlns:p14="http://schemas.microsoft.com/office/powerpoint/2010/main" val="486342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AE5FF-2399-544C-8AA1-46FA1E7F6831}"/>
              </a:ext>
            </a:extLst>
          </p:cNvPr>
          <p:cNvSpPr>
            <a:spLocks noGrp="1"/>
          </p:cNvSpPr>
          <p:nvPr>
            <p:ph type="title"/>
          </p:nvPr>
        </p:nvSpPr>
        <p:spPr/>
        <p:txBody>
          <a:bodyPr/>
          <a:lstStyle/>
          <a:p>
            <a:pPr marL="0" lvl="0" indent="0">
              <a:spcBef>
                <a:spcPts val="0"/>
              </a:spcBef>
              <a:buClr>
                <a:schemeClr val="accent1"/>
              </a:buClr>
            </a:pPr>
            <a:r>
              <a:rPr lang="en-US" dirty="0">
                <a:ea typeface="Open Sans"/>
                <a:cs typeface="Open Sans"/>
                <a:sym typeface="Open Sans"/>
              </a:rPr>
              <a:t>Greedy best-first search example</a:t>
            </a:r>
            <a:endParaRPr lang="en-US" dirty="0">
              <a:solidFill>
                <a:srgbClr val="370661"/>
              </a:solidFill>
              <a:ea typeface="Open Sans"/>
              <a:cs typeface="Open Sans"/>
              <a:sym typeface="Open Sans"/>
            </a:endParaRPr>
          </a:p>
        </p:txBody>
      </p:sp>
      <p:sp>
        <p:nvSpPr>
          <p:cNvPr id="43" name="Oval 42">
            <a:extLst>
              <a:ext uri="{FF2B5EF4-FFF2-40B4-BE49-F238E27FC236}">
                <a16:creationId xmlns:a16="http://schemas.microsoft.com/office/drawing/2014/main" id="{37A2F6B2-E2CC-3A4D-949D-C029E80CD96E}"/>
              </a:ext>
            </a:extLst>
          </p:cNvPr>
          <p:cNvSpPr/>
          <p:nvPr/>
        </p:nvSpPr>
        <p:spPr>
          <a:xfrm>
            <a:off x="4523442" y="1026106"/>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4" name="Rectangle 43">
            <a:extLst>
              <a:ext uri="{FF2B5EF4-FFF2-40B4-BE49-F238E27FC236}">
                <a16:creationId xmlns:a16="http://schemas.microsoft.com/office/drawing/2014/main" id="{D6BC5633-13ED-3F4C-AA62-59DE44CC92EB}"/>
              </a:ext>
            </a:extLst>
          </p:cNvPr>
          <p:cNvSpPr/>
          <p:nvPr/>
        </p:nvSpPr>
        <p:spPr>
          <a:xfrm>
            <a:off x="3478586" y="966106"/>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sp>
        <p:nvSpPr>
          <p:cNvPr id="50" name="Rectangle 49">
            <a:extLst>
              <a:ext uri="{FF2B5EF4-FFF2-40B4-BE49-F238E27FC236}">
                <a16:creationId xmlns:a16="http://schemas.microsoft.com/office/drawing/2014/main" id="{DA20E5A7-8CB1-B24A-8FAD-FC8D87B385E3}"/>
              </a:ext>
            </a:extLst>
          </p:cNvPr>
          <p:cNvSpPr/>
          <p:nvPr/>
        </p:nvSpPr>
        <p:spPr>
          <a:xfrm>
            <a:off x="9306889" y="1850326"/>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85" name="Rectangle 84">
            <a:extLst>
              <a:ext uri="{FF2B5EF4-FFF2-40B4-BE49-F238E27FC236}">
                <a16:creationId xmlns:a16="http://schemas.microsoft.com/office/drawing/2014/main" id="{85A852E9-5307-8E4F-94DD-AFEE7FB06C27}"/>
              </a:ext>
            </a:extLst>
          </p:cNvPr>
          <p:cNvSpPr/>
          <p:nvPr/>
        </p:nvSpPr>
        <p:spPr>
          <a:xfrm>
            <a:off x="6451968" y="3602858"/>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41" name="Rectangle 40">
            <a:extLst>
              <a:ext uri="{FF2B5EF4-FFF2-40B4-BE49-F238E27FC236}">
                <a16:creationId xmlns:a16="http://schemas.microsoft.com/office/drawing/2014/main" id="{00A61ADE-3E81-3E43-BF24-DCDF2F4E07F5}"/>
              </a:ext>
            </a:extLst>
          </p:cNvPr>
          <p:cNvSpPr/>
          <p:nvPr/>
        </p:nvSpPr>
        <p:spPr>
          <a:xfrm>
            <a:off x="6633695" y="2407119"/>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grpSp>
        <p:nvGrpSpPr>
          <p:cNvPr id="6" name="Group 5">
            <a:extLst>
              <a:ext uri="{FF2B5EF4-FFF2-40B4-BE49-F238E27FC236}">
                <a16:creationId xmlns:a16="http://schemas.microsoft.com/office/drawing/2014/main" id="{6B47359C-1130-4232-CE13-40A59FA2E713}"/>
              </a:ext>
            </a:extLst>
          </p:cNvPr>
          <p:cNvGrpSpPr/>
          <p:nvPr/>
        </p:nvGrpSpPr>
        <p:grpSpPr>
          <a:xfrm>
            <a:off x="547619" y="1245946"/>
            <a:ext cx="10366150" cy="1625350"/>
            <a:chOff x="547619" y="1245946"/>
            <a:chExt cx="10366150" cy="1625350"/>
          </a:xfrm>
        </p:grpSpPr>
        <p:cxnSp>
          <p:nvCxnSpPr>
            <p:cNvPr id="28" name="Straight Connector 27">
              <a:extLst>
                <a:ext uri="{FF2B5EF4-FFF2-40B4-BE49-F238E27FC236}">
                  <a16:creationId xmlns:a16="http://schemas.microsoft.com/office/drawing/2014/main" id="{1D8B2B7F-A080-2B48-B438-72325173576F}"/>
                </a:ext>
              </a:extLst>
            </p:cNvPr>
            <p:cNvCxnSpPr>
              <a:cxnSpLocks/>
              <a:stCxn id="40" idx="1"/>
              <a:endCxn id="43" idx="5"/>
            </p:cNvCxnSpPr>
            <p:nvPr/>
          </p:nvCxnSpPr>
          <p:spPr>
            <a:xfrm flipH="1" flipV="1">
              <a:off x="4898732" y="1401396"/>
              <a:ext cx="1384197" cy="97083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39A0B7-16AE-5345-950B-D5B7C17FEA44}"/>
                </a:ext>
              </a:extLst>
            </p:cNvPr>
            <p:cNvCxnSpPr>
              <a:cxnSpLocks/>
              <a:stCxn id="43" idx="6"/>
              <a:endCxn id="49" idx="2"/>
            </p:cNvCxnSpPr>
            <p:nvPr/>
          </p:nvCxnSpPr>
          <p:spPr>
            <a:xfrm>
              <a:off x="4963121" y="1245946"/>
              <a:ext cx="4258703" cy="119057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29B662E-430A-0742-873A-23F8C7455F2F}"/>
                </a:ext>
              </a:extLst>
            </p:cNvPr>
            <p:cNvCxnSpPr>
              <a:cxnSpLocks/>
              <a:endCxn id="46" idx="7"/>
            </p:cNvCxnSpPr>
            <p:nvPr/>
          </p:nvCxnSpPr>
          <p:spPr>
            <a:xfrm flipH="1">
              <a:off x="2595182" y="1272803"/>
              <a:ext cx="2087712" cy="101032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7C1DB7E0-130B-B949-8C8B-00C71B63FF5C}"/>
                </a:ext>
              </a:extLst>
            </p:cNvPr>
            <p:cNvSpPr/>
            <p:nvPr/>
          </p:nvSpPr>
          <p:spPr>
            <a:xfrm>
              <a:off x="2219892" y="2218743"/>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47" name="Rectangle 46">
              <a:extLst>
                <a:ext uri="{FF2B5EF4-FFF2-40B4-BE49-F238E27FC236}">
                  <a16:creationId xmlns:a16="http://schemas.microsoft.com/office/drawing/2014/main" id="{05DF91C9-3ED0-3747-A2A9-F13A98FC84E2}"/>
                </a:ext>
              </a:extLst>
            </p:cNvPr>
            <p:cNvSpPr/>
            <p:nvPr/>
          </p:nvSpPr>
          <p:spPr>
            <a:xfrm>
              <a:off x="547619" y="2224965"/>
              <a:ext cx="1665841" cy="646331"/>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Base</a:t>
              </a:r>
            </a:p>
            <a:p>
              <a:endParaRPr lang="en-US" dirty="0">
                <a:solidFill>
                  <a:schemeClr val="accent2"/>
                </a:solidFill>
                <a:effectLst/>
                <a:latin typeface="Helvetica Neue" panose="02000503000000020004" pitchFamily="2" charset="0"/>
              </a:endParaRPr>
            </a:p>
          </p:txBody>
        </p:sp>
        <p:sp>
          <p:nvSpPr>
            <p:cNvPr id="49" name="Oval 48">
              <a:extLst>
                <a:ext uri="{FF2B5EF4-FFF2-40B4-BE49-F238E27FC236}">
                  <a16:creationId xmlns:a16="http://schemas.microsoft.com/office/drawing/2014/main" id="{ECA94101-5D61-A742-A0C9-37CD2C62509F}"/>
                </a:ext>
              </a:extLst>
            </p:cNvPr>
            <p:cNvSpPr/>
            <p:nvPr/>
          </p:nvSpPr>
          <p:spPr>
            <a:xfrm>
              <a:off x="9221824" y="221667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7" name="Rectangle 66">
              <a:extLst>
                <a:ext uri="{FF2B5EF4-FFF2-40B4-BE49-F238E27FC236}">
                  <a16:creationId xmlns:a16="http://schemas.microsoft.com/office/drawing/2014/main" id="{28750ED7-9552-5A45-9F27-B398508545D2}"/>
                </a:ext>
              </a:extLst>
            </p:cNvPr>
            <p:cNvSpPr/>
            <p:nvPr/>
          </p:nvSpPr>
          <p:spPr>
            <a:xfrm>
              <a:off x="9661503" y="2289090"/>
              <a:ext cx="1252266" cy="369332"/>
            </a:xfrm>
            <a:prstGeom prst="rect">
              <a:avLst/>
            </a:prstGeom>
          </p:spPr>
          <p:txBody>
            <a:bodyPr wrap="square">
              <a:spAutoFit/>
            </a:bodyPr>
            <a:lstStyle/>
            <a:p>
              <a:r>
                <a:rPr lang="en-US" dirty="0">
                  <a:solidFill>
                    <a:schemeClr val="accent2"/>
                  </a:solidFill>
                  <a:latin typeface="Helvetica Neue" panose="02000503000000020004" pitchFamily="2" charset="0"/>
                </a:rPr>
                <a:t>Coruscant</a:t>
              </a:r>
            </a:p>
          </p:txBody>
        </p:sp>
        <p:sp>
          <p:nvSpPr>
            <p:cNvPr id="40" name="Oval 39">
              <a:extLst>
                <a:ext uri="{FF2B5EF4-FFF2-40B4-BE49-F238E27FC236}">
                  <a16:creationId xmlns:a16="http://schemas.microsoft.com/office/drawing/2014/main" id="{5A24799C-D818-2D4C-9F2A-CFB4D0A2B93E}"/>
                </a:ext>
              </a:extLst>
            </p:cNvPr>
            <p:cNvSpPr/>
            <p:nvPr/>
          </p:nvSpPr>
          <p:spPr>
            <a:xfrm>
              <a:off x="6218540" y="2307846"/>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96" name="Rectangle 95">
              <a:extLst>
                <a:ext uri="{FF2B5EF4-FFF2-40B4-BE49-F238E27FC236}">
                  <a16:creationId xmlns:a16="http://schemas.microsoft.com/office/drawing/2014/main" id="{8F0CEC1C-50B6-2246-97E7-C0081B116531}"/>
                </a:ext>
              </a:extLst>
            </p:cNvPr>
            <p:cNvSpPr/>
            <p:nvPr/>
          </p:nvSpPr>
          <p:spPr>
            <a:xfrm>
              <a:off x="5001633" y="2273183"/>
              <a:ext cx="1056700" cy="369332"/>
            </a:xfrm>
            <a:prstGeom prst="rect">
              <a:avLst/>
            </a:prstGeom>
          </p:spPr>
          <p:txBody>
            <a:bodyPr wrap="none">
              <a:spAutoFit/>
            </a:bodyPr>
            <a:lstStyle/>
            <a:p>
              <a:r>
                <a:rPr lang="en-US" dirty="0">
                  <a:solidFill>
                    <a:schemeClr val="accent2"/>
                  </a:solidFill>
                  <a:latin typeface="Helvetica Neue" panose="02000503000000020004" pitchFamily="2" charset="0"/>
                </a:rPr>
                <a:t>Tatooine</a:t>
              </a:r>
              <a:endParaRPr lang="en-US" dirty="0"/>
            </a:p>
          </p:txBody>
        </p:sp>
      </p:grpSp>
      <p:sp>
        <p:nvSpPr>
          <p:cNvPr id="4" name="TextBox 3">
            <a:extLst>
              <a:ext uri="{FF2B5EF4-FFF2-40B4-BE49-F238E27FC236}">
                <a16:creationId xmlns:a16="http://schemas.microsoft.com/office/drawing/2014/main" id="{6A24BB0F-546B-D975-1ABA-32B3FF5D6A45}"/>
              </a:ext>
            </a:extLst>
          </p:cNvPr>
          <p:cNvSpPr txBox="1"/>
          <p:nvPr/>
        </p:nvSpPr>
        <p:spPr>
          <a:xfrm>
            <a:off x="4742662" y="4199579"/>
            <a:ext cx="1845377" cy="369332"/>
          </a:xfrm>
          <a:prstGeom prst="rect">
            <a:avLst/>
          </a:prstGeom>
          <a:noFill/>
        </p:spPr>
        <p:txBody>
          <a:bodyPr wrap="none" rtlCol="0">
            <a:spAutoFit/>
          </a:bodyPr>
          <a:lstStyle/>
          <a:p>
            <a:r>
              <a:rPr lang="en-US" dirty="0"/>
              <a:t>Frontier queue:</a:t>
            </a:r>
          </a:p>
        </p:txBody>
      </p:sp>
      <p:pic>
        <p:nvPicPr>
          <p:cNvPr id="175" name="Picture 174">
            <a:extLst>
              <a:ext uri="{FF2B5EF4-FFF2-40B4-BE49-F238E27FC236}">
                <a16:creationId xmlns:a16="http://schemas.microsoft.com/office/drawing/2014/main" id="{E2F90DB0-49D8-5AB4-3B2B-73A7ABDFAE8E}"/>
              </a:ext>
            </a:extLst>
          </p:cNvPr>
          <p:cNvPicPr>
            <a:picLocks noChangeAspect="1"/>
          </p:cNvPicPr>
          <p:nvPr/>
        </p:nvPicPr>
        <p:blipFill>
          <a:blip r:embed="rId3"/>
          <a:stretch>
            <a:fillRect/>
          </a:stretch>
        </p:blipFill>
        <p:spPr>
          <a:xfrm>
            <a:off x="7519320" y="-11193"/>
            <a:ext cx="3961480" cy="2305815"/>
          </a:xfrm>
          <a:prstGeom prst="rect">
            <a:avLst/>
          </a:prstGeom>
        </p:spPr>
      </p:pic>
      <p:sp>
        <p:nvSpPr>
          <p:cNvPr id="177" name="TextBox 176">
            <a:extLst>
              <a:ext uri="{FF2B5EF4-FFF2-40B4-BE49-F238E27FC236}">
                <a16:creationId xmlns:a16="http://schemas.microsoft.com/office/drawing/2014/main" id="{FE4144A3-2004-0243-CDBE-B31381E45DA9}"/>
              </a:ext>
            </a:extLst>
          </p:cNvPr>
          <p:cNvSpPr txBox="1"/>
          <p:nvPr/>
        </p:nvSpPr>
        <p:spPr>
          <a:xfrm>
            <a:off x="262021" y="1075820"/>
            <a:ext cx="6105524" cy="646331"/>
          </a:xfrm>
          <a:prstGeom prst="rect">
            <a:avLst/>
          </a:prstGeom>
          <a:noFill/>
        </p:spPr>
        <p:txBody>
          <a:bodyPr wrap="square">
            <a:spAutoFit/>
          </a:bodyPr>
          <a:lstStyle/>
          <a:p>
            <a:r>
              <a:rPr lang="en-US" dirty="0"/>
              <a:t>Initial State: </a:t>
            </a:r>
            <a:r>
              <a:rPr lang="en-US" b="1" dirty="0" err="1"/>
              <a:t>Alderaan</a:t>
            </a:r>
            <a:br>
              <a:rPr lang="en-US" dirty="0"/>
            </a:br>
            <a:r>
              <a:rPr lang="en-US" dirty="0"/>
              <a:t>Goal State: </a:t>
            </a:r>
            <a:r>
              <a:rPr lang="en-US" b="1" dirty="0"/>
              <a:t>Kessel</a:t>
            </a:r>
            <a:endParaRPr lang="en-US" dirty="0"/>
          </a:p>
        </p:txBody>
      </p:sp>
      <p:sp>
        <p:nvSpPr>
          <p:cNvPr id="7" name="TextBox 6">
            <a:extLst>
              <a:ext uri="{FF2B5EF4-FFF2-40B4-BE49-F238E27FC236}">
                <a16:creationId xmlns:a16="http://schemas.microsoft.com/office/drawing/2014/main" id="{20502E66-BF7C-E365-4BD7-6504D67B6E93}"/>
              </a:ext>
            </a:extLst>
          </p:cNvPr>
          <p:cNvSpPr txBox="1"/>
          <p:nvPr/>
        </p:nvSpPr>
        <p:spPr>
          <a:xfrm>
            <a:off x="4842766" y="5215872"/>
            <a:ext cx="3074401" cy="369332"/>
          </a:xfrm>
          <a:prstGeom prst="rect">
            <a:avLst/>
          </a:prstGeom>
          <a:solidFill>
            <a:schemeClr val="bg1">
              <a:alpha val="90370"/>
            </a:schemeClr>
          </a:solidFill>
        </p:spPr>
        <p:txBody>
          <a:bodyPr wrap="square" rtlCol="0">
            <a:spAutoFit/>
          </a:bodyPr>
          <a:lstStyle/>
          <a:p>
            <a:r>
              <a:rPr lang="en-US" b="1" dirty="0">
                <a:solidFill>
                  <a:schemeClr val="accent2"/>
                </a:solidFill>
              </a:rPr>
              <a:t>Tatooine	329  </a:t>
            </a:r>
          </a:p>
        </p:txBody>
      </p:sp>
      <p:sp>
        <p:nvSpPr>
          <p:cNvPr id="8" name="TextBox 7">
            <a:extLst>
              <a:ext uri="{FF2B5EF4-FFF2-40B4-BE49-F238E27FC236}">
                <a16:creationId xmlns:a16="http://schemas.microsoft.com/office/drawing/2014/main" id="{97DF00EC-E910-AD58-0CCC-48971FC8EC1D}"/>
              </a:ext>
            </a:extLst>
          </p:cNvPr>
          <p:cNvSpPr txBox="1"/>
          <p:nvPr/>
        </p:nvSpPr>
        <p:spPr>
          <a:xfrm>
            <a:off x="4842766" y="5878412"/>
            <a:ext cx="3074401" cy="369332"/>
          </a:xfrm>
          <a:prstGeom prst="rect">
            <a:avLst/>
          </a:prstGeom>
          <a:solidFill>
            <a:schemeClr val="bg1">
              <a:alpha val="90370"/>
            </a:schemeClr>
          </a:solidFill>
        </p:spPr>
        <p:txBody>
          <a:bodyPr wrap="square" rtlCol="0">
            <a:spAutoFit/>
          </a:bodyPr>
          <a:lstStyle/>
          <a:p>
            <a:r>
              <a:rPr lang="en-US" b="1" dirty="0">
                <a:solidFill>
                  <a:schemeClr val="accent2"/>
                </a:solidFill>
              </a:rPr>
              <a:t>Coruscant	374  </a:t>
            </a:r>
          </a:p>
        </p:txBody>
      </p:sp>
      <p:grpSp>
        <p:nvGrpSpPr>
          <p:cNvPr id="21" name="Group 20">
            <a:extLst>
              <a:ext uri="{FF2B5EF4-FFF2-40B4-BE49-F238E27FC236}">
                <a16:creationId xmlns:a16="http://schemas.microsoft.com/office/drawing/2014/main" id="{A6233493-F690-185E-A891-2B9076B5DC76}"/>
              </a:ext>
            </a:extLst>
          </p:cNvPr>
          <p:cNvGrpSpPr/>
          <p:nvPr/>
        </p:nvGrpSpPr>
        <p:grpSpPr>
          <a:xfrm>
            <a:off x="329796" y="2438583"/>
            <a:ext cx="4075489" cy="1489610"/>
            <a:chOff x="329796" y="2438583"/>
            <a:chExt cx="4075489" cy="1489610"/>
          </a:xfrm>
        </p:grpSpPr>
        <p:sp>
          <p:nvSpPr>
            <p:cNvPr id="9" name="Oval 8">
              <a:extLst>
                <a:ext uri="{FF2B5EF4-FFF2-40B4-BE49-F238E27FC236}">
                  <a16:creationId xmlns:a16="http://schemas.microsoft.com/office/drawing/2014/main" id="{BA3BA0F4-0CFA-3100-181F-8F13454F3531}"/>
                </a:ext>
              </a:extLst>
            </p:cNvPr>
            <p:cNvSpPr/>
            <p:nvPr/>
          </p:nvSpPr>
          <p:spPr>
            <a:xfrm>
              <a:off x="658345"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CF0B8718-60D4-CFB9-E7A1-967E67B47762}"/>
                </a:ext>
              </a:extLst>
            </p:cNvPr>
            <p:cNvSpPr/>
            <p:nvPr/>
          </p:nvSpPr>
          <p:spPr>
            <a:xfrm>
              <a:off x="329796" y="3558861"/>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sp>
          <p:nvSpPr>
            <p:cNvPr id="11" name="Oval 10">
              <a:extLst>
                <a:ext uri="{FF2B5EF4-FFF2-40B4-BE49-F238E27FC236}">
                  <a16:creationId xmlns:a16="http://schemas.microsoft.com/office/drawing/2014/main" id="{967FABEB-FF25-FB8F-2EDF-0EBCE54A5E61}"/>
                </a:ext>
              </a:extLst>
            </p:cNvPr>
            <p:cNvSpPr/>
            <p:nvPr/>
          </p:nvSpPr>
          <p:spPr>
            <a:xfrm>
              <a:off x="1709088"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9A41E6E4-7C82-4DF6-AE59-301BC7565416}"/>
                </a:ext>
              </a:extLst>
            </p:cNvPr>
            <p:cNvSpPr/>
            <p:nvPr/>
          </p:nvSpPr>
          <p:spPr>
            <a:xfrm>
              <a:off x="1380539" y="3558861"/>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Onderon</a:t>
              </a:r>
              <a:endParaRPr lang="en-US" dirty="0">
                <a:solidFill>
                  <a:schemeClr val="accent2"/>
                </a:solidFill>
                <a:effectLst/>
                <a:latin typeface="Helvetica Neue" panose="02000503000000020004" pitchFamily="2" charset="0"/>
              </a:endParaRPr>
            </a:p>
          </p:txBody>
        </p:sp>
        <p:sp>
          <p:nvSpPr>
            <p:cNvPr id="13" name="Oval 12">
              <a:extLst>
                <a:ext uri="{FF2B5EF4-FFF2-40B4-BE49-F238E27FC236}">
                  <a16:creationId xmlns:a16="http://schemas.microsoft.com/office/drawing/2014/main" id="{3B2C5659-0A6D-B75F-505A-80EA74D78D9C}"/>
                </a:ext>
              </a:extLst>
            </p:cNvPr>
            <p:cNvSpPr/>
            <p:nvPr/>
          </p:nvSpPr>
          <p:spPr>
            <a:xfrm>
              <a:off x="2710360" y="3136829"/>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3">
              <a:extLst>
                <a:ext uri="{FF2B5EF4-FFF2-40B4-BE49-F238E27FC236}">
                  <a16:creationId xmlns:a16="http://schemas.microsoft.com/office/drawing/2014/main" id="{4B43934F-256C-FCCD-07B3-D4C7EBB9D9A0}"/>
                </a:ext>
              </a:extLst>
            </p:cNvPr>
            <p:cNvSpPr/>
            <p:nvPr/>
          </p:nvSpPr>
          <p:spPr>
            <a:xfrm>
              <a:off x="2569589" y="3558861"/>
              <a:ext cx="800219" cy="369332"/>
            </a:xfrm>
            <a:prstGeom prst="rect">
              <a:avLst/>
            </a:prstGeom>
            <a:ln>
              <a:noFill/>
            </a:ln>
          </p:spPr>
          <p:txBody>
            <a:bodyPr wrap="none">
              <a:spAutoFit/>
            </a:bodyPr>
            <a:lstStyle/>
            <a:p>
              <a:pPr algn="ctr"/>
              <a:r>
                <a:rPr lang="en-US" dirty="0">
                  <a:solidFill>
                    <a:schemeClr val="accent2"/>
                  </a:solidFill>
                  <a:latin typeface="Helvetica Neue" panose="02000503000000020004" pitchFamily="2" charset="0"/>
                </a:rPr>
                <a:t>Endor</a:t>
              </a:r>
              <a:endParaRPr lang="en-US" dirty="0">
                <a:solidFill>
                  <a:schemeClr val="accent2"/>
                </a:solidFill>
                <a:effectLst/>
                <a:latin typeface="Helvetica Neue" panose="02000503000000020004" pitchFamily="2" charset="0"/>
              </a:endParaRPr>
            </a:p>
          </p:txBody>
        </p:sp>
        <p:sp>
          <p:nvSpPr>
            <p:cNvPr id="15" name="Oval 14">
              <a:extLst>
                <a:ext uri="{FF2B5EF4-FFF2-40B4-BE49-F238E27FC236}">
                  <a16:creationId xmlns:a16="http://schemas.microsoft.com/office/drawing/2014/main" id="{54B992BA-9CB4-ED0C-CEE4-A163FE23D840}"/>
                </a:ext>
              </a:extLst>
            </p:cNvPr>
            <p:cNvSpPr/>
            <p:nvPr/>
          </p:nvSpPr>
          <p:spPr>
            <a:xfrm>
              <a:off x="3710716"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 name="Rectangle 15">
              <a:extLst>
                <a:ext uri="{FF2B5EF4-FFF2-40B4-BE49-F238E27FC236}">
                  <a16:creationId xmlns:a16="http://schemas.microsoft.com/office/drawing/2014/main" id="{89E48AAA-6450-1C3F-AAA2-3BDCC5137000}"/>
                </a:ext>
              </a:extLst>
            </p:cNvPr>
            <p:cNvSpPr/>
            <p:nvPr/>
          </p:nvSpPr>
          <p:spPr>
            <a:xfrm>
              <a:off x="3561784" y="3558861"/>
              <a:ext cx="843501"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Ryloth</a:t>
              </a:r>
              <a:endParaRPr lang="en-US" dirty="0">
                <a:solidFill>
                  <a:schemeClr val="accent2"/>
                </a:solidFill>
                <a:effectLst/>
                <a:latin typeface="Helvetica Neue" panose="02000503000000020004" pitchFamily="2" charset="0"/>
              </a:endParaRPr>
            </a:p>
          </p:txBody>
        </p:sp>
        <p:cxnSp>
          <p:nvCxnSpPr>
            <p:cNvPr id="17" name="Straight Connector 16">
              <a:extLst>
                <a:ext uri="{FF2B5EF4-FFF2-40B4-BE49-F238E27FC236}">
                  <a16:creationId xmlns:a16="http://schemas.microsoft.com/office/drawing/2014/main" id="{18B2A890-466E-FD1E-CA31-57ACF31AC072}"/>
                </a:ext>
              </a:extLst>
            </p:cNvPr>
            <p:cNvCxnSpPr>
              <a:cxnSpLocks/>
              <a:endCxn id="9" idx="7"/>
            </p:cNvCxnSpPr>
            <p:nvPr/>
          </p:nvCxnSpPr>
          <p:spPr>
            <a:xfrm flipH="1">
              <a:off x="1033635" y="2438583"/>
              <a:ext cx="1186257" cy="762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5138259-BDA1-8476-68F7-C4C88A3E3002}"/>
                </a:ext>
              </a:extLst>
            </p:cNvPr>
            <p:cNvCxnSpPr>
              <a:cxnSpLocks/>
              <a:endCxn id="11" idx="0"/>
            </p:cNvCxnSpPr>
            <p:nvPr/>
          </p:nvCxnSpPr>
          <p:spPr>
            <a:xfrm flipH="1">
              <a:off x="1928928" y="2594033"/>
              <a:ext cx="355353" cy="5427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54694B-2AA7-BCF4-D708-6B96E8B08276}"/>
                </a:ext>
              </a:extLst>
            </p:cNvPr>
            <p:cNvCxnSpPr>
              <a:cxnSpLocks/>
              <a:endCxn id="13" idx="0"/>
            </p:cNvCxnSpPr>
            <p:nvPr/>
          </p:nvCxnSpPr>
          <p:spPr>
            <a:xfrm>
              <a:off x="2595182" y="2594033"/>
              <a:ext cx="335018" cy="5427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5D8912-C553-F0E7-42FB-C02B484A264E}"/>
                </a:ext>
              </a:extLst>
            </p:cNvPr>
            <p:cNvCxnSpPr>
              <a:cxnSpLocks/>
              <a:endCxn id="15" idx="1"/>
            </p:cNvCxnSpPr>
            <p:nvPr/>
          </p:nvCxnSpPr>
          <p:spPr>
            <a:xfrm>
              <a:off x="2659571" y="2438583"/>
              <a:ext cx="1115534" cy="762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E8977069-7E25-85F2-C247-7C76350ED6B9}"/>
              </a:ext>
            </a:extLst>
          </p:cNvPr>
          <p:cNvSpPr txBox="1"/>
          <p:nvPr/>
        </p:nvSpPr>
        <p:spPr>
          <a:xfrm>
            <a:off x="2386519" y="2457855"/>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6730EFE6-8927-EAA9-56C8-08B8F182CAF3}"/>
              </a:ext>
            </a:extLst>
          </p:cNvPr>
          <p:cNvSpPr txBox="1"/>
          <p:nvPr/>
        </p:nvSpPr>
        <p:spPr>
          <a:xfrm>
            <a:off x="4842766" y="5554651"/>
            <a:ext cx="3074401" cy="369332"/>
          </a:xfrm>
          <a:prstGeom prst="rect">
            <a:avLst/>
          </a:prstGeom>
          <a:solidFill>
            <a:schemeClr val="bg1">
              <a:alpha val="90370"/>
            </a:schemeClr>
          </a:solidFill>
        </p:spPr>
        <p:txBody>
          <a:bodyPr wrap="square" rtlCol="0">
            <a:spAutoFit/>
          </a:bodyPr>
          <a:lstStyle/>
          <a:p>
            <a:r>
              <a:rPr lang="en-US" b="1" dirty="0" err="1">
                <a:solidFill>
                  <a:schemeClr val="accent2"/>
                </a:solidFill>
              </a:rPr>
              <a:t>Alderaan</a:t>
            </a:r>
            <a:r>
              <a:rPr lang="en-US" b="1" dirty="0">
                <a:solidFill>
                  <a:schemeClr val="accent2"/>
                </a:solidFill>
              </a:rPr>
              <a:t>	366  </a:t>
            </a:r>
          </a:p>
        </p:txBody>
      </p:sp>
      <p:sp>
        <p:nvSpPr>
          <p:cNvPr id="24" name="TextBox 23">
            <a:extLst>
              <a:ext uri="{FF2B5EF4-FFF2-40B4-BE49-F238E27FC236}">
                <a16:creationId xmlns:a16="http://schemas.microsoft.com/office/drawing/2014/main" id="{E920126E-258D-0185-1713-B495CDE4374B}"/>
              </a:ext>
            </a:extLst>
          </p:cNvPr>
          <p:cNvSpPr txBox="1"/>
          <p:nvPr/>
        </p:nvSpPr>
        <p:spPr>
          <a:xfrm>
            <a:off x="4842766" y="6217191"/>
            <a:ext cx="3074401" cy="369332"/>
          </a:xfrm>
          <a:prstGeom prst="rect">
            <a:avLst/>
          </a:prstGeom>
          <a:solidFill>
            <a:schemeClr val="bg1">
              <a:alpha val="90370"/>
            </a:schemeClr>
          </a:solidFill>
        </p:spPr>
        <p:txBody>
          <a:bodyPr wrap="square" rtlCol="0">
            <a:spAutoFit/>
          </a:bodyPr>
          <a:lstStyle/>
          <a:p>
            <a:r>
              <a:rPr lang="en-US" b="1" dirty="0" err="1">
                <a:solidFill>
                  <a:schemeClr val="accent2"/>
                </a:solidFill>
              </a:rPr>
              <a:t>Onderon</a:t>
            </a:r>
            <a:r>
              <a:rPr lang="en-US" b="1" dirty="0">
                <a:solidFill>
                  <a:schemeClr val="accent2"/>
                </a:solidFill>
              </a:rPr>
              <a:t>	380  </a:t>
            </a:r>
          </a:p>
        </p:txBody>
      </p:sp>
      <p:sp>
        <p:nvSpPr>
          <p:cNvPr id="26" name="TextBox 25">
            <a:extLst>
              <a:ext uri="{FF2B5EF4-FFF2-40B4-BE49-F238E27FC236}">
                <a16:creationId xmlns:a16="http://schemas.microsoft.com/office/drawing/2014/main" id="{A3034E4A-0C29-EF6C-E575-571C293999EE}"/>
              </a:ext>
            </a:extLst>
          </p:cNvPr>
          <p:cNvSpPr txBox="1"/>
          <p:nvPr/>
        </p:nvSpPr>
        <p:spPr>
          <a:xfrm>
            <a:off x="4830935" y="4529175"/>
            <a:ext cx="3074401" cy="369332"/>
          </a:xfrm>
          <a:prstGeom prst="rect">
            <a:avLst/>
          </a:prstGeom>
          <a:solidFill>
            <a:schemeClr val="bg1">
              <a:alpha val="90370"/>
            </a:schemeClr>
          </a:solidFill>
        </p:spPr>
        <p:txBody>
          <a:bodyPr wrap="square" rtlCol="0">
            <a:spAutoFit/>
          </a:bodyPr>
          <a:lstStyle/>
          <a:p>
            <a:r>
              <a:rPr lang="en-US" b="1" dirty="0" err="1">
                <a:solidFill>
                  <a:schemeClr val="accent2"/>
                </a:solidFill>
              </a:rPr>
              <a:t>Ryloth</a:t>
            </a:r>
            <a:r>
              <a:rPr lang="en-US" b="1" dirty="0">
                <a:solidFill>
                  <a:schemeClr val="accent2"/>
                </a:solidFill>
              </a:rPr>
              <a:t>		193  </a:t>
            </a:r>
          </a:p>
        </p:txBody>
      </p:sp>
      <p:grpSp>
        <p:nvGrpSpPr>
          <p:cNvPr id="45" name="Group 44">
            <a:extLst>
              <a:ext uri="{FF2B5EF4-FFF2-40B4-BE49-F238E27FC236}">
                <a16:creationId xmlns:a16="http://schemas.microsoft.com/office/drawing/2014/main" id="{D58F2B9F-3811-A1CB-CBB3-9140BAE39C93}"/>
              </a:ext>
            </a:extLst>
          </p:cNvPr>
          <p:cNvGrpSpPr/>
          <p:nvPr/>
        </p:nvGrpSpPr>
        <p:grpSpPr>
          <a:xfrm>
            <a:off x="1814086" y="3356669"/>
            <a:ext cx="2236290" cy="2084630"/>
            <a:chOff x="1814086" y="3356669"/>
            <a:chExt cx="2236290" cy="2084630"/>
          </a:xfrm>
        </p:grpSpPr>
        <p:sp>
          <p:nvSpPr>
            <p:cNvPr id="32" name="Oval 31">
              <a:extLst>
                <a:ext uri="{FF2B5EF4-FFF2-40B4-BE49-F238E27FC236}">
                  <a16:creationId xmlns:a16="http://schemas.microsoft.com/office/drawing/2014/main" id="{B9DA60E4-6F0F-52EE-B01F-45AF31BDAD47}"/>
                </a:ext>
              </a:extLst>
            </p:cNvPr>
            <p:cNvSpPr/>
            <p:nvPr/>
          </p:nvSpPr>
          <p:spPr>
            <a:xfrm>
              <a:off x="2148147" y="407829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3" name="Rectangle 32">
              <a:extLst>
                <a:ext uri="{FF2B5EF4-FFF2-40B4-BE49-F238E27FC236}">
                  <a16:creationId xmlns:a16="http://schemas.microsoft.com/office/drawing/2014/main" id="{9C4910C4-CE15-2819-8244-FDBD3EB8310F}"/>
                </a:ext>
              </a:extLst>
            </p:cNvPr>
            <p:cNvSpPr/>
            <p:nvPr/>
          </p:nvSpPr>
          <p:spPr>
            <a:xfrm>
              <a:off x="1814086" y="4517969"/>
              <a:ext cx="1144865" cy="923330"/>
            </a:xfrm>
            <a:prstGeom prst="rect">
              <a:avLst/>
            </a:prstGeom>
            <a:ln>
              <a:noFill/>
            </a:ln>
          </p:spPr>
          <p:txBody>
            <a:bodyPr wrap="none">
              <a:spAutoFit/>
            </a:bodyPr>
            <a:lstStyle/>
            <a:p>
              <a:pPr algn="ctr"/>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a:t>
              </a:r>
              <a:br>
                <a:rPr lang="en-US" dirty="0">
                  <a:solidFill>
                    <a:schemeClr val="accent2"/>
                  </a:solidFill>
                  <a:latin typeface="Helvetica Neue" panose="02000503000000020004" pitchFamily="2" charset="0"/>
                </a:rPr>
              </a:br>
              <a:r>
                <a:rPr lang="en-US" dirty="0">
                  <a:solidFill>
                    <a:schemeClr val="accent2"/>
                  </a:solidFill>
                  <a:latin typeface="Helvetica Neue" panose="02000503000000020004" pitchFamily="2" charset="0"/>
                </a:rPr>
                <a:t>Base</a:t>
              </a:r>
            </a:p>
            <a:p>
              <a:endParaRPr lang="en-US" dirty="0">
                <a:solidFill>
                  <a:schemeClr val="accent2"/>
                </a:solidFill>
                <a:latin typeface="Helvetica Neue" panose="02000503000000020004" pitchFamily="2" charset="0"/>
              </a:endParaRPr>
            </a:p>
          </p:txBody>
        </p:sp>
        <p:sp>
          <p:nvSpPr>
            <p:cNvPr id="35" name="Oval 34">
              <a:extLst>
                <a:ext uri="{FF2B5EF4-FFF2-40B4-BE49-F238E27FC236}">
                  <a16:creationId xmlns:a16="http://schemas.microsoft.com/office/drawing/2014/main" id="{13BF5305-AF5C-3941-B408-76FA78BF8EFF}"/>
                </a:ext>
              </a:extLst>
            </p:cNvPr>
            <p:cNvSpPr/>
            <p:nvPr/>
          </p:nvSpPr>
          <p:spPr>
            <a:xfrm>
              <a:off x="3369909" y="4078290"/>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6" name="Rectangle 35">
              <a:extLst>
                <a:ext uri="{FF2B5EF4-FFF2-40B4-BE49-F238E27FC236}">
                  <a16:creationId xmlns:a16="http://schemas.microsoft.com/office/drawing/2014/main" id="{50CD6B89-0BB9-83CB-5E58-5BAEB654E396}"/>
                </a:ext>
              </a:extLst>
            </p:cNvPr>
            <p:cNvSpPr/>
            <p:nvPr/>
          </p:nvSpPr>
          <p:spPr>
            <a:xfrm>
              <a:off x="3129119" y="4500322"/>
              <a:ext cx="921257" cy="369332"/>
            </a:xfrm>
            <a:prstGeom prst="rect">
              <a:avLst/>
            </a:prstGeom>
            <a:ln>
              <a:noFill/>
            </a:ln>
          </p:spPr>
          <p:txBody>
            <a:bodyPr wrap="square">
              <a:spAutoFit/>
            </a:bodyPr>
            <a:lstStyle/>
            <a:p>
              <a:pPr algn="ctr"/>
              <a:r>
                <a:rPr lang="en-US" dirty="0">
                  <a:solidFill>
                    <a:schemeClr val="accent2"/>
                  </a:solidFill>
                  <a:latin typeface="Helvetica Neue" panose="02000503000000020004" pitchFamily="2" charset="0"/>
                </a:rPr>
                <a:t>Kessel</a:t>
              </a:r>
              <a:endParaRPr lang="en-US" dirty="0">
                <a:solidFill>
                  <a:schemeClr val="accent2"/>
                </a:solidFill>
                <a:effectLst/>
                <a:latin typeface="Helvetica Neue" panose="02000503000000020004" pitchFamily="2" charset="0"/>
              </a:endParaRPr>
            </a:p>
          </p:txBody>
        </p:sp>
        <p:cxnSp>
          <p:nvCxnSpPr>
            <p:cNvPr id="37" name="Straight Connector 36">
              <a:extLst>
                <a:ext uri="{FF2B5EF4-FFF2-40B4-BE49-F238E27FC236}">
                  <a16:creationId xmlns:a16="http://schemas.microsoft.com/office/drawing/2014/main" id="{2B805896-DC90-27EF-92E1-86284D1C24E4}"/>
                </a:ext>
              </a:extLst>
            </p:cNvPr>
            <p:cNvCxnSpPr>
              <a:cxnSpLocks/>
              <a:stCxn id="13" idx="2"/>
              <a:endCxn id="32" idx="0"/>
            </p:cNvCxnSpPr>
            <p:nvPr/>
          </p:nvCxnSpPr>
          <p:spPr>
            <a:xfrm flipH="1">
              <a:off x="2367987" y="3356669"/>
              <a:ext cx="342373" cy="72162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9554573-7481-1CB3-D19A-42AC0CAB01CC}"/>
                </a:ext>
              </a:extLst>
            </p:cNvPr>
            <p:cNvCxnSpPr>
              <a:cxnSpLocks/>
              <a:stCxn id="13" idx="6"/>
              <a:endCxn id="35" idx="0"/>
            </p:cNvCxnSpPr>
            <p:nvPr/>
          </p:nvCxnSpPr>
          <p:spPr>
            <a:xfrm>
              <a:off x="3150039" y="3356669"/>
              <a:ext cx="439710" cy="72162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5A7954A7-32AE-395B-8CCD-41D12D465216}"/>
              </a:ext>
            </a:extLst>
          </p:cNvPr>
          <p:cNvSpPr txBox="1"/>
          <p:nvPr/>
        </p:nvSpPr>
        <p:spPr>
          <a:xfrm>
            <a:off x="4842766" y="4863649"/>
            <a:ext cx="3074401" cy="369332"/>
          </a:xfrm>
          <a:prstGeom prst="rect">
            <a:avLst/>
          </a:prstGeom>
          <a:solidFill>
            <a:schemeClr val="bg1">
              <a:alpha val="90370"/>
            </a:schemeClr>
          </a:solidFill>
        </p:spPr>
        <p:txBody>
          <a:bodyPr wrap="square" rtlCol="0">
            <a:spAutoFit/>
          </a:bodyPr>
          <a:lstStyle/>
          <a:p>
            <a:r>
              <a:rPr lang="en-US" b="1" dirty="0" err="1">
                <a:solidFill>
                  <a:schemeClr val="accent2"/>
                </a:solidFill>
              </a:rPr>
              <a:t>Starkiller</a:t>
            </a:r>
            <a:r>
              <a:rPr lang="en-US" b="1" dirty="0">
                <a:solidFill>
                  <a:schemeClr val="accent2"/>
                </a:solidFill>
              </a:rPr>
              <a:t> Base	253  </a:t>
            </a:r>
          </a:p>
        </p:txBody>
      </p:sp>
      <p:graphicFrame>
        <p:nvGraphicFramePr>
          <p:cNvPr id="5" name="Table 2">
            <a:extLst>
              <a:ext uri="{FF2B5EF4-FFF2-40B4-BE49-F238E27FC236}">
                <a16:creationId xmlns:a16="http://schemas.microsoft.com/office/drawing/2014/main" id="{18134DA3-3540-8515-7DC6-167A35A6E430}"/>
              </a:ext>
            </a:extLst>
          </p:cNvPr>
          <p:cNvGraphicFramePr>
            <a:graphicFrameLocks noGrp="1"/>
          </p:cNvGraphicFramePr>
          <p:nvPr>
            <p:extLst>
              <p:ext uri="{D42A27DB-BD31-4B8C-83A1-F6EECF244321}">
                <p14:modId xmlns:p14="http://schemas.microsoft.com/office/powerpoint/2010/main" val="2439015129"/>
              </p:ext>
            </p:extLst>
          </p:nvPr>
        </p:nvGraphicFramePr>
        <p:xfrm>
          <a:off x="8756874" y="4121369"/>
          <a:ext cx="3259615" cy="2593145"/>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632141505"/>
                    </a:ext>
                  </a:extLst>
                </a:gridCol>
                <a:gridCol w="642416">
                  <a:extLst>
                    <a:ext uri="{9D8B030D-6E8A-4147-A177-3AD203B41FA5}">
                      <a16:colId xmlns:a16="http://schemas.microsoft.com/office/drawing/2014/main" val="1109464113"/>
                    </a:ext>
                  </a:extLst>
                </a:gridCol>
                <a:gridCol w="142340">
                  <a:extLst>
                    <a:ext uri="{9D8B030D-6E8A-4147-A177-3AD203B41FA5}">
                      <a16:colId xmlns:a16="http://schemas.microsoft.com/office/drawing/2014/main" val="2570685854"/>
                    </a:ext>
                  </a:extLst>
                </a:gridCol>
                <a:gridCol w="1065213">
                  <a:extLst>
                    <a:ext uri="{9D8B030D-6E8A-4147-A177-3AD203B41FA5}">
                      <a16:colId xmlns:a16="http://schemas.microsoft.com/office/drawing/2014/main" val="1129571147"/>
                    </a:ext>
                  </a:extLst>
                </a:gridCol>
                <a:gridCol w="628596">
                  <a:extLst>
                    <a:ext uri="{9D8B030D-6E8A-4147-A177-3AD203B41FA5}">
                      <a16:colId xmlns:a16="http://schemas.microsoft.com/office/drawing/2014/main" val="1940163824"/>
                    </a:ext>
                  </a:extLst>
                </a:gridCol>
              </a:tblGrid>
              <a:tr h="181702">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tc>
                  <a:txBody>
                    <a:bodyPr/>
                    <a:lstStyle/>
                    <a:p>
                      <a:pPr algn="l" fontAlgn="b"/>
                      <a:endParaRPr lang="en-US" sz="1200" b="1" i="0" u="none" strike="noStrike" baseline="0" dirty="0">
                        <a:solidFill>
                          <a:schemeClr val="accent4"/>
                        </a:solidFill>
                        <a:effectLst/>
                        <a:latin typeface="+mn-lt"/>
                      </a:endParaRPr>
                    </a:p>
                  </a:txBody>
                  <a:tcPr marL="9525" marR="9525" marT="9525" marB="0" anchor="b"/>
                </a:tc>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extLst>
                  <a:ext uri="{0D108BD9-81ED-4DB2-BD59-A6C34878D82A}">
                    <a16:rowId xmlns:a16="http://schemas.microsoft.com/office/drawing/2014/main" val="2424969334"/>
                  </a:ext>
                </a:extLst>
              </a:tr>
              <a:tr h="240074">
                <a:tc>
                  <a:txBody>
                    <a:bodyPr/>
                    <a:lstStyle/>
                    <a:p>
                      <a:pPr algn="l" fontAlgn="b"/>
                      <a:r>
                        <a:rPr lang="en-US" sz="1200" b="0" i="0" u="none" strike="noStrike" baseline="0" dirty="0" err="1">
                          <a:solidFill>
                            <a:srgbClr val="000000"/>
                          </a:solidFill>
                          <a:effectLst/>
                          <a:latin typeface="+mn-lt"/>
                        </a:rPr>
                        <a:t>Alderaan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366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Lotho</a:t>
                      </a:r>
                      <a:r>
                        <a:rPr lang="en-US" sz="1200" b="0" i="0" u="none" strike="noStrike" baseline="0" dirty="0">
                          <a:solidFill>
                            <a:srgbClr val="000000"/>
                          </a:solidFill>
                          <a:effectLst/>
                          <a:latin typeface="+mn-lt"/>
                        </a:rPr>
                        <a:t> Minor</a:t>
                      </a:r>
                    </a:p>
                  </a:txBody>
                  <a:tcPr marL="9525" marR="9525" marT="9525" marB="0" anchor="b"/>
                </a:tc>
                <a:tc>
                  <a:txBody>
                    <a:bodyPr/>
                    <a:lstStyle/>
                    <a:p>
                      <a:pPr algn="r" fontAlgn="b"/>
                      <a:r>
                        <a:rPr lang="en-US" sz="1200" b="0" i="0" u="none" strike="noStrike" baseline="0" dirty="0">
                          <a:solidFill>
                            <a:srgbClr val="000000"/>
                          </a:solidFill>
                          <a:effectLst/>
                          <a:latin typeface="+mn-lt"/>
                        </a:rPr>
                        <a:t>244</a:t>
                      </a:r>
                    </a:p>
                  </a:txBody>
                  <a:tcPr marL="9525" marR="9525" marT="9525" marB="0" anchor="b"/>
                </a:tc>
                <a:extLst>
                  <a:ext uri="{0D108BD9-81ED-4DB2-BD59-A6C34878D82A}">
                    <a16:rowId xmlns:a16="http://schemas.microsoft.com/office/drawing/2014/main" val="3050881670"/>
                  </a:ext>
                </a:extLst>
              </a:tr>
              <a:tr h="240074">
                <a:tc>
                  <a:txBody>
                    <a:bodyPr/>
                    <a:lstStyle/>
                    <a:p>
                      <a:pPr algn="l" fontAlgn="b"/>
                      <a:r>
                        <a:rPr lang="en-US" sz="1200" b="0" i="0" u="none" strike="noStrike" baseline="0" dirty="0" err="1">
                          <a:solidFill>
                            <a:srgbClr val="000000"/>
                          </a:solidFill>
                          <a:effectLst/>
                          <a:latin typeface="+mn-lt"/>
                        </a:rPr>
                        <a:t>Bespin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80</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Mandalore</a:t>
                      </a:r>
                    </a:p>
                  </a:txBody>
                  <a:tcPr marL="9525" marR="9525" marT="9525" marB="0" anchor="b"/>
                </a:tc>
                <a:tc>
                  <a:txBody>
                    <a:bodyPr/>
                    <a:lstStyle/>
                    <a:p>
                      <a:pPr algn="r" fontAlgn="b"/>
                      <a:r>
                        <a:rPr lang="en-US" sz="1200" b="0" i="0" u="none" strike="noStrike" baseline="0">
                          <a:solidFill>
                            <a:srgbClr val="000000"/>
                          </a:solidFill>
                          <a:effectLst/>
                          <a:latin typeface="+mn-lt"/>
                        </a:rPr>
                        <a:t>241</a:t>
                      </a:r>
                    </a:p>
                  </a:txBody>
                  <a:tcPr marL="9525" marR="9525" marT="9525" marB="0" anchor="b"/>
                </a:tc>
                <a:extLst>
                  <a:ext uri="{0D108BD9-81ED-4DB2-BD59-A6C34878D82A}">
                    <a16:rowId xmlns:a16="http://schemas.microsoft.com/office/drawing/2014/main" val="3469727496"/>
                  </a:ext>
                </a:extLst>
              </a:tr>
              <a:tr h="240074">
                <a:tc>
                  <a:txBody>
                    <a:bodyPr/>
                    <a:lstStyle/>
                    <a:p>
                      <a:pPr algn="l" fontAlgn="b"/>
                      <a:r>
                        <a:rPr lang="en-US" sz="1200" b="0" i="0" u="none" strike="noStrike" baseline="0">
                          <a:solidFill>
                            <a:srgbClr val="000000"/>
                          </a:solidFill>
                          <a:effectLst/>
                          <a:latin typeface="+mn-lt"/>
                        </a:rPr>
                        <a:t>Coruscant</a:t>
                      </a:r>
                    </a:p>
                  </a:txBody>
                  <a:tcPr marL="9525" marR="9525" marT="9525" marB="0" anchor="b"/>
                </a:tc>
                <a:tc>
                  <a:txBody>
                    <a:bodyPr/>
                    <a:lstStyle/>
                    <a:p>
                      <a:pPr algn="r" fontAlgn="b"/>
                      <a:r>
                        <a:rPr lang="en-US" sz="1200" b="0" i="0" u="none" strike="noStrike" baseline="0" dirty="0">
                          <a:solidFill>
                            <a:srgbClr val="000000"/>
                          </a:solidFill>
                          <a:effectLst/>
                          <a:latin typeface="+mn-lt"/>
                        </a:rPr>
                        <a:t>374</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Naboo</a:t>
                      </a:r>
                    </a:p>
                  </a:txBody>
                  <a:tcPr marL="9525" marR="9525" marT="9525" marB="0" anchor="b"/>
                </a:tc>
                <a:tc>
                  <a:txBody>
                    <a:bodyPr/>
                    <a:lstStyle/>
                    <a:p>
                      <a:pPr algn="r" fontAlgn="b"/>
                      <a:r>
                        <a:rPr lang="en-US" sz="1200" b="0" i="0" u="none" strike="noStrike" baseline="0">
                          <a:solidFill>
                            <a:srgbClr val="000000"/>
                          </a:solidFill>
                          <a:effectLst/>
                          <a:latin typeface="+mn-lt"/>
                        </a:rPr>
                        <a:t>100</a:t>
                      </a:r>
                    </a:p>
                  </a:txBody>
                  <a:tcPr marL="9525" marR="9525" marT="9525" marB="0" anchor="b"/>
                </a:tc>
                <a:extLst>
                  <a:ext uri="{0D108BD9-81ED-4DB2-BD59-A6C34878D82A}">
                    <a16:rowId xmlns:a16="http://schemas.microsoft.com/office/drawing/2014/main" val="3691324431"/>
                  </a:ext>
                </a:extLst>
              </a:tr>
              <a:tr h="240074">
                <a:tc>
                  <a:txBody>
                    <a:bodyPr/>
                    <a:lstStyle/>
                    <a:p>
                      <a:pPr algn="l" fontAlgn="b"/>
                      <a:r>
                        <a:rPr lang="en-US" sz="1200" b="0" i="0" u="none" strike="noStrike" baseline="0">
                          <a:solidFill>
                            <a:srgbClr val="000000"/>
                          </a:solidFill>
                          <a:effectLst/>
                          <a:latin typeface="+mn-lt"/>
                        </a:rPr>
                        <a:t>Dagobah</a:t>
                      </a:r>
                    </a:p>
                  </a:txBody>
                  <a:tcPr marL="9525" marR="9525" marT="9525" marB="0" anchor="b"/>
                </a:tc>
                <a:tc>
                  <a:txBody>
                    <a:bodyPr/>
                    <a:lstStyle/>
                    <a:p>
                      <a:pPr algn="r" fontAlgn="b"/>
                      <a:r>
                        <a:rPr lang="en-US" sz="1200" b="0" i="0" u="none" strike="noStrike" baseline="0" dirty="0">
                          <a:solidFill>
                            <a:srgbClr val="000000"/>
                          </a:solidFill>
                          <a:effectLst/>
                          <a:latin typeface="+mn-lt"/>
                        </a:rPr>
                        <a:t>242</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Onderon</a:t>
                      </a:r>
                    </a:p>
                  </a:txBody>
                  <a:tcPr marL="9525" marR="9525" marT="9525" marB="0" anchor="b"/>
                </a:tc>
                <a:tc>
                  <a:txBody>
                    <a:bodyPr/>
                    <a:lstStyle/>
                    <a:p>
                      <a:pPr algn="r" fontAlgn="b"/>
                      <a:r>
                        <a:rPr lang="en-US" sz="1200" b="0" i="0" u="none" strike="noStrike" baseline="0">
                          <a:solidFill>
                            <a:srgbClr val="000000"/>
                          </a:solidFill>
                          <a:effectLst/>
                          <a:latin typeface="+mn-lt"/>
                        </a:rPr>
                        <a:t>380</a:t>
                      </a:r>
                    </a:p>
                  </a:txBody>
                  <a:tcPr marL="9525" marR="9525" marT="9525" marB="0" anchor="b"/>
                </a:tc>
                <a:extLst>
                  <a:ext uri="{0D108BD9-81ED-4DB2-BD59-A6C34878D82A}">
                    <a16:rowId xmlns:a16="http://schemas.microsoft.com/office/drawing/2014/main" val="1917150976"/>
                  </a:ext>
                </a:extLst>
              </a:tr>
              <a:tr h="240074">
                <a:tc>
                  <a:txBody>
                    <a:bodyPr/>
                    <a:lstStyle/>
                    <a:p>
                      <a:pPr algn="l" fontAlgn="b"/>
                      <a:r>
                        <a:rPr lang="en-US" sz="1200" b="0" i="0" u="none" strike="noStrike" baseline="0">
                          <a:solidFill>
                            <a:srgbClr val="000000"/>
                          </a:solidFill>
                          <a:effectLst/>
                          <a:latin typeface="+mn-lt"/>
                        </a:rPr>
                        <a:t>Endor</a:t>
                      </a:r>
                    </a:p>
                  </a:txBody>
                  <a:tcPr marL="9525" marR="9525" marT="9525" marB="0" anchor="b"/>
                </a:tc>
                <a:tc>
                  <a:txBody>
                    <a:bodyPr/>
                    <a:lstStyle/>
                    <a:p>
                      <a:pPr algn="r" fontAlgn="b"/>
                      <a:r>
                        <a:rPr lang="en-US" sz="1200" b="0" i="0" u="none" strike="noStrike" baseline="0">
                          <a:solidFill>
                            <a:srgbClr val="000000"/>
                          </a:solidFill>
                          <a:effectLst/>
                          <a:latin typeface="+mn-lt"/>
                        </a:rPr>
                        <a:t>176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Polis Massa</a:t>
                      </a:r>
                    </a:p>
                  </a:txBody>
                  <a:tcPr marL="9525" marR="9525" marT="9525" marB="0" anchor="b"/>
                </a:tc>
                <a:tc>
                  <a:txBody>
                    <a:bodyPr/>
                    <a:lstStyle/>
                    <a:p>
                      <a:pPr algn="r" fontAlgn="b"/>
                      <a:r>
                        <a:rPr lang="en-US" sz="1200" b="0" i="0" u="none" strike="noStrike" baseline="0">
                          <a:solidFill>
                            <a:srgbClr val="000000"/>
                          </a:solidFill>
                          <a:effectLst/>
                          <a:latin typeface="+mn-lt"/>
                        </a:rPr>
                        <a:t>234</a:t>
                      </a:r>
                    </a:p>
                  </a:txBody>
                  <a:tcPr marL="9525" marR="9525" marT="9525" marB="0" anchor="b"/>
                </a:tc>
                <a:extLst>
                  <a:ext uri="{0D108BD9-81ED-4DB2-BD59-A6C34878D82A}">
                    <a16:rowId xmlns:a16="http://schemas.microsoft.com/office/drawing/2014/main" val="1082404056"/>
                  </a:ext>
                </a:extLst>
              </a:tr>
              <a:tr h="240074">
                <a:tc>
                  <a:txBody>
                    <a:bodyPr/>
                    <a:lstStyle/>
                    <a:p>
                      <a:pPr algn="l" fontAlgn="b"/>
                      <a:r>
                        <a:rPr lang="en-US" sz="1200" b="0" i="0" u="none" strike="noStrike" baseline="0" dirty="0" err="1">
                          <a:solidFill>
                            <a:srgbClr val="000000"/>
                          </a:solidFill>
                          <a:effectLst/>
                          <a:latin typeface="+mn-lt"/>
                        </a:rPr>
                        <a:t>Fondor</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161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Ryloth</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193</a:t>
                      </a:r>
                    </a:p>
                  </a:txBody>
                  <a:tcPr marL="9525" marR="9525" marT="9525" marB="0" anchor="b"/>
                </a:tc>
                <a:extLst>
                  <a:ext uri="{0D108BD9-81ED-4DB2-BD59-A6C34878D82A}">
                    <a16:rowId xmlns:a16="http://schemas.microsoft.com/office/drawing/2014/main" val="443994611"/>
                  </a:ext>
                </a:extLst>
              </a:tr>
              <a:tr h="240074">
                <a:tc>
                  <a:txBody>
                    <a:bodyPr/>
                    <a:lstStyle/>
                    <a:p>
                      <a:pPr algn="l" fontAlgn="b"/>
                      <a:r>
                        <a:rPr lang="en-US" sz="1200" b="0" i="0" u="none" strike="noStrike" baseline="0">
                          <a:solidFill>
                            <a:srgbClr val="000000"/>
                          </a:solidFill>
                          <a:effectLst/>
                          <a:latin typeface="+mn-lt"/>
                        </a:rPr>
                        <a:t>Geonosis</a:t>
                      </a:r>
                    </a:p>
                  </a:txBody>
                  <a:tcPr marL="9525" marR="9525" marT="9525" marB="0" anchor="b"/>
                </a:tc>
                <a:tc>
                  <a:txBody>
                    <a:bodyPr/>
                    <a:lstStyle/>
                    <a:p>
                      <a:pPr algn="r" fontAlgn="b"/>
                      <a:r>
                        <a:rPr lang="en-US" sz="1200" b="0" i="0" u="none" strike="noStrike" baseline="0">
                          <a:solidFill>
                            <a:srgbClr val="000000"/>
                          </a:solidFill>
                          <a:effectLst/>
                          <a:latin typeface="+mn-lt"/>
                        </a:rPr>
                        <a:t>77</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Starkiller</a:t>
                      </a:r>
                      <a:r>
                        <a:rPr lang="en-US" sz="1200" b="0" i="0" u="none" strike="noStrike" baseline="0" dirty="0">
                          <a:solidFill>
                            <a:srgbClr val="000000"/>
                          </a:solidFill>
                          <a:effectLst/>
                          <a:latin typeface="+mn-lt"/>
                        </a:rPr>
                        <a:t> Base</a:t>
                      </a:r>
                    </a:p>
                  </a:txBody>
                  <a:tcPr marL="9525" marR="9525" marT="9525" marB="0" anchor="b"/>
                </a:tc>
                <a:tc>
                  <a:txBody>
                    <a:bodyPr/>
                    <a:lstStyle/>
                    <a:p>
                      <a:pPr algn="r" fontAlgn="b"/>
                      <a:r>
                        <a:rPr lang="en-US" sz="1200" b="0" i="0" u="none" strike="noStrike" baseline="0">
                          <a:solidFill>
                            <a:srgbClr val="000000"/>
                          </a:solidFill>
                          <a:effectLst/>
                          <a:latin typeface="+mn-lt"/>
                        </a:rPr>
                        <a:t>253</a:t>
                      </a:r>
                    </a:p>
                  </a:txBody>
                  <a:tcPr marL="9525" marR="9525" marT="9525" marB="0" anchor="b"/>
                </a:tc>
                <a:extLst>
                  <a:ext uri="{0D108BD9-81ED-4DB2-BD59-A6C34878D82A}">
                    <a16:rowId xmlns:a16="http://schemas.microsoft.com/office/drawing/2014/main" val="469821536"/>
                  </a:ext>
                </a:extLst>
              </a:tr>
              <a:tr h="240074">
                <a:tc>
                  <a:txBody>
                    <a:bodyPr/>
                    <a:lstStyle/>
                    <a:p>
                      <a:pPr algn="l" fontAlgn="b"/>
                      <a:r>
                        <a:rPr lang="en-US" sz="1200" b="0" i="0" u="none" strike="noStrike" baseline="0">
                          <a:solidFill>
                            <a:srgbClr val="000000"/>
                          </a:solidFill>
                          <a:effectLst/>
                          <a:latin typeface="+mn-lt"/>
                        </a:rPr>
                        <a:t>Hoth</a:t>
                      </a:r>
                    </a:p>
                  </a:txBody>
                  <a:tcPr marL="9525" marR="9525" marT="9525" marB="0" anchor="b"/>
                </a:tc>
                <a:tc>
                  <a:txBody>
                    <a:bodyPr/>
                    <a:lstStyle/>
                    <a:p>
                      <a:pPr algn="r" fontAlgn="b"/>
                      <a:r>
                        <a:rPr lang="en-US" sz="1200" b="0" i="0" u="none" strike="noStrike" baseline="0">
                          <a:solidFill>
                            <a:srgbClr val="000000"/>
                          </a:solidFill>
                          <a:effectLst/>
                          <a:latin typeface="+mn-lt"/>
                        </a:rPr>
                        <a:t>151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Tatooine</a:t>
                      </a:r>
                    </a:p>
                  </a:txBody>
                  <a:tcPr marL="9525" marR="9525" marT="9525" marB="0" anchor="b"/>
                </a:tc>
                <a:tc>
                  <a:txBody>
                    <a:bodyPr/>
                    <a:lstStyle/>
                    <a:p>
                      <a:pPr algn="r" fontAlgn="b"/>
                      <a:r>
                        <a:rPr lang="en-US" sz="1200" b="0" i="0" u="none" strike="noStrike" baseline="0">
                          <a:solidFill>
                            <a:srgbClr val="000000"/>
                          </a:solidFill>
                          <a:effectLst/>
                          <a:latin typeface="+mn-lt"/>
                        </a:rPr>
                        <a:t>329</a:t>
                      </a:r>
                    </a:p>
                  </a:txBody>
                  <a:tcPr marL="9525" marR="9525" marT="9525" marB="0" anchor="b"/>
                </a:tc>
                <a:extLst>
                  <a:ext uri="{0D108BD9-81ED-4DB2-BD59-A6C34878D82A}">
                    <a16:rowId xmlns:a16="http://schemas.microsoft.com/office/drawing/2014/main" val="232418652"/>
                  </a:ext>
                </a:extLst>
              </a:tr>
              <a:tr h="240074">
                <a:tc>
                  <a:txBody>
                    <a:bodyPr/>
                    <a:lstStyle/>
                    <a:p>
                      <a:pPr algn="l" fontAlgn="b"/>
                      <a:r>
                        <a:rPr lang="en-US" sz="1200" b="0" i="0" u="none" strike="noStrike" baseline="0">
                          <a:solidFill>
                            <a:srgbClr val="000000"/>
                          </a:solidFill>
                          <a:effectLst/>
                          <a:latin typeface="+mn-lt"/>
                        </a:rPr>
                        <a:t>Iridonia</a:t>
                      </a:r>
                    </a:p>
                  </a:txBody>
                  <a:tcPr marL="9525" marR="9525" marT="9525" marB="0" anchor="b"/>
                </a:tc>
                <a:tc>
                  <a:txBody>
                    <a:bodyPr/>
                    <a:lstStyle/>
                    <a:p>
                      <a:pPr algn="r" fontAlgn="b"/>
                      <a:r>
                        <a:rPr lang="en-US" sz="1200" b="0" i="0" u="none" strike="noStrike" baseline="0">
                          <a:solidFill>
                            <a:srgbClr val="000000"/>
                          </a:solidFill>
                          <a:effectLst/>
                          <a:latin typeface="+mn-lt"/>
                        </a:rPr>
                        <a:t>226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Vandor-1</a:t>
                      </a:r>
                    </a:p>
                  </a:txBody>
                  <a:tcPr marL="9525" marR="9525" marT="9525" marB="0" anchor="b"/>
                </a:tc>
                <a:tc>
                  <a:txBody>
                    <a:bodyPr/>
                    <a:lstStyle/>
                    <a:p>
                      <a:pPr algn="r" fontAlgn="b"/>
                      <a:r>
                        <a:rPr lang="en-US" sz="1200" b="0" i="0" u="none" strike="noStrike" baseline="0" dirty="0">
                          <a:solidFill>
                            <a:srgbClr val="000000"/>
                          </a:solidFill>
                          <a:effectLst/>
                          <a:latin typeface="+mn-lt"/>
                        </a:rPr>
                        <a:t>199</a:t>
                      </a:r>
                    </a:p>
                  </a:txBody>
                  <a:tcPr marL="9525" marR="9525" marT="9525" marB="0" anchor="b"/>
                </a:tc>
                <a:extLst>
                  <a:ext uri="{0D108BD9-81ED-4DB2-BD59-A6C34878D82A}">
                    <a16:rowId xmlns:a16="http://schemas.microsoft.com/office/drawing/2014/main" val="221416254"/>
                  </a:ext>
                </a:extLst>
              </a:tr>
              <a:tr h="240074">
                <a:tc>
                  <a:txBody>
                    <a:bodyPr/>
                    <a:lstStyle/>
                    <a:p>
                      <a:pPr algn="l" fontAlgn="b"/>
                      <a:r>
                        <a:rPr lang="en-US" sz="1200" b="0" i="0" u="none" strike="noStrike" baseline="0" dirty="0">
                          <a:solidFill>
                            <a:srgbClr val="000000"/>
                          </a:solidFill>
                          <a:effectLst/>
                          <a:latin typeface="+mn-lt"/>
                        </a:rPr>
                        <a:t>Kessel</a:t>
                      </a:r>
                    </a:p>
                  </a:txBody>
                  <a:tcPr marL="9525" marR="9525" marT="9525" marB="0" anchor="b"/>
                </a:tc>
                <a:tc>
                  <a:txBody>
                    <a:bodyPr/>
                    <a:lstStyle/>
                    <a:p>
                      <a:pPr algn="r" fontAlgn="b"/>
                      <a:r>
                        <a:rPr lang="en-US" sz="1200" b="0" i="0" u="none" strike="noStrike" baseline="0">
                          <a:solidFill>
                            <a:srgbClr val="000000"/>
                          </a:solidFill>
                          <a:effectLst/>
                          <a:latin typeface="+mn-lt"/>
                        </a:rPr>
                        <a:t>0</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Zygerria</a:t>
                      </a:r>
                    </a:p>
                  </a:txBody>
                  <a:tcPr marL="9525" marR="9525" marT="9525" marB="0" anchor="b"/>
                </a:tc>
                <a:tc>
                  <a:txBody>
                    <a:bodyPr/>
                    <a:lstStyle/>
                    <a:p>
                      <a:pPr algn="r" fontAlgn="b"/>
                      <a:r>
                        <a:rPr lang="en-US" sz="1200" b="0" i="0" u="none" strike="noStrike" baseline="0" dirty="0">
                          <a:solidFill>
                            <a:srgbClr val="000000"/>
                          </a:solidFill>
                          <a:effectLst/>
                          <a:latin typeface="+mn-lt"/>
                        </a:rPr>
                        <a:t>160</a:t>
                      </a:r>
                    </a:p>
                  </a:txBody>
                  <a:tcPr marL="9525" marR="9525" marT="9525" marB="0" anchor="b"/>
                </a:tc>
                <a:extLst>
                  <a:ext uri="{0D108BD9-81ED-4DB2-BD59-A6C34878D82A}">
                    <a16:rowId xmlns:a16="http://schemas.microsoft.com/office/drawing/2014/main" val="3915899476"/>
                  </a:ext>
                </a:extLst>
              </a:tr>
            </a:tbl>
          </a:graphicData>
        </a:graphic>
      </p:graphicFrame>
      <p:sp>
        <p:nvSpPr>
          <p:cNvPr id="25" name="Rectangle 5">
            <a:extLst>
              <a:ext uri="{FF2B5EF4-FFF2-40B4-BE49-F238E27FC236}">
                <a16:creationId xmlns:a16="http://schemas.microsoft.com/office/drawing/2014/main" id="{F3A4CCB7-86FF-9F33-7118-0EB7F06DCFC2}"/>
              </a:ext>
            </a:extLst>
          </p:cNvPr>
          <p:cNvSpPr>
            <a:spLocks noChangeArrowheads="1"/>
          </p:cNvSpPr>
          <p:nvPr/>
        </p:nvSpPr>
        <p:spPr bwMode="auto">
          <a:xfrm>
            <a:off x="1709088" y="5072229"/>
            <a:ext cx="3476625" cy="20193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endParaRPr lang="en-US" sz="1400" b="1" dirty="0">
              <a:latin typeface="Arial" charset="0"/>
            </a:endParaRPr>
          </a:p>
          <a:p>
            <a:pPr marL="342900" indent="-342900">
              <a:spcBef>
                <a:spcPct val="20000"/>
              </a:spcBef>
              <a:buClr>
                <a:srgbClr val="000099"/>
              </a:buClr>
              <a:buSzPct val="100000"/>
              <a:buFont typeface="Symbol" pitchFamily="18" charset="2"/>
              <a:buNone/>
            </a:pPr>
            <a:r>
              <a:rPr lang="en-US" sz="2800" b="1" dirty="0">
                <a:solidFill>
                  <a:srgbClr val="CC00CC"/>
                </a:solidFill>
                <a:latin typeface="Arial" charset="0"/>
              </a:rPr>
              <a:t>Goal reached !!</a:t>
            </a:r>
            <a:r>
              <a:rPr lang="en-US" sz="1600" b="1" dirty="0">
                <a:latin typeface="Arial" charset="0"/>
              </a:rPr>
              <a:t> </a:t>
            </a:r>
          </a:p>
        </p:txBody>
      </p:sp>
    </p:spTree>
    <p:extLst>
      <p:ext uri="{BB962C8B-B14F-4D97-AF65-F5344CB8AC3E}">
        <p14:creationId xmlns:p14="http://schemas.microsoft.com/office/powerpoint/2010/main" val="2838258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strVal val="#ppt_w*0.70"/>
                                          </p:val>
                                        </p:tav>
                                        <p:tav tm="100000">
                                          <p:val>
                                            <p:strVal val="#ppt_w"/>
                                          </p:val>
                                        </p:tav>
                                      </p:tavLst>
                                    </p:anim>
                                    <p:anim calcmode="lin" valueType="num">
                                      <p:cBhvr>
                                        <p:cTn id="8" dur="1000" fill="hold"/>
                                        <p:tgtEl>
                                          <p:spTgt spid="25"/>
                                        </p:tgtEl>
                                        <p:attrNameLst>
                                          <p:attrName>ppt_h</p:attrName>
                                        </p:attrNameLst>
                                      </p:cBhvr>
                                      <p:tavLst>
                                        <p:tav tm="0">
                                          <p:val>
                                            <p:strVal val="#ppt_h"/>
                                          </p:val>
                                        </p:tav>
                                        <p:tav tm="100000">
                                          <p:val>
                                            <p:strVal val="#ppt_h"/>
                                          </p:val>
                                        </p:tav>
                                      </p:tavLst>
                                    </p:anim>
                                    <p:animEffect transition="in" filter="fade">
                                      <p:cBhvr>
                                        <p:cTn id="9"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155" name="Picture 154">
            <a:extLst>
              <a:ext uri="{FF2B5EF4-FFF2-40B4-BE49-F238E27FC236}">
                <a16:creationId xmlns:a16="http://schemas.microsoft.com/office/drawing/2014/main" id="{24445EE9-4473-B211-234F-8B4E0D4100D8}"/>
              </a:ext>
            </a:extLst>
          </p:cNvPr>
          <p:cNvPicPr>
            <a:picLocks noChangeAspect="1"/>
          </p:cNvPicPr>
          <p:nvPr/>
        </p:nvPicPr>
        <p:blipFill>
          <a:blip r:embed="rId3"/>
          <a:stretch>
            <a:fillRect/>
          </a:stretch>
        </p:blipFill>
        <p:spPr>
          <a:xfrm>
            <a:off x="2338959" y="2399493"/>
            <a:ext cx="7772400" cy="4519414"/>
          </a:xfrm>
          <a:prstGeom prst="rect">
            <a:avLst/>
          </a:prstGeom>
          <a:solidFill>
            <a:schemeClr val="bg1"/>
          </a:solidFill>
        </p:spPr>
      </p:pic>
      <p:sp>
        <p:nvSpPr>
          <p:cNvPr id="2" name="Title 1">
            <a:extLst>
              <a:ext uri="{FF2B5EF4-FFF2-40B4-BE49-F238E27FC236}">
                <a16:creationId xmlns:a16="http://schemas.microsoft.com/office/drawing/2014/main" id="{06678DAE-0A7A-EE49-A770-1FB43F649B82}"/>
              </a:ext>
            </a:extLst>
          </p:cNvPr>
          <p:cNvSpPr>
            <a:spLocks noGrp="1"/>
          </p:cNvSpPr>
          <p:nvPr>
            <p:ph type="title"/>
          </p:nvPr>
        </p:nvSpPr>
        <p:spPr/>
        <p:txBody>
          <a:bodyPr/>
          <a:lstStyle/>
          <a:p>
            <a:pPr marL="0" lvl="0" indent="0">
              <a:spcBef>
                <a:spcPts val="0"/>
              </a:spcBef>
            </a:pPr>
            <a:r>
              <a:rPr lang="en-US" dirty="0">
                <a:ea typeface="Open Sans"/>
                <a:cs typeface="Open Sans"/>
                <a:sym typeface="Open Sans"/>
              </a:rPr>
              <a:t>Properties of greedy best-first search</a:t>
            </a:r>
            <a:endParaRPr lang="en-US" dirty="0"/>
          </a:p>
        </p:txBody>
      </p:sp>
      <p:sp>
        <p:nvSpPr>
          <p:cNvPr id="73" name="Google Shape;73;g92b3bf485b_0_0"/>
          <p:cNvSpPr txBox="1">
            <a:spLocks noGrp="1"/>
          </p:cNvSpPr>
          <p:nvPr>
            <p:ph idx="1"/>
          </p:nvPr>
        </p:nvSpPr>
        <p:spPr>
          <a:xfrm>
            <a:off x="399673" y="894591"/>
            <a:ext cx="10515600" cy="4793836"/>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a:lnSpc>
                <a:spcPct val="140000"/>
              </a:lnSpc>
              <a:spcBef>
                <a:spcPts val="0"/>
              </a:spcBef>
            </a:pPr>
            <a:r>
              <a:rPr lang="en-US" b="1" i="1" u="sng" dirty="0">
                <a:solidFill>
                  <a:schemeClr val="accent2"/>
                </a:solidFill>
              </a:rPr>
              <a:t>Optimal?</a:t>
            </a:r>
            <a:r>
              <a:rPr lang="en-US" b="1" i="1" dirty="0">
                <a:solidFill>
                  <a:schemeClr val="accent2"/>
                </a:solidFill>
              </a:rPr>
              <a:t> </a:t>
            </a:r>
            <a:r>
              <a:rPr lang="en-US" i="1" dirty="0">
                <a:solidFill>
                  <a:schemeClr val="accent2"/>
                </a:solidFill>
              </a:rPr>
              <a:t>	</a:t>
            </a:r>
          </a:p>
          <a:p>
            <a:pPr marL="1028700" lvl="1" indent="-342900">
              <a:lnSpc>
                <a:spcPct val="140000"/>
              </a:lnSpc>
              <a:spcBef>
                <a:spcPts val="0"/>
              </a:spcBef>
              <a:buFont typeface="Wingdings" pitchFamily="2" charset="2"/>
              <a:buChar char="§"/>
            </a:pPr>
            <a:r>
              <a:rPr lang="en-US" dirty="0"/>
              <a:t>No!</a:t>
            </a:r>
          </a:p>
          <a:p>
            <a:pPr lvl="2"/>
            <a:r>
              <a:rPr lang="en-US" dirty="0"/>
              <a:t>Found: </a:t>
            </a:r>
            <a:r>
              <a:rPr lang="en-US" i="1" dirty="0" err="1">
                <a:solidFill>
                  <a:schemeClr val="accent2"/>
                </a:solidFill>
              </a:rPr>
              <a:t>Alderaan</a:t>
            </a:r>
            <a:r>
              <a:rPr lang="en-US" i="1" dirty="0">
                <a:solidFill>
                  <a:schemeClr val="accent2"/>
                </a:solidFill>
              </a:rPr>
              <a:t> </a:t>
            </a:r>
            <a:r>
              <a:rPr lang="en-US" i="1" dirty="0">
                <a:solidFill>
                  <a:schemeClr val="accent2"/>
                </a:solidFill>
                <a:sym typeface="Wingdings" pitchFamily="2" charset="2"/>
              </a:rPr>
              <a:t></a:t>
            </a:r>
            <a:r>
              <a:rPr lang="en-US" i="1" dirty="0">
                <a:solidFill>
                  <a:schemeClr val="accent2"/>
                </a:solidFill>
              </a:rPr>
              <a:t> </a:t>
            </a:r>
            <a:r>
              <a:rPr lang="en-US" i="1" dirty="0" err="1">
                <a:solidFill>
                  <a:schemeClr val="accent2"/>
                </a:solidFill>
              </a:rPr>
              <a:t>Starkiller</a:t>
            </a:r>
            <a:r>
              <a:rPr lang="en-US" i="1" dirty="0">
                <a:solidFill>
                  <a:schemeClr val="accent2"/>
                </a:solidFill>
              </a:rPr>
              <a:t> Base</a:t>
            </a:r>
            <a:r>
              <a:rPr lang="en-US" i="1" dirty="0">
                <a:solidFill>
                  <a:schemeClr val="accent2"/>
                </a:solidFill>
                <a:sym typeface="Wingdings" pitchFamily="2" charset="2"/>
              </a:rPr>
              <a:t> Endor Kessel </a:t>
            </a:r>
            <a:r>
              <a:rPr lang="en-US" b="1" i="1" dirty="0">
                <a:solidFill>
                  <a:schemeClr val="accent2"/>
                </a:solidFill>
                <a:sym typeface="Wingdings" pitchFamily="2" charset="2"/>
              </a:rPr>
              <a:t>(450) </a:t>
            </a:r>
          </a:p>
          <a:p>
            <a:pPr lvl="2"/>
            <a:r>
              <a:rPr lang="en-US" dirty="0">
                <a:sym typeface="Wingdings" pitchFamily="2" charset="2"/>
              </a:rPr>
              <a:t>Shorter: </a:t>
            </a:r>
            <a:r>
              <a:rPr lang="en-US" i="1" dirty="0" err="1">
                <a:solidFill>
                  <a:schemeClr val="accent2"/>
                </a:solidFill>
              </a:rPr>
              <a:t>Alderaan</a:t>
            </a:r>
            <a:r>
              <a:rPr lang="en-US" i="1" dirty="0">
                <a:solidFill>
                  <a:schemeClr val="accent2"/>
                </a:solidFill>
                <a:sym typeface="Wingdings" pitchFamily="2" charset="2"/>
              </a:rPr>
              <a:t></a:t>
            </a:r>
            <a:r>
              <a:rPr lang="en-US" i="1" dirty="0">
                <a:solidFill>
                  <a:schemeClr val="accent2"/>
                </a:solidFill>
              </a:rPr>
              <a:t> </a:t>
            </a:r>
            <a:r>
              <a:rPr lang="en-US" i="1" dirty="0" err="1">
                <a:solidFill>
                  <a:schemeClr val="accent2"/>
                </a:solidFill>
              </a:rPr>
              <a:t>Starkiller</a:t>
            </a:r>
            <a:r>
              <a:rPr lang="en-US" i="1" dirty="0">
                <a:solidFill>
                  <a:schemeClr val="accent2"/>
                </a:solidFill>
              </a:rPr>
              <a:t> Base </a:t>
            </a:r>
            <a:r>
              <a:rPr lang="en-US" i="1" dirty="0">
                <a:solidFill>
                  <a:schemeClr val="accent2"/>
                </a:solidFill>
                <a:sym typeface="Wingdings" pitchFamily="2" charset="2"/>
              </a:rPr>
              <a:t> </a:t>
            </a:r>
            <a:r>
              <a:rPr lang="en-US" i="1" dirty="0" err="1">
                <a:solidFill>
                  <a:schemeClr val="accent2"/>
                </a:solidFill>
                <a:sym typeface="Wingdings" pitchFamily="2" charset="2"/>
              </a:rPr>
              <a:t>Ryloth</a:t>
            </a:r>
            <a:r>
              <a:rPr lang="en-US" i="1" dirty="0">
                <a:solidFill>
                  <a:schemeClr val="accent2"/>
                </a:solidFill>
                <a:sym typeface="Wingdings" pitchFamily="2" charset="2"/>
              </a:rPr>
              <a:t>  Naboo Kessel </a:t>
            </a:r>
            <a:r>
              <a:rPr lang="en-US" b="1" i="1" dirty="0">
                <a:solidFill>
                  <a:schemeClr val="accent2"/>
                </a:solidFill>
                <a:sym typeface="Wingdings" pitchFamily="2" charset="2"/>
              </a:rPr>
              <a:t>(418)</a:t>
            </a:r>
          </a:p>
          <a:p>
            <a:pPr marL="685800" lvl="1" indent="0">
              <a:lnSpc>
                <a:spcPct val="140000"/>
              </a:lnSpc>
              <a:spcBef>
                <a:spcPts val="0"/>
              </a:spcBef>
              <a:buNone/>
            </a:pPr>
            <a:endParaRPr dirty="0"/>
          </a:p>
          <a:p>
            <a:pPr marL="228600" lvl="0" indent="0" algn="l" rtl="0">
              <a:lnSpc>
                <a:spcPct val="140000"/>
              </a:lnSpc>
              <a:spcBef>
                <a:spcPts val="0"/>
              </a:spcBef>
              <a:spcAft>
                <a:spcPts val="0"/>
              </a:spcAft>
              <a:buSzPts val="2000"/>
              <a:buNone/>
            </a:pPr>
            <a:endParaRPr dirty="0"/>
          </a:p>
        </p:txBody>
      </p:sp>
      <p:sp>
        <p:nvSpPr>
          <p:cNvPr id="156" name="Oval 155">
            <a:extLst>
              <a:ext uri="{FF2B5EF4-FFF2-40B4-BE49-F238E27FC236}">
                <a16:creationId xmlns:a16="http://schemas.microsoft.com/office/drawing/2014/main" id="{626B7248-A730-781B-C6E5-B1509E736D4C}"/>
              </a:ext>
            </a:extLst>
          </p:cNvPr>
          <p:cNvSpPr/>
          <p:nvPr/>
        </p:nvSpPr>
        <p:spPr>
          <a:xfrm>
            <a:off x="2133600" y="3381315"/>
            <a:ext cx="1643746" cy="529203"/>
          </a:xfrm>
          <a:prstGeom prst="ellipse">
            <a:avLst/>
          </a:prstGeom>
          <a:noFill/>
          <a:ln w="76200">
            <a:solidFill>
              <a:schemeClr val="accent3"/>
            </a:solidFill>
          </a:ln>
          <a:effectLst>
            <a:glow rad="228600">
              <a:schemeClr val="accent3">
                <a:alpha val="40000"/>
              </a:schemeClr>
            </a:glow>
            <a:softEdge rad="1270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CA5E88A3-C5C4-BEE7-B749-8B4D32E60CD8}"/>
              </a:ext>
            </a:extLst>
          </p:cNvPr>
          <p:cNvSpPr/>
          <p:nvPr/>
        </p:nvSpPr>
        <p:spPr>
          <a:xfrm>
            <a:off x="6634265" y="5649517"/>
            <a:ext cx="1577170" cy="581751"/>
          </a:xfrm>
          <a:prstGeom prst="ellipse">
            <a:avLst/>
          </a:prstGeom>
          <a:noFill/>
          <a:ln w="76200">
            <a:solidFill>
              <a:schemeClr val="accent3"/>
            </a:solidFill>
          </a:ln>
          <a:effectLst>
            <a:glow rad="228600">
              <a:schemeClr val="accent3">
                <a:alpha val="40000"/>
              </a:schemeClr>
            </a:glow>
            <a:softEdge rad="1270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4246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itle 1">
            <a:extLst>
              <a:ext uri="{FF2B5EF4-FFF2-40B4-BE49-F238E27FC236}">
                <a16:creationId xmlns:a16="http://schemas.microsoft.com/office/drawing/2014/main" id="{0BDE88ED-B191-3E40-9824-414CDDD6D111}"/>
              </a:ext>
            </a:extLst>
          </p:cNvPr>
          <p:cNvSpPr>
            <a:spLocks noGrp="1"/>
          </p:cNvSpPr>
          <p:nvPr>
            <p:ph type="title"/>
          </p:nvPr>
        </p:nvSpPr>
        <p:spPr/>
        <p:txBody>
          <a:bodyPr/>
          <a:lstStyle/>
          <a:p>
            <a:r>
              <a:rPr lang="en-US" dirty="0">
                <a:ea typeface="Open Sans"/>
                <a:cs typeface="Open Sans"/>
                <a:sym typeface="Open Sans"/>
              </a:rPr>
              <a:t>BFS v. Greedy Best-First Search</a:t>
            </a:r>
            <a:endParaRPr lang="en-US" dirty="0"/>
          </a:p>
        </p:txBody>
      </p:sp>
      <p:sp>
        <p:nvSpPr>
          <p:cNvPr id="73" name="Google Shape;73;g92b3bf485b_0_0"/>
          <p:cNvSpPr txBox="1">
            <a:spLocks noGrp="1"/>
          </p:cNvSpPr>
          <p:nvPr>
            <p:ph idx="1"/>
          </p:nvPr>
        </p:nvSpPr>
        <p:spPr>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lvl="0" indent="0" algn="l" rtl="0">
              <a:lnSpc>
                <a:spcPct val="140000"/>
              </a:lnSpc>
              <a:spcBef>
                <a:spcPts val="0"/>
              </a:spcBef>
              <a:spcAft>
                <a:spcPts val="0"/>
              </a:spcAft>
              <a:buSzPts val="2000"/>
              <a:buNone/>
            </a:pPr>
            <a:endParaRPr dirty="0"/>
          </a:p>
          <a:p>
            <a:pPr marL="228600" lvl="0" indent="0" algn="l" rtl="0">
              <a:lnSpc>
                <a:spcPct val="140000"/>
              </a:lnSpc>
              <a:spcBef>
                <a:spcPts val="0"/>
              </a:spcBef>
              <a:spcAft>
                <a:spcPts val="0"/>
              </a:spcAft>
              <a:buSzPts val="2000"/>
              <a:buNone/>
            </a:pPr>
            <a:endParaRPr dirty="0"/>
          </a:p>
        </p:txBody>
      </p:sp>
      <p:pic>
        <p:nvPicPr>
          <p:cNvPr id="7" name="04-informed-search-BFS-vs-greedy-best-first-search-red-blob-games-2">
            <a:hlinkClick r:id="" action="ppaction://media"/>
            <a:extLst>
              <a:ext uri="{FF2B5EF4-FFF2-40B4-BE49-F238E27FC236}">
                <a16:creationId xmlns:a16="http://schemas.microsoft.com/office/drawing/2014/main" id="{7156490C-B096-0640-866A-770E16CE168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5800" y="1568450"/>
            <a:ext cx="7772400" cy="4025900"/>
          </a:xfrm>
          <a:prstGeom prst="rect">
            <a:avLst/>
          </a:prstGeom>
          <a:noFill/>
          <a:ln>
            <a:noFill/>
          </a:ln>
        </p:spPr>
      </p:pic>
      <p:sp>
        <p:nvSpPr>
          <p:cNvPr id="8" name="Rectangle 7">
            <a:extLst>
              <a:ext uri="{FF2B5EF4-FFF2-40B4-BE49-F238E27FC236}">
                <a16:creationId xmlns:a16="http://schemas.microsoft.com/office/drawing/2014/main" id="{852802E9-127A-EC44-9B04-837C8A1325C7}"/>
              </a:ext>
            </a:extLst>
          </p:cNvPr>
          <p:cNvSpPr/>
          <p:nvPr/>
        </p:nvSpPr>
        <p:spPr>
          <a:xfrm>
            <a:off x="380999" y="5634334"/>
            <a:ext cx="11222920" cy="461665"/>
          </a:xfrm>
          <a:prstGeom prst="rect">
            <a:avLst/>
          </a:prstGeom>
        </p:spPr>
        <p:txBody>
          <a:bodyPr wrap="square">
            <a:spAutoFit/>
          </a:bodyPr>
          <a:lstStyle/>
          <a:p>
            <a:r>
              <a:rPr lang="en-US" sz="2400" dirty="0">
                <a:hlinkClick r:id="rId6"/>
              </a:rPr>
              <a:t>https://</a:t>
            </a:r>
            <a:r>
              <a:rPr lang="en-US" sz="2400" dirty="0" err="1">
                <a:hlinkClick r:id="rId6"/>
              </a:rPr>
              <a:t>www.redblobgames.com</a:t>
            </a:r>
            <a:r>
              <a:rPr lang="en-US" sz="2400" dirty="0">
                <a:hlinkClick r:id="rId6"/>
              </a:rPr>
              <a:t>/pathfinding/a-star/</a:t>
            </a:r>
            <a:r>
              <a:rPr lang="en-US" sz="2400" dirty="0" err="1">
                <a:hlinkClick r:id="rId6"/>
              </a:rPr>
              <a:t>introduction.html</a:t>
            </a:r>
            <a:endParaRPr lang="en-US" sz="2400" dirty="0"/>
          </a:p>
        </p:txBody>
      </p:sp>
    </p:spTree>
    <p:extLst>
      <p:ext uri="{BB962C8B-B14F-4D97-AF65-F5344CB8AC3E}">
        <p14:creationId xmlns:p14="http://schemas.microsoft.com/office/powerpoint/2010/main" val="26405329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 name="Picture 2">
            <a:extLst>
              <a:ext uri="{FF2B5EF4-FFF2-40B4-BE49-F238E27FC236}">
                <a16:creationId xmlns:a16="http://schemas.microsoft.com/office/drawing/2014/main" id="{8F3E2D40-5E81-F220-1E9B-7E0944BE0B9D}"/>
              </a:ext>
            </a:extLst>
          </p:cNvPr>
          <p:cNvPicPr>
            <a:picLocks noChangeAspect="1"/>
          </p:cNvPicPr>
          <p:nvPr/>
        </p:nvPicPr>
        <p:blipFill>
          <a:blip r:embed="rId3"/>
          <a:stretch>
            <a:fillRect/>
          </a:stretch>
        </p:blipFill>
        <p:spPr>
          <a:xfrm>
            <a:off x="2338959" y="2399493"/>
            <a:ext cx="7772400" cy="4519414"/>
          </a:xfrm>
          <a:prstGeom prst="rect">
            <a:avLst/>
          </a:prstGeom>
          <a:solidFill>
            <a:schemeClr val="bg1"/>
          </a:solidFill>
        </p:spPr>
      </p:pic>
      <p:sp>
        <p:nvSpPr>
          <p:cNvPr id="5" name="Title 4">
            <a:extLst>
              <a:ext uri="{FF2B5EF4-FFF2-40B4-BE49-F238E27FC236}">
                <a16:creationId xmlns:a16="http://schemas.microsoft.com/office/drawing/2014/main" id="{9DC26B17-D558-2149-9E8C-8CA8C14F5136}"/>
              </a:ext>
            </a:extLst>
          </p:cNvPr>
          <p:cNvSpPr>
            <a:spLocks noGrp="1"/>
          </p:cNvSpPr>
          <p:nvPr>
            <p:ph type="title"/>
          </p:nvPr>
        </p:nvSpPr>
        <p:spPr/>
        <p:txBody>
          <a:bodyPr/>
          <a:lstStyle/>
          <a:p>
            <a:r>
              <a:rPr lang="en-US">
                <a:ea typeface="Open Sans"/>
                <a:cs typeface="Open Sans"/>
                <a:sym typeface="Open Sans"/>
              </a:rPr>
              <a:t>Properties of greedy best-first search</a:t>
            </a:r>
            <a:endParaRPr lang="en-US" dirty="0"/>
          </a:p>
        </p:txBody>
      </p:sp>
      <p:sp>
        <p:nvSpPr>
          <p:cNvPr id="73" name="Google Shape;73;g92b3bf485b_0_0"/>
          <p:cNvSpPr txBox="1">
            <a:spLocks noGrp="1"/>
          </p:cNvSpPr>
          <p:nvPr>
            <p:ph idx="1"/>
          </p:nvPr>
        </p:nvSpPr>
        <p:spPr>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r>
              <a:rPr lang="en-US" dirty="0"/>
              <a:t>Complete?</a:t>
            </a:r>
          </a:p>
          <a:p>
            <a:pPr lvl="1"/>
            <a:r>
              <a:rPr lang="en-US" dirty="0"/>
              <a:t>No – can get stuck in loops, </a:t>
            </a:r>
          </a:p>
          <a:p>
            <a:pPr lvl="1"/>
            <a:r>
              <a:rPr lang="en-US" dirty="0"/>
              <a:t>e.g., </a:t>
            </a:r>
            <a:r>
              <a:rPr lang="en-US" dirty="0" err="1"/>
              <a:t>Iridonia</a:t>
            </a:r>
            <a:r>
              <a:rPr lang="en-US" dirty="0"/>
              <a:t> </a:t>
            </a:r>
            <a:r>
              <a:rPr lang="en-US" dirty="0">
                <a:sym typeface="Wingdings" pitchFamily="2" charset="2"/>
              </a:rPr>
              <a:t></a:t>
            </a:r>
            <a:r>
              <a:rPr lang="en-US" dirty="0"/>
              <a:t> Polis Massa</a:t>
            </a:r>
            <a:r>
              <a:rPr lang="en-US" dirty="0">
                <a:sym typeface="Wingdings" pitchFamily="2" charset="2"/>
              </a:rPr>
              <a:t></a:t>
            </a:r>
            <a:r>
              <a:rPr lang="en-US" dirty="0"/>
              <a:t> </a:t>
            </a:r>
            <a:r>
              <a:rPr lang="en-US" dirty="0" err="1"/>
              <a:t>Iridonia</a:t>
            </a:r>
            <a:r>
              <a:rPr lang="en-US" dirty="0"/>
              <a:t> </a:t>
            </a:r>
            <a:r>
              <a:rPr lang="en-US" dirty="0">
                <a:sym typeface="Wingdings" pitchFamily="2" charset="2"/>
              </a:rPr>
              <a:t></a:t>
            </a:r>
            <a:r>
              <a:rPr lang="en-US" dirty="0"/>
              <a:t> Polis Massa </a:t>
            </a:r>
            <a:r>
              <a:rPr lang="en-US" dirty="0">
                <a:sym typeface="Wingdings" pitchFamily="2" charset="2"/>
              </a:rPr>
              <a:t></a:t>
            </a:r>
            <a:r>
              <a:rPr lang="en-US" dirty="0"/>
              <a:t>…</a:t>
            </a:r>
          </a:p>
          <a:p>
            <a:pPr lvl="1"/>
            <a:endParaRPr lang="en-US" dirty="0"/>
          </a:p>
        </p:txBody>
      </p:sp>
      <p:sp>
        <p:nvSpPr>
          <p:cNvPr id="2" name="TextBox 1">
            <a:extLst>
              <a:ext uri="{FF2B5EF4-FFF2-40B4-BE49-F238E27FC236}">
                <a16:creationId xmlns:a16="http://schemas.microsoft.com/office/drawing/2014/main" id="{ED8D83EA-64FC-5049-9E12-109E7EF3AE38}"/>
              </a:ext>
            </a:extLst>
          </p:cNvPr>
          <p:cNvSpPr txBox="1"/>
          <p:nvPr/>
        </p:nvSpPr>
        <p:spPr>
          <a:xfrm>
            <a:off x="8686800" y="800100"/>
            <a:ext cx="184731" cy="369332"/>
          </a:xfrm>
          <a:prstGeom prst="rect">
            <a:avLst/>
          </a:prstGeom>
          <a:noFill/>
        </p:spPr>
        <p:txBody>
          <a:bodyPr wrap="none" rtlCol="0">
            <a:spAutoFit/>
          </a:bodyPr>
          <a:lstStyle/>
          <a:p>
            <a:endParaRPr lang="en-US" dirty="0"/>
          </a:p>
        </p:txBody>
      </p:sp>
      <p:sp>
        <p:nvSpPr>
          <p:cNvPr id="8" name="Oval 7">
            <a:extLst>
              <a:ext uri="{FF2B5EF4-FFF2-40B4-BE49-F238E27FC236}">
                <a16:creationId xmlns:a16="http://schemas.microsoft.com/office/drawing/2014/main" id="{294A3DDB-3B3A-3B45-0FF0-927042503570}"/>
              </a:ext>
            </a:extLst>
          </p:cNvPr>
          <p:cNvSpPr/>
          <p:nvPr/>
        </p:nvSpPr>
        <p:spPr>
          <a:xfrm>
            <a:off x="6900530" y="2721936"/>
            <a:ext cx="1342490" cy="765544"/>
          </a:xfrm>
          <a:prstGeom prst="ellipse">
            <a:avLst/>
          </a:prstGeom>
          <a:noFill/>
          <a:ln w="76200">
            <a:solidFill>
              <a:schemeClr val="accent3"/>
            </a:solidFill>
          </a:ln>
          <a:effectLst>
            <a:glow rad="228600">
              <a:schemeClr val="accent3">
                <a:alpha val="40000"/>
              </a:schemeClr>
            </a:glow>
            <a:softEdge rad="1270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5094412-0D1C-4128-28C5-7A4024134218}"/>
              </a:ext>
            </a:extLst>
          </p:cNvPr>
          <p:cNvSpPr/>
          <p:nvPr/>
        </p:nvSpPr>
        <p:spPr>
          <a:xfrm>
            <a:off x="5777401" y="3589532"/>
            <a:ext cx="974273" cy="765543"/>
          </a:xfrm>
          <a:prstGeom prst="ellipse">
            <a:avLst/>
          </a:prstGeom>
          <a:noFill/>
          <a:ln w="76200">
            <a:solidFill>
              <a:schemeClr val="accent3"/>
            </a:solidFill>
          </a:ln>
          <a:effectLst>
            <a:glow rad="228600">
              <a:schemeClr val="accent3">
                <a:alpha val="40000"/>
              </a:schemeClr>
            </a:glow>
            <a:softEdge rad="1270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48405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pPr lvl="0">
              <a:spcBef>
                <a:spcPts val="0"/>
              </a:spcBef>
              <a:buClr>
                <a:schemeClr val="dk1"/>
              </a:buClr>
              <a:buSzPts val="4800"/>
            </a:pPr>
            <a:r>
              <a:rPr lang="en-US" dirty="0">
                <a:solidFill>
                  <a:srgbClr val="370661"/>
                </a:solidFill>
              </a:rPr>
              <a:t>Informed Search</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901964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itle 1">
            <a:extLst>
              <a:ext uri="{FF2B5EF4-FFF2-40B4-BE49-F238E27FC236}">
                <a16:creationId xmlns:a16="http://schemas.microsoft.com/office/drawing/2014/main" id="{8614462C-D75E-7547-90A4-F4A3AF54FA59}"/>
              </a:ext>
            </a:extLst>
          </p:cNvPr>
          <p:cNvSpPr>
            <a:spLocks noGrp="1"/>
          </p:cNvSpPr>
          <p:nvPr>
            <p:ph type="title"/>
          </p:nvPr>
        </p:nvSpPr>
        <p:spPr/>
        <p:txBody>
          <a:bodyPr/>
          <a:lstStyle/>
          <a:p>
            <a:r>
              <a:rPr lang="en-US" dirty="0">
                <a:ea typeface="Open Sans"/>
                <a:cs typeface="Open Sans"/>
                <a:sym typeface="Open Sans"/>
              </a:rPr>
              <a:t>A* search</a:t>
            </a:r>
            <a:endParaRPr lang="en-US" dirty="0"/>
          </a:p>
        </p:txBody>
      </p:sp>
      <p:sp>
        <p:nvSpPr>
          <p:cNvPr id="3" name="Text Placeholder 2">
            <a:extLst>
              <a:ext uri="{FF2B5EF4-FFF2-40B4-BE49-F238E27FC236}">
                <a16:creationId xmlns:a16="http://schemas.microsoft.com/office/drawing/2014/main" id="{C0E3468C-729D-3449-A38F-D4E1D94A78F4}"/>
              </a:ext>
            </a:extLst>
          </p:cNvPr>
          <p:cNvSpPr>
            <a:spLocks noGrp="1"/>
          </p:cNvSpPr>
          <p:nvPr>
            <p:ph type="body" idx="1"/>
          </p:nvPr>
        </p:nvSpPr>
        <p:spPr/>
        <p:txBody>
          <a:bodyPr/>
          <a:lstStyle/>
          <a:p>
            <a:r>
              <a:rPr lang="en-US" dirty="0"/>
              <a:t>AIMA 3.5</a:t>
            </a:r>
          </a:p>
        </p:txBody>
      </p:sp>
      <p:pic>
        <p:nvPicPr>
          <p:cNvPr id="1032" name="Picture 8" descr="étoile de la mort png 3 » PNG Image">
            <a:extLst>
              <a:ext uri="{FF2B5EF4-FFF2-40B4-BE49-F238E27FC236}">
                <a16:creationId xmlns:a16="http://schemas.microsoft.com/office/drawing/2014/main" id="{FD3BD6AB-35F3-4B4F-BBEC-ECA519295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035050"/>
            <a:ext cx="4749800" cy="478790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95;p20">
            <a:extLst>
              <a:ext uri="{FF2B5EF4-FFF2-40B4-BE49-F238E27FC236}">
                <a16:creationId xmlns:a16="http://schemas.microsoft.com/office/drawing/2014/main" id="{A27A515F-F4C0-21C1-CA81-29671A1F4A36}"/>
              </a:ext>
            </a:extLst>
          </p:cNvPr>
          <p:cNvSpPr/>
          <p:nvPr/>
        </p:nvSpPr>
        <p:spPr>
          <a:xfrm>
            <a:off x="831850" y="607354"/>
            <a:ext cx="4773579" cy="1102384"/>
          </a:xfrm>
          <a:prstGeom prst="wedgeRoundRectCallout">
            <a:avLst>
              <a:gd name="adj1" fmla="val 73053"/>
              <a:gd name="adj2" fmla="val 126539"/>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“That’s no moon…”</a:t>
            </a:r>
            <a:endParaRPr sz="2500" b="1" dirty="0">
              <a:solidFill>
                <a:schemeClr val="dk1"/>
              </a:solidFill>
              <a:latin typeface="Open Sans"/>
              <a:ea typeface="Open Sans"/>
              <a:cs typeface="Open Sans"/>
              <a:sym typeface="Open Sans"/>
            </a:endParaRPr>
          </a:p>
        </p:txBody>
      </p:sp>
      <p:sp>
        <p:nvSpPr>
          <p:cNvPr id="5" name="Google Shape;295;p20">
            <a:extLst>
              <a:ext uri="{FF2B5EF4-FFF2-40B4-BE49-F238E27FC236}">
                <a16:creationId xmlns:a16="http://schemas.microsoft.com/office/drawing/2014/main" id="{F2EF1FB4-0E23-D509-5C24-D9CB56EF3610}"/>
              </a:ext>
            </a:extLst>
          </p:cNvPr>
          <p:cNvSpPr/>
          <p:nvPr/>
        </p:nvSpPr>
        <p:spPr>
          <a:xfrm>
            <a:off x="1696243" y="5204620"/>
            <a:ext cx="4773579" cy="1102384"/>
          </a:xfrm>
          <a:prstGeom prst="wedgeRoundRectCallout">
            <a:avLst>
              <a:gd name="adj1" fmla="val 78440"/>
              <a:gd name="adj2" fmla="val -56853"/>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“That’s a star…”</a:t>
            </a:r>
            <a:endParaRPr sz="2500" b="1"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2230278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itle 1">
            <a:extLst>
              <a:ext uri="{FF2B5EF4-FFF2-40B4-BE49-F238E27FC236}">
                <a16:creationId xmlns:a16="http://schemas.microsoft.com/office/drawing/2014/main" id="{8614462C-D75E-7547-90A4-F4A3AF54FA59}"/>
              </a:ext>
            </a:extLst>
          </p:cNvPr>
          <p:cNvSpPr>
            <a:spLocks noGrp="1"/>
          </p:cNvSpPr>
          <p:nvPr>
            <p:ph type="title"/>
          </p:nvPr>
        </p:nvSpPr>
        <p:spPr/>
        <p:txBody>
          <a:bodyPr/>
          <a:lstStyle/>
          <a:p>
            <a:r>
              <a:rPr lang="en-US" dirty="0">
                <a:ea typeface="Open Sans"/>
                <a:cs typeface="Open Sans"/>
                <a:sym typeface="Open Sans"/>
              </a:rPr>
              <a:t>A* search</a:t>
            </a:r>
            <a:endParaRPr lang="en-US" dirty="0"/>
          </a:p>
        </p:txBody>
      </p:sp>
      <p:sp>
        <p:nvSpPr>
          <p:cNvPr id="73" name="Google Shape;73;g92b3bf485b_0_0"/>
          <p:cNvSpPr txBox="1">
            <a:spLocks noGrp="1"/>
          </p:cNvSpPr>
          <p:nvPr>
            <p:ph idx="1"/>
          </p:nvPr>
        </p:nvSpPr>
        <p:spPr>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571500" indent="-342900">
              <a:lnSpc>
                <a:spcPct val="140000"/>
              </a:lnSpc>
              <a:spcBef>
                <a:spcPts val="0"/>
              </a:spcBef>
            </a:pPr>
            <a:r>
              <a:rPr lang="en-US" dirty="0">
                <a:latin typeface="+mn-lt"/>
              </a:rPr>
              <a:t>Best-known form of best-first search.</a:t>
            </a:r>
          </a:p>
          <a:p>
            <a:pPr marL="571500" indent="-342900">
              <a:lnSpc>
                <a:spcPct val="140000"/>
              </a:lnSpc>
              <a:spcBef>
                <a:spcPts val="0"/>
              </a:spcBef>
            </a:pPr>
            <a:r>
              <a:rPr lang="en-US" dirty="0">
                <a:latin typeface="+mn-lt"/>
              </a:rPr>
              <a:t>Key Idea: avoid expanding paths that are already expensive but expand most promising first. </a:t>
            </a:r>
          </a:p>
          <a:p>
            <a:pPr marL="571500" indent="-342900">
              <a:lnSpc>
                <a:spcPct val="140000"/>
              </a:lnSpc>
              <a:spcBef>
                <a:spcPts val="0"/>
              </a:spcBef>
            </a:pPr>
            <a:r>
              <a:rPr lang="en-US" dirty="0">
                <a:latin typeface="+mn-lt"/>
              </a:rPr>
              <a:t> </a:t>
            </a:r>
            <a:r>
              <a:rPr lang="en-US" i="1" dirty="0">
                <a:latin typeface="+mn-lt"/>
              </a:rPr>
              <a:t>Simple idea</a:t>
            </a:r>
            <a:r>
              <a:rPr lang="en-US" dirty="0">
                <a:latin typeface="+mn-lt"/>
              </a:rPr>
              <a:t>: </a:t>
            </a:r>
            <a:r>
              <a:rPr lang="en-US" i="1" dirty="0">
                <a:solidFill>
                  <a:schemeClr val="accent2"/>
                </a:solidFill>
                <a:latin typeface="+mn-lt"/>
              </a:rPr>
              <a:t>f(n)=g(n) + h(n)</a:t>
            </a:r>
            <a:endParaRPr lang="en-US" i="1" dirty="0">
              <a:latin typeface="+mn-lt"/>
            </a:endParaRPr>
          </a:p>
          <a:p>
            <a:pPr marL="1028700" lvl="1" indent="-342900">
              <a:lnSpc>
                <a:spcPct val="140000"/>
              </a:lnSpc>
              <a:spcBef>
                <a:spcPts val="0"/>
              </a:spcBef>
            </a:pPr>
            <a:r>
              <a:rPr lang="en-US" b="1" i="1" dirty="0">
                <a:solidFill>
                  <a:schemeClr val="accent2"/>
                </a:solidFill>
                <a:latin typeface="+mn-lt"/>
              </a:rPr>
              <a:t>g(n)</a:t>
            </a:r>
            <a:r>
              <a:rPr lang="en-US" dirty="0">
                <a:latin typeface="+mn-lt"/>
              </a:rPr>
              <a:t> the actual cost (so far) to </a:t>
            </a:r>
            <a:r>
              <a:rPr lang="en-US" i="1" dirty="0">
                <a:solidFill>
                  <a:schemeClr val="accent2"/>
                </a:solidFill>
                <a:latin typeface="+mn-lt"/>
              </a:rPr>
              <a:t>reach </a:t>
            </a:r>
            <a:r>
              <a:rPr lang="en-US" dirty="0">
                <a:latin typeface="+mn-lt"/>
              </a:rPr>
              <a:t>the node</a:t>
            </a:r>
          </a:p>
          <a:p>
            <a:pPr marL="1028700" lvl="1" indent="-342900">
              <a:lnSpc>
                <a:spcPct val="140000"/>
              </a:lnSpc>
              <a:spcBef>
                <a:spcPts val="0"/>
              </a:spcBef>
            </a:pPr>
            <a:r>
              <a:rPr lang="en-US" b="1" i="1" dirty="0">
                <a:solidFill>
                  <a:schemeClr val="accent2"/>
                </a:solidFill>
                <a:latin typeface="+mn-lt"/>
              </a:rPr>
              <a:t>h(n)</a:t>
            </a:r>
            <a:r>
              <a:rPr lang="en-US" dirty="0">
                <a:latin typeface="+mn-lt"/>
              </a:rPr>
              <a:t> estimated cost to </a:t>
            </a:r>
            <a:r>
              <a:rPr lang="en-US" i="1" dirty="0">
                <a:solidFill>
                  <a:schemeClr val="accent2"/>
                </a:solidFill>
                <a:latin typeface="+mn-lt"/>
              </a:rPr>
              <a:t>get from the node to the goal</a:t>
            </a:r>
            <a:endParaRPr lang="en-US" dirty="0">
              <a:latin typeface="+mn-lt"/>
            </a:endParaRPr>
          </a:p>
          <a:p>
            <a:pPr marL="1028700" lvl="1" indent="-342900">
              <a:lnSpc>
                <a:spcPct val="140000"/>
              </a:lnSpc>
              <a:spcBef>
                <a:spcPts val="0"/>
              </a:spcBef>
            </a:pPr>
            <a:r>
              <a:rPr lang="en-US" b="1" i="1" dirty="0">
                <a:solidFill>
                  <a:schemeClr val="accent2"/>
                </a:solidFill>
                <a:latin typeface="+mn-lt"/>
              </a:rPr>
              <a:t>f(n)</a:t>
            </a:r>
            <a:r>
              <a:rPr lang="en-US" dirty="0">
                <a:latin typeface="+mn-lt"/>
              </a:rPr>
              <a:t> estimated </a:t>
            </a:r>
            <a:r>
              <a:rPr lang="en-US" i="1" dirty="0">
                <a:solidFill>
                  <a:schemeClr val="accent2"/>
                </a:solidFill>
                <a:latin typeface="+mn-lt"/>
              </a:rPr>
              <a:t>total cost </a:t>
            </a:r>
            <a:r>
              <a:rPr lang="en-US" dirty="0">
                <a:latin typeface="+mn-lt"/>
              </a:rPr>
              <a:t>of path through </a:t>
            </a:r>
            <a:r>
              <a:rPr lang="en-US" i="1" dirty="0">
                <a:latin typeface="+mn-lt"/>
              </a:rPr>
              <a:t>n</a:t>
            </a:r>
            <a:r>
              <a:rPr lang="en-US" dirty="0">
                <a:latin typeface="+mn-lt"/>
              </a:rPr>
              <a:t> to goal</a:t>
            </a:r>
          </a:p>
          <a:p>
            <a:pPr marL="571500" indent="-342900">
              <a:lnSpc>
                <a:spcPct val="140000"/>
              </a:lnSpc>
              <a:spcBef>
                <a:spcPts val="0"/>
              </a:spcBef>
            </a:pPr>
            <a:r>
              <a:rPr lang="en-US" dirty="0">
                <a:latin typeface="+mn-lt"/>
              </a:rPr>
              <a:t>Implementation: Frontier queue as priority queue by increasing </a:t>
            </a:r>
            <a:r>
              <a:rPr lang="en-US" i="1" dirty="0">
                <a:solidFill>
                  <a:schemeClr val="accent2"/>
                </a:solidFill>
                <a:latin typeface="+mn-lt"/>
              </a:rPr>
              <a:t>f(n)  (as expected…)</a:t>
            </a:r>
          </a:p>
          <a:p>
            <a:pPr marL="571500" indent="-342900">
              <a:lnSpc>
                <a:spcPct val="140000"/>
              </a:lnSpc>
              <a:spcBef>
                <a:spcPts val="0"/>
              </a:spcBef>
            </a:pPr>
            <a:endParaRPr dirty="0">
              <a:latin typeface="+mn-lt"/>
            </a:endParaRPr>
          </a:p>
          <a:p>
            <a:pPr marL="228600" lvl="0" indent="0" algn="l" rtl="0">
              <a:lnSpc>
                <a:spcPct val="140000"/>
              </a:lnSpc>
              <a:spcBef>
                <a:spcPts val="0"/>
              </a:spcBef>
              <a:spcAft>
                <a:spcPts val="0"/>
              </a:spcAft>
              <a:buSzPts val="2000"/>
              <a:buNone/>
            </a:pPr>
            <a:endParaRPr dirty="0">
              <a:latin typeface="+mn-lt"/>
            </a:endParaRPr>
          </a:p>
        </p:txBody>
      </p:sp>
    </p:spTree>
    <p:extLst>
      <p:ext uri="{BB962C8B-B14F-4D97-AF65-F5344CB8AC3E}">
        <p14:creationId xmlns:p14="http://schemas.microsoft.com/office/powerpoint/2010/main" val="101620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3" name="Title 2">
            <a:extLst>
              <a:ext uri="{FF2B5EF4-FFF2-40B4-BE49-F238E27FC236}">
                <a16:creationId xmlns:a16="http://schemas.microsoft.com/office/drawing/2014/main" id="{832AB3C0-68E8-944E-9976-39F9E7C8753D}"/>
              </a:ext>
            </a:extLst>
          </p:cNvPr>
          <p:cNvSpPr>
            <a:spLocks noGrp="1"/>
          </p:cNvSpPr>
          <p:nvPr>
            <p:ph type="title"/>
          </p:nvPr>
        </p:nvSpPr>
        <p:spPr/>
        <p:txBody>
          <a:bodyPr/>
          <a:lstStyle/>
          <a:p>
            <a:pPr marL="0" lvl="0" indent="0">
              <a:spcBef>
                <a:spcPts val="0"/>
              </a:spcBef>
            </a:pPr>
            <a:r>
              <a:rPr lang="en-US" dirty="0">
                <a:ea typeface="Open Sans"/>
                <a:cs typeface="Open Sans"/>
                <a:sym typeface="Open Sans"/>
              </a:rPr>
              <a:t>Key concept: Admissible heuristics</a:t>
            </a:r>
            <a:endParaRPr lang="en-US" dirty="0">
              <a:solidFill>
                <a:srgbClr val="370661"/>
              </a:solidFill>
              <a:ea typeface="Open Sans"/>
              <a:cs typeface="Open Sans"/>
              <a:sym typeface="Open Sans"/>
            </a:endParaRPr>
          </a:p>
        </p:txBody>
      </p:sp>
      <p:sp>
        <p:nvSpPr>
          <p:cNvPr id="73" name="Google Shape;73;g92b3bf485b_0_0"/>
          <p:cNvSpPr txBox="1">
            <a:spLocks noGrp="1"/>
          </p:cNvSpPr>
          <p:nvPr>
            <p:ph idx="1"/>
          </p:nvPr>
        </p:nvSpPr>
        <p:spPr>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571500" indent="-342900">
              <a:lnSpc>
                <a:spcPct val="140000"/>
              </a:lnSpc>
              <a:spcBef>
                <a:spcPts val="0"/>
              </a:spcBef>
            </a:pPr>
            <a:r>
              <a:rPr lang="en-US" dirty="0"/>
              <a:t>A heuristic </a:t>
            </a:r>
            <a:r>
              <a:rPr lang="en-US" i="1" dirty="0">
                <a:solidFill>
                  <a:schemeClr val="accent2"/>
                </a:solidFill>
              </a:rPr>
              <a:t>h(n)</a:t>
            </a:r>
            <a:r>
              <a:rPr lang="en-US" dirty="0"/>
              <a:t> is </a:t>
            </a:r>
            <a:r>
              <a:rPr lang="en-US" i="1" dirty="0">
                <a:solidFill>
                  <a:srgbClr val="FF0000"/>
                </a:solidFill>
              </a:rPr>
              <a:t>admissible</a:t>
            </a:r>
            <a:r>
              <a:rPr lang="en-US" dirty="0"/>
              <a:t> if it </a:t>
            </a:r>
            <a:r>
              <a:rPr lang="en-US" i="1" dirty="0">
                <a:solidFill>
                  <a:schemeClr val="accent2"/>
                </a:solidFill>
              </a:rPr>
              <a:t>never overestimates </a:t>
            </a:r>
            <a:r>
              <a:rPr lang="en-US" dirty="0"/>
              <a:t>the cost to reach the goal; </a:t>
            </a:r>
            <a:br>
              <a:rPr lang="en-US" dirty="0"/>
            </a:br>
            <a:r>
              <a:rPr lang="en-US" dirty="0"/>
              <a:t>i.e. it is </a:t>
            </a:r>
            <a:r>
              <a:rPr lang="en-US" i="1" dirty="0">
                <a:solidFill>
                  <a:schemeClr val="accent2"/>
                </a:solidFill>
              </a:rPr>
              <a:t>optimistic</a:t>
            </a:r>
            <a:endParaRPr lang="en-US" dirty="0"/>
          </a:p>
          <a:p>
            <a:pPr marL="1028700" lvl="1" indent="-342900">
              <a:lnSpc>
                <a:spcPct val="140000"/>
              </a:lnSpc>
              <a:spcBef>
                <a:spcPts val="0"/>
              </a:spcBef>
            </a:pPr>
            <a:r>
              <a:rPr lang="en-US" dirty="0"/>
              <a:t>Formally:</a:t>
            </a:r>
            <a:r>
              <a:rPr lang="en-US" i="1" dirty="0">
                <a:sym typeface="Symbol" pitchFamily="18" charset="2"/>
              </a:rPr>
              <a:t>n</a:t>
            </a:r>
            <a:r>
              <a:rPr lang="en-US" dirty="0">
                <a:sym typeface="Symbol" pitchFamily="18" charset="2"/>
              </a:rPr>
              <a:t>, </a:t>
            </a:r>
            <a:r>
              <a:rPr lang="en-US" i="1" dirty="0">
                <a:sym typeface="Symbol" pitchFamily="18" charset="2"/>
              </a:rPr>
              <a:t>n</a:t>
            </a:r>
            <a:r>
              <a:rPr lang="en-US" dirty="0">
                <a:sym typeface="Symbol" pitchFamily="18" charset="2"/>
              </a:rPr>
              <a:t> a node</a:t>
            </a:r>
            <a:r>
              <a:rPr lang="en-US" dirty="0"/>
              <a:t>: </a:t>
            </a:r>
          </a:p>
          <a:p>
            <a:pPr marL="1485900" lvl="2">
              <a:lnSpc>
                <a:spcPct val="140000"/>
              </a:lnSpc>
              <a:spcBef>
                <a:spcPts val="0"/>
              </a:spcBef>
            </a:pPr>
            <a:r>
              <a:rPr lang="en-US" b="1" i="1" dirty="0">
                <a:solidFill>
                  <a:schemeClr val="accent2"/>
                </a:solidFill>
              </a:rPr>
              <a:t>h(n) </a:t>
            </a:r>
            <a:r>
              <a:rPr lang="en-US" b="1" i="1" dirty="0">
                <a:solidFill>
                  <a:schemeClr val="accent2"/>
                </a:solidFill>
                <a:sym typeface="Symbol" pitchFamily="18" charset="2"/>
              </a:rPr>
              <a:t></a:t>
            </a:r>
            <a:r>
              <a:rPr lang="en-US" b="1" i="1" dirty="0">
                <a:solidFill>
                  <a:schemeClr val="accent2"/>
                </a:solidFill>
              </a:rPr>
              <a:t> h*(n)	</a:t>
            </a:r>
            <a:r>
              <a:rPr lang="en-US" dirty="0"/>
              <a:t>where </a:t>
            </a:r>
            <a:r>
              <a:rPr lang="en-US" i="1" dirty="0"/>
              <a:t>h*(n)</a:t>
            </a:r>
            <a:r>
              <a:rPr lang="en-US" dirty="0"/>
              <a:t> is the true cost from </a:t>
            </a:r>
            <a:r>
              <a:rPr lang="en-US" i="1" dirty="0"/>
              <a:t>n</a:t>
            </a:r>
            <a:endParaRPr lang="en-US" dirty="0"/>
          </a:p>
          <a:p>
            <a:pPr marL="1485900" lvl="2">
              <a:lnSpc>
                <a:spcPct val="140000"/>
              </a:lnSpc>
              <a:spcBef>
                <a:spcPts val="0"/>
              </a:spcBef>
            </a:pPr>
            <a:r>
              <a:rPr lang="en-US" b="1" i="1" dirty="0">
                <a:solidFill>
                  <a:schemeClr val="accent2"/>
                </a:solidFill>
              </a:rPr>
              <a:t>h(n) </a:t>
            </a:r>
            <a:r>
              <a:rPr lang="en-US" b="1" i="1" dirty="0">
                <a:solidFill>
                  <a:schemeClr val="accent2"/>
                </a:solidFill>
                <a:sym typeface="Symbol" pitchFamily="18" charset="2"/>
              </a:rPr>
              <a:t></a:t>
            </a:r>
            <a:r>
              <a:rPr lang="en-US" b="1" i="1" dirty="0">
                <a:solidFill>
                  <a:schemeClr val="accent2"/>
                </a:solidFill>
              </a:rPr>
              <a:t> 0</a:t>
            </a:r>
            <a:r>
              <a:rPr lang="en-US" dirty="0"/>
              <a:t> 	                 so </a:t>
            </a:r>
            <a:r>
              <a:rPr lang="en-US" i="1" dirty="0"/>
              <a:t>h(G)=0</a:t>
            </a:r>
            <a:r>
              <a:rPr lang="en-US" dirty="0"/>
              <a:t> for any goal </a:t>
            </a:r>
            <a:r>
              <a:rPr lang="en-US" i="1" dirty="0"/>
              <a:t>G</a:t>
            </a:r>
            <a:r>
              <a:rPr lang="en-US" dirty="0"/>
              <a:t>.</a:t>
            </a:r>
          </a:p>
          <a:p>
            <a:pPr marL="571500">
              <a:lnSpc>
                <a:spcPct val="140000"/>
              </a:lnSpc>
              <a:spcBef>
                <a:spcPts val="0"/>
              </a:spcBef>
            </a:pPr>
            <a:r>
              <a:rPr lang="en-US" i="1" dirty="0"/>
              <a:t>Example: </a:t>
            </a:r>
            <a:r>
              <a:rPr lang="en-US" b="1" i="1" dirty="0" err="1">
                <a:solidFill>
                  <a:schemeClr val="accent2"/>
                </a:solidFill>
              </a:rPr>
              <a:t>h</a:t>
            </a:r>
            <a:r>
              <a:rPr lang="en-US" b="1" i="1" baseline="-25000" dirty="0" err="1">
                <a:solidFill>
                  <a:schemeClr val="accent2"/>
                </a:solidFill>
              </a:rPr>
              <a:t>SLD</a:t>
            </a:r>
            <a:r>
              <a:rPr lang="en-US" b="1" i="1" dirty="0">
                <a:solidFill>
                  <a:schemeClr val="accent2"/>
                </a:solidFill>
              </a:rPr>
              <a:t>(n)</a:t>
            </a:r>
            <a:r>
              <a:rPr lang="en-US" dirty="0"/>
              <a:t> never overestimates the actual road distance</a:t>
            </a:r>
          </a:p>
          <a:p>
            <a:pPr marL="571500">
              <a:lnSpc>
                <a:spcPct val="140000"/>
              </a:lnSpc>
              <a:spcBef>
                <a:spcPts val="0"/>
              </a:spcBef>
            </a:pPr>
            <a:endParaRPr lang="en-US" dirty="0"/>
          </a:p>
          <a:p>
            <a:pPr marL="215900" indent="0">
              <a:lnSpc>
                <a:spcPct val="140000"/>
              </a:lnSpc>
              <a:spcBef>
                <a:spcPts val="0"/>
              </a:spcBef>
              <a:buNone/>
            </a:pPr>
            <a:r>
              <a:rPr lang="en-US" dirty="0">
                <a:solidFill>
                  <a:schemeClr val="accent2"/>
                </a:solidFill>
              </a:rPr>
              <a:t>Theorem</a:t>
            </a:r>
            <a:r>
              <a:rPr lang="en-US" dirty="0"/>
              <a:t>: If </a:t>
            </a:r>
            <a:r>
              <a:rPr lang="en-US" i="1" dirty="0">
                <a:solidFill>
                  <a:schemeClr val="accent2"/>
                </a:solidFill>
              </a:rPr>
              <a:t>h(n)</a:t>
            </a:r>
            <a:r>
              <a:rPr lang="en-US" i="1" dirty="0"/>
              <a:t> </a:t>
            </a:r>
            <a:r>
              <a:rPr lang="en-US" dirty="0"/>
              <a:t>is </a:t>
            </a:r>
            <a:r>
              <a:rPr lang="en-US" i="1" dirty="0">
                <a:solidFill>
                  <a:schemeClr val="accent2"/>
                </a:solidFill>
              </a:rPr>
              <a:t>admissible</a:t>
            </a:r>
            <a:r>
              <a:rPr lang="en-US" dirty="0"/>
              <a:t>, A</a:t>
            </a:r>
            <a:r>
              <a:rPr lang="en-US" baseline="30000" dirty="0"/>
              <a:t>*</a:t>
            </a:r>
            <a:r>
              <a:rPr lang="en-US" dirty="0"/>
              <a:t> using </a:t>
            </a:r>
            <a:r>
              <a:rPr lang="en-US" b="1" dirty="0"/>
              <a:t>Tree Search </a:t>
            </a:r>
            <a:r>
              <a:rPr lang="en-US" dirty="0"/>
              <a:t>is </a:t>
            </a:r>
            <a:r>
              <a:rPr lang="en-US" i="1" dirty="0">
                <a:solidFill>
                  <a:schemeClr val="accent2"/>
                </a:solidFill>
              </a:rPr>
              <a:t>optimal</a:t>
            </a:r>
          </a:p>
        </p:txBody>
      </p:sp>
    </p:spTree>
    <p:extLst>
      <p:ext uri="{BB962C8B-B14F-4D97-AF65-F5344CB8AC3E}">
        <p14:creationId xmlns:p14="http://schemas.microsoft.com/office/powerpoint/2010/main" val="21897107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itle 1">
            <a:extLst>
              <a:ext uri="{FF2B5EF4-FFF2-40B4-BE49-F238E27FC236}">
                <a16:creationId xmlns:a16="http://schemas.microsoft.com/office/drawing/2014/main" id="{F8BC4FD0-CDD2-6143-BB9E-9772C3421217}"/>
              </a:ext>
            </a:extLst>
          </p:cNvPr>
          <p:cNvSpPr>
            <a:spLocks noGrp="1"/>
          </p:cNvSpPr>
          <p:nvPr>
            <p:ph type="title"/>
          </p:nvPr>
        </p:nvSpPr>
        <p:spPr/>
        <p:txBody>
          <a:bodyPr/>
          <a:lstStyle/>
          <a:p>
            <a:r>
              <a:rPr lang="en-US" dirty="0">
                <a:ea typeface="Open Sans"/>
                <a:cs typeface="Open Sans"/>
                <a:sym typeface="Open Sans"/>
              </a:rPr>
              <a:t>A* is optimal with admissible heuristic</a:t>
            </a:r>
            <a:endParaRPr lang="en-US" dirty="0"/>
          </a:p>
        </p:txBody>
      </p:sp>
      <p:sp>
        <p:nvSpPr>
          <p:cNvPr id="73" name="Google Shape;73;g92b3bf485b_0_0"/>
          <p:cNvSpPr txBox="1">
            <a:spLocks noGrp="1"/>
          </p:cNvSpPr>
          <p:nvPr>
            <p:ph idx="1"/>
          </p:nvPr>
        </p:nvSpPr>
        <p:spPr>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lvl="0" indent="0" algn="l" rtl="0">
              <a:lnSpc>
                <a:spcPct val="140000"/>
              </a:lnSpc>
              <a:spcBef>
                <a:spcPts val="0"/>
              </a:spcBef>
              <a:spcAft>
                <a:spcPts val="0"/>
              </a:spcAft>
              <a:buSzPts val="2000"/>
              <a:buNone/>
            </a:pPr>
            <a:endParaRPr dirty="0"/>
          </a:p>
          <a:p>
            <a:pPr marL="228600" lvl="0" indent="0" algn="l" rtl="0">
              <a:lnSpc>
                <a:spcPct val="140000"/>
              </a:lnSpc>
              <a:spcBef>
                <a:spcPts val="0"/>
              </a:spcBef>
              <a:spcAft>
                <a:spcPts val="0"/>
              </a:spcAft>
              <a:buSzPts val="2000"/>
              <a:buNone/>
            </a:pPr>
            <a:endParaRPr dirty="0"/>
          </a:p>
        </p:txBody>
      </p:sp>
      <p:sp>
        <p:nvSpPr>
          <p:cNvPr id="8" name="Rectangle 7">
            <a:extLst>
              <a:ext uri="{FF2B5EF4-FFF2-40B4-BE49-F238E27FC236}">
                <a16:creationId xmlns:a16="http://schemas.microsoft.com/office/drawing/2014/main" id="{1A98098A-2BD3-4345-813E-849215355C3B}"/>
              </a:ext>
            </a:extLst>
          </p:cNvPr>
          <p:cNvSpPr/>
          <p:nvPr/>
        </p:nvSpPr>
        <p:spPr>
          <a:xfrm>
            <a:off x="1030691" y="5509453"/>
            <a:ext cx="10761636" cy="461665"/>
          </a:xfrm>
          <a:prstGeom prst="rect">
            <a:avLst/>
          </a:prstGeom>
        </p:spPr>
        <p:txBody>
          <a:bodyPr wrap="square">
            <a:spAutoFit/>
          </a:bodyPr>
          <a:lstStyle/>
          <a:p>
            <a:r>
              <a:rPr lang="en-US" sz="2400" dirty="0">
                <a:hlinkClick r:id="rId3"/>
              </a:rPr>
              <a:t>https://</a:t>
            </a:r>
            <a:r>
              <a:rPr lang="en-US" sz="2400" dirty="0" err="1">
                <a:hlinkClick r:id="rId3"/>
              </a:rPr>
              <a:t>www.redblobgames.com</a:t>
            </a:r>
            <a:r>
              <a:rPr lang="en-US" sz="2400" dirty="0">
                <a:hlinkClick r:id="rId3"/>
              </a:rPr>
              <a:t>/pathfinding/a-star/</a:t>
            </a:r>
            <a:r>
              <a:rPr lang="en-US" sz="2400" dirty="0" err="1">
                <a:hlinkClick r:id="rId3"/>
              </a:rPr>
              <a:t>introduction.html</a:t>
            </a:r>
            <a:endParaRPr lang="en-US" sz="2400" dirty="0"/>
          </a:p>
        </p:txBody>
      </p:sp>
      <p:grpSp>
        <p:nvGrpSpPr>
          <p:cNvPr id="6" name="Group 5">
            <a:extLst>
              <a:ext uri="{FF2B5EF4-FFF2-40B4-BE49-F238E27FC236}">
                <a16:creationId xmlns:a16="http://schemas.microsoft.com/office/drawing/2014/main" id="{F0925436-C64F-AD7F-CCD4-A9AB9DC9B313}"/>
              </a:ext>
            </a:extLst>
          </p:cNvPr>
          <p:cNvGrpSpPr/>
          <p:nvPr/>
        </p:nvGrpSpPr>
        <p:grpSpPr>
          <a:xfrm>
            <a:off x="368443" y="1007080"/>
            <a:ext cx="10955714" cy="3948285"/>
            <a:chOff x="368443" y="1007080"/>
            <a:chExt cx="10955714" cy="3948285"/>
          </a:xfrm>
        </p:grpSpPr>
        <p:pic>
          <p:nvPicPr>
            <p:cNvPr id="7" name="Content Placeholder 5">
              <a:extLst>
                <a:ext uri="{FF2B5EF4-FFF2-40B4-BE49-F238E27FC236}">
                  <a16:creationId xmlns:a16="http://schemas.microsoft.com/office/drawing/2014/main" id="{0D498BE8-B29D-3543-AC97-8ABEA4953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443" y="1182415"/>
              <a:ext cx="10955714" cy="3772950"/>
            </a:xfrm>
            <a:prstGeom prst="rect">
              <a:avLst/>
            </a:prstGeom>
            <a:noFill/>
            <a:ln>
              <a:noFill/>
            </a:ln>
          </p:spPr>
        </p:pic>
        <p:sp>
          <p:nvSpPr>
            <p:cNvPr id="3" name="TextBox 2">
              <a:extLst>
                <a:ext uri="{FF2B5EF4-FFF2-40B4-BE49-F238E27FC236}">
                  <a16:creationId xmlns:a16="http://schemas.microsoft.com/office/drawing/2014/main" id="{6C075554-AEA2-BC08-209C-BCF4F3C863F1}"/>
                </a:ext>
              </a:extLst>
            </p:cNvPr>
            <p:cNvSpPr txBox="1"/>
            <p:nvPr/>
          </p:nvSpPr>
          <p:spPr>
            <a:xfrm>
              <a:off x="838200" y="1007080"/>
              <a:ext cx="2670109" cy="369332"/>
            </a:xfrm>
            <a:prstGeom prst="rect">
              <a:avLst/>
            </a:prstGeom>
            <a:solidFill>
              <a:schemeClr val="bg1"/>
            </a:solidFill>
          </p:spPr>
          <p:txBody>
            <a:bodyPr wrap="square" rtlCol="0">
              <a:spAutoFit/>
            </a:bodyPr>
            <a:lstStyle/>
            <a:p>
              <a:pPr algn="ctr"/>
              <a:r>
                <a:rPr lang="en-US" dirty="0"/>
                <a:t>Uniform Cost Search</a:t>
              </a:r>
            </a:p>
          </p:txBody>
        </p:sp>
        <p:sp>
          <p:nvSpPr>
            <p:cNvPr id="4" name="TextBox 3">
              <a:extLst>
                <a:ext uri="{FF2B5EF4-FFF2-40B4-BE49-F238E27FC236}">
                  <a16:creationId xmlns:a16="http://schemas.microsoft.com/office/drawing/2014/main" id="{D7661259-B6CF-E1A1-5700-39121F453F62}"/>
                </a:ext>
              </a:extLst>
            </p:cNvPr>
            <p:cNvSpPr txBox="1"/>
            <p:nvPr/>
          </p:nvSpPr>
          <p:spPr>
            <a:xfrm>
              <a:off x="4351016" y="1007080"/>
              <a:ext cx="2990567" cy="369332"/>
            </a:xfrm>
            <a:prstGeom prst="rect">
              <a:avLst/>
            </a:prstGeom>
            <a:solidFill>
              <a:schemeClr val="bg1"/>
            </a:solidFill>
          </p:spPr>
          <p:txBody>
            <a:bodyPr wrap="square" rtlCol="0">
              <a:spAutoFit/>
            </a:bodyPr>
            <a:lstStyle/>
            <a:p>
              <a:pPr algn="ctr"/>
              <a:r>
                <a:rPr lang="en-US" dirty="0"/>
                <a:t>Greedy Best-First Search</a:t>
              </a:r>
            </a:p>
          </p:txBody>
        </p:sp>
        <p:sp>
          <p:nvSpPr>
            <p:cNvPr id="5" name="TextBox 4">
              <a:extLst>
                <a:ext uri="{FF2B5EF4-FFF2-40B4-BE49-F238E27FC236}">
                  <a16:creationId xmlns:a16="http://schemas.microsoft.com/office/drawing/2014/main" id="{CF8C597A-73A4-CB36-F5E2-D84287F36BC9}"/>
                </a:ext>
              </a:extLst>
            </p:cNvPr>
            <p:cNvSpPr txBox="1"/>
            <p:nvPr/>
          </p:nvSpPr>
          <p:spPr>
            <a:xfrm>
              <a:off x="7852408" y="1007080"/>
              <a:ext cx="2990567" cy="369332"/>
            </a:xfrm>
            <a:prstGeom prst="rect">
              <a:avLst/>
            </a:prstGeom>
            <a:solidFill>
              <a:schemeClr val="bg1"/>
            </a:solidFill>
          </p:spPr>
          <p:txBody>
            <a:bodyPr wrap="square" rtlCol="0">
              <a:spAutoFit/>
            </a:bodyPr>
            <a:lstStyle/>
            <a:p>
              <a:pPr algn="ctr"/>
              <a:r>
                <a:rPr lang="en-US" dirty="0"/>
                <a:t>A* Search</a:t>
              </a:r>
            </a:p>
          </p:txBody>
        </p:sp>
      </p:grpSp>
    </p:spTree>
    <p:extLst>
      <p:ext uri="{BB962C8B-B14F-4D97-AF65-F5344CB8AC3E}">
        <p14:creationId xmlns:p14="http://schemas.microsoft.com/office/powerpoint/2010/main" val="1021802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0" name="TextBox 219">
            <a:extLst>
              <a:ext uri="{FF2B5EF4-FFF2-40B4-BE49-F238E27FC236}">
                <a16:creationId xmlns:a16="http://schemas.microsoft.com/office/drawing/2014/main" id="{73020F6E-79BF-5B44-BC57-0E822298F0C5}"/>
              </a:ext>
            </a:extLst>
          </p:cNvPr>
          <p:cNvSpPr txBox="1"/>
          <p:nvPr/>
        </p:nvSpPr>
        <p:spPr>
          <a:xfrm>
            <a:off x="1665038" y="511538"/>
            <a:ext cx="447558" cy="369332"/>
          </a:xfrm>
          <a:prstGeom prst="rect">
            <a:avLst/>
          </a:prstGeom>
          <a:noFill/>
          <a:ln>
            <a:noFill/>
          </a:ln>
        </p:spPr>
        <p:txBody>
          <a:bodyPr wrap="none" rtlCol="0">
            <a:spAutoFit/>
          </a:bodyPr>
          <a:lstStyle/>
          <a:p>
            <a:r>
              <a:rPr lang="en-US" dirty="0">
                <a:solidFill>
                  <a:schemeClr val="accent2"/>
                </a:solidFill>
              </a:rPr>
              <a:t>71</a:t>
            </a:r>
          </a:p>
        </p:txBody>
      </p:sp>
      <p:sp>
        <p:nvSpPr>
          <p:cNvPr id="223" name="TextBox 222">
            <a:extLst>
              <a:ext uri="{FF2B5EF4-FFF2-40B4-BE49-F238E27FC236}">
                <a16:creationId xmlns:a16="http://schemas.microsoft.com/office/drawing/2014/main" id="{B7C00824-C465-174E-AB9C-05432CC13A48}"/>
              </a:ext>
            </a:extLst>
          </p:cNvPr>
          <p:cNvSpPr txBox="1"/>
          <p:nvPr/>
        </p:nvSpPr>
        <p:spPr>
          <a:xfrm>
            <a:off x="1114683" y="1459224"/>
            <a:ext cx="551846" cy="369332"/>
          </a:xfrm>
          <a:prstGeom prst="rect">
            <a:avLst/>
          </a:prstGeom>
          <a:noFill/>
          <a:ln>
            <a:noFill/>
          </a:ln>
        </p:spPr>
        <p:txBody>
          <a:bodyPr wrap="square" rtlCol="0">
            <a:spAutoFit/>
          </a:bodyPr>
          <a:lstStyle/>
          <a:p>
            <a:r>
              <a:rPr lang="en-US" dirty="0">
                <a:solidFill>
                  <a:schemeClr val="accent2"/>
                </a:solidFill>
              </a:rPr>
              <a:t>75</a:t>
            </a:r>
          </a:p>
        </p:txBody>
      </p:sp>
      <p:sp>
        <p:nvSpPr>
          <p:cNvPr id="232" name="TextBox 231">
            <a:extLst>
              <a:ext uri="{FF2B5EF4-FFF2-40B4-BE49-F238E27FC236}">
                <a16:creationId xmlns:a16="http://schemas.microsoft.com/office/drawing/2014/main" id="{DDFDBD99-338F-A94C-919E-D8F5B4775B4B}"/>
              </a:ext>
            </a:extLst>
          </p:cNvPr>
          <p:cNvSpPr txBox="1"/>
          <p:nvPr/>
        </p:nvSpPr>
        <p:spPr>
          <a:xfrm>
            <a:off x="987762" y="2758435"/>
            <a:ext cx="579005" cy="369332"/>
          </a:xfrm>
          <a:prstGeom prst="rect">
            <a:avLst/>
          </a:prstGeom>
          <a:noFill/>
          <a:ln>
            <a:noFill/>
          </a:ln>
        </p:spPr>
        <p:txBody>
          <a:bodyPr wrap="none" rtlCol="0">
            <a:spAutoFit/>
          </a:bodyPr>
          <a:lstStyle/>
          <a:p>
            <a:r>
              <a:rPr lang="en-US" dirty="0">
                <a:solidFill>
                  <a:schemeClr val="accent2"/>
                </a:solidFill>
              </a:rPr>
              <a:t>118</a:t>
            </a:r>
          </a:p>
        </p:txBody>
      </p:sp>
      <p:sp>
        <p:nvSpPr>
          <p:cNvPr id="235" name="TextBox 234">
            <a:extLst>
              <a:ext uri="{FF2B5EF4-FFF2-40B4-BE49-F238E27FC236}">
                <a16:creationId xmlns:a16="http://schemas.microsoft.com/office/drawing/2014/main" id="{E0B08AED-0B60-244E-AF32-44990280E3E9}"/>
              </a:ext>
            </a:extLst>
          </p:cNvPr>
          <p:cNvSpPr txBox="1"/>
          <p:nvPr/>
        </p:nvSpPr>
        <p:spPr>
          <a:xfrm>
            <a:off x="1591795" y="3860776"/>
            <a:ext cx="579005" cy="369332"/>
          </a:xfrm>
          <a:prstGeom prst="rect">
            <a:avLst/>
          </a:prstGeom>
          <a:noFill/>
          <a:ln>
            <a:noFill/>
          </a:ln>
        </p:spPr>
        <p:txBody>
          <a:bodyPr wrap="square" rtlCol="0">
            <a:spAutoFit/>
          </a:bodyPr>
          <a:lstStyle/>
          <a:p>
            <a:r>
              <a:rPr lang="en-US" dirty="0">
                <a:solidFill>
                  <a:schemeClr val="accent2"/>
                </a:solidFill>
              </a:rPr>
              <a:t>111</a:t>
            </a:r>
          </a:p>
        </p:txBody>
      </p:sp>
      <p:sp>
        <p:nvSpPr>
          <p:cNvPr id="238" name="TextBox 237">
            <a:extLst>
              <a:ext uri="{FF2B5EF4-FFF2-40B4-BE49-F238E27FC236}">
                <a16:creationId xmlns:a16="http://schemas.microsoft.com/office/drawing/2014/main" id="{3EC9E2B5-7600-954A-A007-7C9F8EBEB500}"/>
              </a:ext>
            </a:extLst>
          </p:cNvPr>
          <p:cNvSpPr txBox="1"/>
          <p:nvPr/>
        </p:nvSpPr>
        <p:spPr>
          <a:xfrm>
            <a:off x="1952988" y="4644211"/>
            <a:ext cx="447558" cy="369332"/>
          </a:xfrm>
          <a:prstGeom prst="rect">
            <a:avLst/>
          </a:prstGeom>
          <a:noFill/>
          <a:ln>
            <a:noFill/>
          </a:ln>
        </p:spPr>
        <p:txBody>
          <a:bodyPr wrap="none" rtlCol="0">
            <a:spAutoFit/>
          </a:bodyPr>
          <a:lstStyle/>
          <a:p>
            <a:r>
              <a:rPr lang="en-US" dirty="0">
                <a:solidFill>
                  <a:schemeClr val="accent2"/>
                </a:solidFill>
              </a:rPr>
              <a:t>70</a:t>
            </a:r>
          </a:p>
        </p:txBody>
      </p:sp>
      <p:sp>
        <p:nvSpPr>
          <p:cNvPr id="241" name="TextBox 240">
            <a:extLst>
              <a:ext uri="{FF2B5EF4-FFF2-40B4-BE49-F238E27FC236}">
                <a16:creationId xmlns:a16="http://schemas.microsoft.com/office/drawing/2014/main" id="{8D8A3F20-F072-824B-8FB9-C1BED073FE91}"/>
              </a:ext>
            </a:extLst>
          </p:cNvPr>
          <p:cNvSpPr txBox="1"/>
          <p:nvPr/>
        </p:nvSpPr>
        <p:spPr>
          <a:xfrm>
            <a:off x="1999541" y="5575738"/>
            <a:ext cx="447558" cy="369332"/>
          </a:xfrm>
          <a:prstGeom prst="rect">
            <a:avLst/>
          </a:prstGeom>
          <a:noFill/>
          <a:ln>
            <a:noFill/>
          </a:ln>
        </p:spPr>
        <p:txBody>
          <a:bodyPr wrap="none" rtlCol="0">
            <a:spAutoFit/>
          </a:bodyPr>
          <a:lstStyle/>
          <a:p>
            <a:r>
              <a:rPr lang="en-US" dirty="0">
                <a:solidFill>
                  <a:schemeClr val="accent2"/>
                </a:solidFill>
              </a:rPr>
              <a:t>75</a:t>
            </a:r>
          </a:p>
        </p:txBody>
      </p:sp>
      <p:sp>
        <p:nvSpPr>
          <p:cNvPr id="277" name="TextBox 276">
            <a:extLst>
              <a:ext uri="{FF2B5EF4-FFF2-40B4-BE49-F238E27FC236}">
                <a16:creationId xmlns:a16="http://schemas.microsoft.com/office/drawing/2014/main" id="{BB09F4C8-CF50-8343-8783-C284EAC8D956}"/>
              </a:ext>
            </a:extLst>
          </p:cNvPr>
          <p:cNvSpPr txBox="1"/>
          <p:nvPr/>
        </p:nvSpPr>
        <p:spPr>
          <a:xfrm>
            <a:off x="8630940" y="1020464"/>
            <a:ext cx="447558" cy="369332"/>
          </a:xfrm>
          <a:prstGeom prst="rect">
            <a:avLst/>
          </a:prstGeom>
          <a:noFill/>
          <a:ln>
            <a:noFill/>
          </a:ln>
        </p:spPr>
        <p:txBody>
          <a:bodyPr wrap="none" rtlCol="0">
            <a:spAutoFit/>
          </a:bodyPr>
          <a:lstStyle/>
          <a:p>
            <a:r>
              <a:rPr lang="en-US" dirty="0">
                <a:solidFill>
                  <a:schemeClr val="accent2"/>
                </a:solidFill>
              </a:rPr>
              <a:t>87</a:t>
            </a:r>
          </a:p>
        </p:txBody>
      </p:sp>
      <p:sp>
        <p:nvSpPr>
          <p:cNvPr id="292" name="Rectangle 291">
            <a:extLst>
              <a:ext uri="{FF2B5EF4-FFF2-40B4-BE49-F238E27FC236}">
                <a16:creationId xmlns:a16="http://schemas.microsoft.com/office/drawing/2014/main" id="{44469818-A8DD-5D46-B26B-774A55B1818C}"/>
              </a:ext>
            </a:extLst>
          </p:cNvPr>
          <p:cNvSpPr/>
          <p:nvPr/>
        </p:nvSpPr>
        <p:spPr>
          <a:xfrm>
            <a:off x="569517" y="709168"/>
            <a:ext cx="1252266" cy="369332"/>
          </a:xfrm>
          <a:prstGeom prst="rect">
            <a:avLst/>
          </a:prstGeom>
          <a:noFill/>
          <a:ln>
            <a:noFill/>
          </a:ln>
        </p:spPr>
        <p:txBody>
          <a:bodyPr wrap="none">
            <a:spAutoFit/>
          </a:bodyPr>
          <a:lstStyle/>
          <a:p>
            <a:r>
              <a:rPr lang="en-US" dirty="0">
                <a:solidFill>
                  <a:schemeClr val="accent2"/>
                </a:solidFill>
                <a:latin typeface="Helvetica Neue" panose="02000503000000020004" pitchFamily="2" charset="0"/>
              </a:rPr>
              <a:t>Coruscant</a:t>
            </a:r>
            <a:endParaRPr lang="en-US" dirty="0">
              <a:solidFill>
                <a:schemeClr val="accent2"/>
              </a:solidFill>
              <a:effectLst/>
              <a:latin typeface="Helvetica Neue" panose="02000503000000020004" pitchFamily="2" charset="0"/>
            </a:endParaRPr>
          </a:p>
        </p:txBody>
      </p:sp>
      <p:sp>
        <p:nvSpPr>
          <p:cNvPr id="298" name="Rectangle 297">
            <a:extLst>
              <a:ext uri="{FF2B5EF4-FFF2-40B4-BE49-F238E27FC236}">
                <a16:creationId xmlns:a16="http://schemas.microsoft.com/office/drawing/2014/main" id="{C10A4014-26A5-064B-8AFD-DCD9AB1137C8}"/>
              </a:ext>
            </a:extLst>
          </p:cNvPr>
          <p:cNvSpPr/>
          <p:nvPr/>
        </p:nvSpPr>
        <p:spPr>
          <a:xfrm>
            <a:off x="360669" y="3735148"/>
            <a:ext cx="1056700" cy="369332"/>
          </a:xfrm>
          <a:prstGeom prst="rect">
            <a:avLst/>
          </a:prstGeom>
          <a:noFill/>
          <a:ln>
            <a:noFill/>
          </a:ln>
        </p:spPr>
        <p:txBody>
          <a:bodyPr wrap="none">
            <a:spAutoFit/>
          </a:bodyPr>
          <a:lstStyle/>
          <a:p>
            <a:r>
              <a:rPr lang="en-US" dirty="0">
                <a:solidFill>
                  <a:schemeClr val="accent2"/>
                </a:solidFill>
                <a:latin typeface="Helvetica Neue" panose="02000503000000020004" pitchFamily="2" charset="0"/>
              </a:rPr>
              <a:t>Tatooine</a:t>
            </a:r>
            <a:endParaRPr lang="en-US" dirty="0">
              <a:solidFill>
                <a:schemeClr val="accent2"/>
              </a:solidFill>
              <a:effectLst/>
              <a:latin typeface="Helvetica Neue" panose="02000503000000020004" pitchFamily="2" charset="0"/>
            </a:endParaRPr>
          </a:p>
        </p:txBody>
      </p:sp>
      <p:sp>
        <p:nvSpPr>
          <p:cNvPr id="301" name="Rectangle 300">
            <a:extLst>
              <a:ext uri="{FF2B5EF4-FFF2-40B4-BE49-F238E27FC236}">
                <a16:creationId xmlns:a16="http://schemas.microsoft.com/office/drawing/2014/main" id="{8471FCB2-C77A-9243-8522-82842FF33436}"/>
              </a:ext>
            </a:extLst>
          </p:cNvPr>
          <p:cNvSpPr/>
          <p:nvPr/>
        </p:nvSpPr>
        <p:spPr>
          <a:xfrm>
            <a:off x="2056539" y="4174467"/>
            <a:ext cx="1602219"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Lotho</a:t>
            </a:r>
            <a:r>
              <a:rPr lang="en-US" dirty="0">
                <a:solidFill>
                  <a:schemeClr val="accent2"/>
                </a:solidFill>
                <a:latin typeface="Helvetica Neue" panose="02000503000000020004" pitchFamily="2" charset="0"/>
              </a:rPr>
              <a:t> Minor</a:t>
            </a:r>
            <a:endParaRPr lang="en-US" dirty="0">
              <a:solidFill>
                <a:schemeClr val="accent2"/>
              </a:solidFill>
              <a:effectLst/>
              <a:latin typeface="Helvetica Neue" panose="02000503000000020004" pitchFamily="2" charset="0"/>
            </a:endParaRPr>
          </a:p>
        </p:txBody>
      </p:sp>
      <p:sp>
        <p:nvSpPr>
          <p:cNvPr id="304" name="Rectangle 303">
            <a:extLst>
              <a:ext uri="{FF2B5EF4-FFF2-40B4-BE49-F238E27FC236}">
                <a16:creationId xmlns:a16="http://schemas.microsoft.com/office/drawing/2014/main" id="{360EDA99-E448-B843-A176-73EA350431EB}"/>
              </a:ext>
            </a:extLst>
          </p:cNvPr>
          <p:cNvSpPr/>
          <p:nvPr/>
        </p:nvSpPr>
        <p:spPr>
          <a:xfrm>
            <a:off x="608251" y="4906313"/>
            <a:ext cx="1276953"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Mandalore</a:t>
            </a:r>
            <a:endParaRPr lang="en-US" dirty="0">
              <a:solidFill>
                <a:schemeClr val="accent2"/>
              </a:solidFill>
              <a:effectLst/>
              <a:latin typeface="Helvetica Neue" panose="02000503000000020004" pitchFamily="2" charset="0"/>
            </a:endParaRPr>
          </a:p>
        </p:txBody>
      </p:sp>
      <p:sp>
        <p:nvSpPr>
          <p:cNvPr id="331" name="Rectangle 330">
            <a:extLst>
              <a:ext uri="{FF2B5EF4-FFF2-40B4-BE49-F238E27FC236}">
                <a16:creationId xmlns:a16="http://schemas.microsoft.com/office/drawing/2014/main" id="{1B2BB14F-D07C-D841-90BE-F93C6DE83DA9}"/>
              </a:ext>
            </a:extLst>
          </p:cNvPr>
          <p:cNvSpPr/>
          <p:nvPr/>
        </p:nvSpPr>
        <p:spPr>
          <a:xfrm>
            <a:off x="7666512" y="687046"/>
            <a:ext cx="1426994" cy="369332"/>
          </a:xfrm>
          <a:prstGeom prst="rect">
            <a:avLst/>
          </a:prstGeom>
          <a:noFill/>
          <a:ln>
            <a:noFill/>
          </a:ln>
        </p:spPr>
        <p:txBody>
          <a:bodyPr wrap="none">
            <a:spAutoFit/>
          </a:bodyPr>
          <a:lstStyle/>
          <a:p>
            <a:r>
              <a:rPr lang="en-US" dirty="0">
                <a:solidFill>
                  <a:schemeClr val="accent2"/>
                </a:solidFill>
                <a:latin typeface="Helvetica Neue" panose="02000503000000020004" pitchFamily="2" charset="0"/>
              </a:rPr>
              <a:t>Polis Massa</a:t>
            </a:r>
            <a:endParaRPr lang="en-US" dirty="0">
              <a:solidFill>
                <a:schemeClr val="accent2"/>
              </a:solidFill>
              <a:effectLst/>
              <a:latin typeface="Helvetica Neue" panose="02000503000000020004" pitchFamily="2" charset="0"/>
            </a:endParaRPr>
          </a:p>
        </p:txBody>
      </p:sp>
      <p:cxnSp>
        <p:nvCxnSpPr>
          <p:cNvPr id="29" name="Straight Connector 28">
            <a:extLst>
              <a:ext uri="{FF2B5EF4-FFF2-40B4-BE49-F238E27FC236}">
                <a16:creationId xmlns:a16="http://schemas.microsoft.com/office/drawing/2014/main" id="{61E9C98B-0A0C-0C43-B1E4-F55E657F152C}"/>
              </a:ext>
            </a:extLst>
          </p:cNvPr>
          <p:cNvCxnSpPr>
            <a:cxnSpLocks/>
            <a:stCxn id="23" idx="3"/>
            <a:endCxn id="7" idx="0"/>
          </p:cNvCxnSpPr>
          <p:nvPr/>
        </p:nvCxnSpPr>
        <p:spPr>
          <a:xfrm flipH="1">
            <a:off x="1871849" y="562878"/>
            <a:ext cx="355480" cy="439800"/>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D5972C0-37EA-2649-9794-8229D4562291}"/>
              </a:ext>
            </a:extLst>
          </p:cNvPr>
          <p:cNvCxnSpPr>
            <a:cxnSpLocks/>
            <a:stCxn id="7" idx="3"/>
            <a:endCxn id="8" idx="0"/>
          </p:cNvCxnSpPr>
          <p:nvPr/>
        </p:nvCxnSpPr>
        <p:spPr>
          <a:xfrm flipH="1">
            <a:off x="1583873" y="1377968"/>
            <a:ext cx="132525" cy="47923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3BF294-74D4-8641-8955-37880A41866B}"/>
              </a:ext>
            </a:extLst>
          </p:cNvPr>
          <p:cNvCxnSpPr>
            <a:cxnSpLocks/>
            <a:stCxn id="23" idx="5"/>
            <a:endCxn id="9" idx="1"/>
          </p:cNvCxnSpPr>
          <p:nvPr/>
        </p:nvCxnSpPr>
        <p:spPr>
          <a:xfrm>
            <a:off x="2538230" y="562878"/>
            <a:ext cx="1261939" cy="2004934"/>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3218A35-7981-6046-92E9-7790A3226B56}"/>
              </a:ext>
            </a:extLst>
          </p:cNvPr>
          <p:cNvCxnSpPr>
            <a:cxnSpLocks/>
            <a:stCxn id="8" idx="6"/>
            <a:endCxn id="9" idx="2"/>
          </p:cNvCxnSpPr>
          <p:nvPr/>
        </p:nvCxnSpPr>
        <p:spPr>
          <a:xfrm>
            <a:off x="1803712" y="2077046"/>
            <a:ext cx="1932068" cy="646217"/>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00223E-CE83-0240-8F8C-782550AA1AE1}"/>
              </a:ext>
            </a:extLst>
          </p:cNvPr>
          <p:cNvCxnSpPr>
            <a:cxnSpLocks/>
            <a:stCxn id="8" idx="4"/>
            <a:endCxn id="12" idx="0"/>
          </p:cNvCxnSpPr>
          <p:nvPr/>
        </p:nvCxnSpPr>
        <p:spPr>
          <a:xfrm>
            <a:off x="1583873" y="2296885"/>
            <a:ext cx="0" cy="1137513"/>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490E8C0-F456-EA48-A6D5-A342BAF923D4}"/>
              </a:ext>
            </a:extLst>
          </p:cNvPr>
          <p:cNvCxnSpPr>
            <a:cxnSpLocks/>
            <a:stCxn id="13" idx="1"/>
            <a:endCxn id="12" idx="4"/>
          </p:cNvCxnSpPr>
          <p:nvPr/>
        </p:nvCxnSpPr>
        <p:spPr>
          <a:xfrm flipH="1" flipV="1">
            <a:off x="1583873" y="3874077"/>
            <a:ext cx="93062" cy="461795"/>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E87B06B-FDCA-0B48-B90F-9107C0A95F44}"/>
              </a:ext>
            </a:extLst>
          </p:cNvPr>
          <p:cNvCxnSpPr>
            <a:cxnSpLocks/>
            <a:stCxn id="13" idx="4"/>
            <a:endCxn id="14" idx="1"/>
          </p:cNvCxnSpPr>
          <p:nvPr/>
        </p:nvCxnSpPr>
        <p:spPr>
          <a:xfrm>
            <a:off x="1850692" y="4711162"/>
            <a:ext cx="66712" cy="320390"/>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4688BAD-979F-9243-B353-C5ABB5DA66E5}"/>
              </a:ext>
            </a:extLst>
          </p:cNvPr>
          <p:cNvCxnSpPr>
            <a:cxnSpLocks/>
            <a:stCxn id="14" idx="5"/>
            <a:endCxn id="15" idx="1"/>
          </p:cNvCxnSpPr>
          <p:nvPr/>
        </p:nvCxnSpPr>
        <p:spPr>
          <a:xfrm>
            <a:off x="2228305" y="5342453"/>
            <a:ext cx="555055" cy="597246"/>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6010AFA-FEE9-5D48-8076-F57278F08CF8}"/>
              </a:ext>
            </a:extLst>
          </p:cNvPr>
          <p:cNvCxnSpPr>
            <a:cxnSpLocks/>
            <a:stCxn id="16" idx="2"/>
            <a:endCxn id="15" idx="6"/>
          </p:cNvCxnSpPr>
          <p:nvPr/>
        </p:nvCxnSpPr>
        <p:spPr>
          <a:xfrm flipH="1" flipV="1">
            <a:off x="3158650" y="6095150"/>
            <a:ext cx="1433257" cy="234417"/>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E02C66E-BAC4-104C-B9EE-FDA58F10C0BD}"/>
              </a:ext>
            </a:extLst>
          </p:cNvPr>
          <p:cNvCxnSpPr>
            <a:cxnSpLocks/>
            <a:stCxn id="10" idx="2"/>
            <a:endCxn id="9" idx="6"/>
          </p:cNvCxnSpPr>
          <p:nvPr/>
        </p:nvCxnSpPr>
        <p:spPr>
          <a:xfrm flipH="1">
            <a:off x="4175459" y="2652936"/>
            <a:ext cx="1667961" cy="70327"/>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FD7EFD7-A5B5-EA4A-A65A-FF277BB56C5C}"/>
              </a:ext>
            </a:extLst>
          </p:cNvPr>
          <p:cNvCxnSpPr>
            <a:cxnSpLocks/>
            <a:stCxn id="200" idx="1"/>
            <a:endCxn id="9" idx="4"/>
          </p:cNvCxnSpPr>
          <p:nvPr/>
        </p:nvCxnSpPr>
        <p:spPr>
          <a:xfrm flipH="1" flipV="1">
            <a:off x="3955620" y="2943102"/>
            <a:ext cx="326848" cy="526635"/>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0BE4B39-7A69-B646-AF3D-CA5C8EA13027}"/>
              </a:ext>
            </a:extLst>
          </p:cNvPr>
          <p:cNvCxnSpPr>
            <a:cxnSpLocks/>
            <a:stCxn id="11" idx="5"/>
            <a:endCxn id="17" idx="1"/>
          </p:cNvCxnSpPr>
          <p:nvPr/>
        </p:nvCxnSpPr>
        <p:spPr>
          <a:xfrm>
            <a:off x="4615772" y="3804290"/>
            <a:ext cx="1470213" cy="580592"/>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F81BB91-FD0D-B249-9A0E-EEF1009B947E}"/>
              </a:ext>
            </a:extLst>
          </p:cNvPr>
          <p:cNvCxnSpPr>
            <a:cxnSpLocks/>
            <a:stCxn id="16" idx="0"/>
            <a:endCxn id="11" idx="4"/>
          </p:cNvCxnSpPr>
          <p:nvPr/>
        </p:nvCxnSpPr>
        <p:spPr>
          <a:xfrm flipH="1" flipV="1">
            <a:off x="4460322" y="3868679"/>
            <a:ext cx="351425" cy="224104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917A935-A481-3E4D-A34E-B5516855567B}"/>
              </a:ext>
            </a:extLst>
          </p:cNvPr>
          <p:cNvCxnSpPr>
            <a:cxnSpLocks/>
            <a:stCxn id="16" idx="7"/>
            <a:endCxn id="17" idx="3"/>
          </p:cNvCxnSpPr>
          <p:nvPr/>
        </p:nvCxnSpPr>
        <p:spPr>
          <a:xfrm flipV="1">
            <a:off x="4967197" y="4695783"/>
            <a:ext cx="1118788" cy="1478333"/>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FA65C3B-8D67-0845-8C9E-5C379F610763}"/>
              </a:ext>
            </a:extLst>
          </p:cNvPr>
          <p:cNvCxnSpPr>
            <a:cxnSpLocks/>
            <a:stCxn id="17" idx="6"/>
            <a:endCxn id="18" idx="1"/>
          </p:cNvCxnSpPr>
          <p:nvPr/>
        </p:nvCxnSpPr>
        <p:spPr>
          <a:xfrm>
            <a:off x="6461275" y="4540333"/>
            <a:ext cx="1269626" cy="663801"/>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FB7203-DE69-B344-BF95-EA65B68C1817}"/>
              </a:ext>
            </a:extLst>
          </p:cNvPr>
          <p:cNvCxnSpPr>
            <a:cxnSpLocks/>
            <a:stCxn id="10" idx="5"/>
            <a:endCxn id="18" idx="1"/>
          </p:cNvCxnSpPr>
          <p:nvPr/>
        </p:nvCxnSpPr>
        <p:spPr>
          <a:xfrm>
            <a:off x="6218710" y="2808386"/>
            <a:ext cx="1512191" cy="239574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997B0A9-C475-864C-BB66-C48CDFC391D6}"/>
              </a:ext>
            </a:extLst>
          </p:cNvPr>
          <p:cNvCxnSpPr>
            <a:cxnSpLocks/>
            <a:stCxn id="6" idx="3"/>
            <a:endCxn id="18" idx="6"/>
          </p:cNvCxnSpPr>
          <p:nvPr/>
        </p:nvCxnSpPr>
        <p:spPr>
          <a:xfrm flipH="1">
            <a:off x="8106191" y="4990541"/>
            <a:ext cx="782959" cy="369044"/>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1EC5B6-E0E8-1A43-8665-F95E3ACDF6E2}"/>
              </a:ext>
            </a:extLst>
          </p:cNvPr>
          <p:cNvCxnSpPr>
            <a:cxnSpLocks/>
            <a:stCxn id="18" idx="4"/>
            <a:endCxn id="19" idx="7"/>
          </p:cNvCxnSpPr>
          <p:nvPr/>
        </p:nvCxnSpPr>
        <p:spPr>
          <a:xfrm flipH="1">
            <a:off x="7507122" y="5579424"/>
            <a:ext cx="379230" cy="749199"/>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4B3F772-00D0-2B41-B715-B653B96EF21D}"/>
              </a:ext>
            </a:extLst>
          </p:cNvPr>
          <p:cNvCxnSpPr>
            <a:cxnSpLocks/>
            <a:stCxn id="24" idx="2"/>
            <a:endCxn id="6" idx="6"/>
          </p:cNvCxnSpPr>
          <p:nvPr/>
        </p:nvCxnSpPr>
        <p:spPr>
          <a:xfrm flipH="1">
            <a:off x="9264440" y="4835091"/>
            <a:ext cx="1068375" cy="0"/>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5631AA-5A66-FB46-9B63-633E7B9E4C50}"/>
              </a:ext>
            </a:extLst>
          </p:cNvPr>
          <p:cNvCxnSpPr>
            <a:cxnSpLocks/>
            <a:stCxn id="20" idx="6"/>
            <a:endCxn id="21" idx="1"/>
          </p:cNvCxnSpPr>
          <p:nvPr/>
        </p:nvCxnSpPr>
        <p:spPr>
          <a:xfrm>
            <a:off x="8153157" y="1292628"/>
            <a:ext cx="1002784" cy="259844"/>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211B618-C73F-7F4E-AFC7-0D2B8310D1C6}"/>
              </a:ext>
            </a:extLst>
          </p:cNvPr>
          <p:cNvCxnSpPr>
            <a:cxnSpLocks/>
            <a:stCxn id="21" idx="5"/>
            <a:endCxn id="22" idx="1"/>
          </p:cNvCxnSpPr>
          <p:nvPr/>
        </p:nvCxnSpPr>
        <p:spPr>
          <a:xfrm>
            <a:off x="9466842" y="1863373"/>
            <a:ext cx="490683" cy="92427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B02B7C0-9CAC-5E46-B90E-0BD3873A039E}"/>
              </a:ext>
            </a:extLst>
          </p:cNvPr>
          <p:cNvCxnSpPr>
            <a:cxnSpLocks/>
            <a:stCxn id="22" idx="4"/>
            <a:endCxn id="6" idx="7"/>
          </p:cNvCxnSpPr>
          <p:nvPr/>
        </p:nvCxnSpPr>
        <p:spPr>
          <a:xfrm flipH="1">
            <a:off x="9200051" y="3162941"/>
            <a:ext cx="912925" cy="1516699"/>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3365A6F-EA42-8B4E-8A78-66213E5E714B}"/>
              </a:ext>
            </a:extLst>
          </p:cNvPr>
          <p:cNvCxnSpPr>
            <a:cxnSpLocks/>
            <a:stCxn id="24" idx="5"/>
            <a:endCxn id="25" idx="0"/>
          </p:cNvCxnSpPr>
          <p:nvPr/>
        </p:nvCxnSpPr>
        <p:spPr>
          <a:xfrm>
            <a:off x="10708105" y="4990541"/>
            <a:ext cx="878127" cy="1101079"/>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1F11B64-5287-3644-82C9-35C5B8686938}"/>
              </a:ext>
            </a:extLst>
          </p:cNvPr>
          <p:cNvSpPr/>
          <p:nvPr/>
        </p:nvSpPr>
        <p:spPr>
          <a:xfrm>
            <a:off x="2162940" y="187588"/>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7" name="Oval 6">
            <a:extLst>
              <a:ext uri="{FF2B5EF4-FFF2-40B4-BE49-F238E27FC236}">
                <a16:creationId xmlns:a16="http://schemas.microsoft.com/office/drawing/2014/main" id="{8314A98F-B44B-0C40-B635-481D365F8ECD}"/>
              </a:ext>
            </a:extLst>
          </p:cNvPr>
          <p:cNvSpPr/>
          <p:nvPr/>
        </p:nvSpPr>
        <p:spPr>
          <a:xfrm>
            <a:off x="1652009" y="1002678"/>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8" name="Oval 7">
            <a:extLst>
              <a:ext uri="{FF2B5EF4-FFF2-40B4-BE49-F238E27FC236}">
                <a16:creationId xmlns:a16="http://schemas.microsoft.com/office/drawing/2014/main" id="{32EB5876-7992-5F4E-975B-F94D51AF9340}"/>
              </a:ext>
            </a:extLst>
          </p:cNvPr>
          <p:cNvSpPr/>
          <p:nvPr/>
        </p:nvSpPr>
        <p:spPr>
          <a:xfrm>
            <a:off x="1364033" y="1857206"/>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Oval 11">
            <a:extLst>
              <a:ext uri="{FF2B5EF4-FFF2-40B4-BE49-F238E27FC236}">
                <a16:creationId xmlns:a16="http://schemas.microsoft.com/office/drawing/2014/main" id="{09D6DC3F-8383-1746-A9CB-54F77A1F606B}"/>
              </a:ext>
            </a:extLst>
          </p:cNvPr>
          <p:cNvSpPr/>
          <p:nvPr/>
        </p:nvSpPr>
        <p:spPr>
          <a:xfrm>
            <a:off x="1364033" y="3434398"/>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 name="Oval 12">
            <a:extLst>
              <a:ext uri="{FF2B5EF4-FFF2-40B4-BE49-F238E27FC236}">
                <a16:creationId xmlns:a16="http://schemas.microsoft.com/office/drawing/2014/main" id="{959781E7-4F9C-8A47-A65A-EC98580E09E9}"/>
              </a:ext>
            </a:extLst>
          </p:cNvPr>
          <p:cNvSpPr/>
          <p:nvPr/>
        </p:nvSpPr>
        <p:spPr>
          <a:xfrm>
            <a:off x="1604962" y="4271483"/>
            <a:ext cx="491460"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Oval 13">
            <a:extLst>
              <a:ext uri="{FF2B5EF4-FFF2-40B4-BE49-F238E27FC236}">
                <a16:creationId xmlns:a16="http://schemas.microsoft.com/office/drawing/2014/main" id="{95A1C621-2C70-EE41-900A-00CEA972088F}"/>
              </a:ext>
            </a:extLst>
          </p:cNvPr>
          <p:cNvSpPr/>
          <p:nvPr/>
        </p:nvSpPr>
        <p:spPr>
          <a:xfrm>
            <a:off x="1853015" y="4967163"/>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Oval 14">
            <a:extLst>
              <a:ext uri="{FF2B5EF4-FFF2-40B4-BE49-F238E27FC236}">
                <a16:creationId xmlns:a16="http://schemas.microsoft.com/office/drawing/2014/main" id="{362102D5-B41C-4540-846D-277CABB86113}"/>
              </a:ext>
            </a:extLst>
          </p:cNvPr>
          <p:cNvSpPr/>
          <p:nvPr/>
        </p:nvSpPr>
        <p:spPr>
          <a:xfrm>
            <a:off x="2718971" y="5875310"/>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9" name="Oval 8">
            <a:extLst>
              <a:ext uri="{FF2B5EF4-FFF2-40B4-BE49-F238E27FC236}">
                <a16:creationId xmlns:a16="http://schemas.microsoft.com/office/drawing/2014/main" id="{DCFE3D8A-70BB-A747-ADCD-EB6C143A8A80}"/>
              </a:ext>
            </a:extLst>
          </p:cNvPr>
          <p:cNvSpPr/>
          <p:nvPr/>
        </p:nvSpPr>
        <p:spPr>
          <a:xfrm>
            <a:off x="3735780" y="2503423"/>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Oval 10">
            <a:extLst>
              <a:ext uri="{FF2B5EF4-FFF2-40B4-BE49-F238E27FC236}">
                <a16:creationId xmlns:a16="http://schemas.microsoft.com/office/drawing/2014/main" id="{BBF5312B-1944-3A42-80BA-49AF497BF9E5}"/>
              </a:ext>
            </a:extLst>
          </p:cNvPr>
          <p:cNvSpPr/>
          <p:nvPr/>
        </p:nvSpPr>
        <p:spPr>
          <a:xfrm>
            <a:off x="4240482" y="3429000"/>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Oval 9">
            <a:extLst>
              <a:ext uri="{FF2B5EF4-FFF2-40B4-BE49-F238E27FC236}">
                <a16:creationId xmlns:a16="http://schemas.microsoft.com/office/drawing/2014/main" id="{4B1B3979-8827-CE45-8EBF-AD691B0346BC}"/>
              </a:ext>
            </a:extLst>
          </p:cNvPr>
          <p:cNvSpPr/>
          <p:nvPr/>
        </p:nvSpPr>
        <p:spPr>
          <a:xfrm>
            <a:off x="5843420" y="2433096"/>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8" name="Oval 17">
            <a:extLst>
              <a:ext uri="{FF2B5EF4-FFF2-40B4-BE49-F238E27FC236}">
                <a16:creationId xmlns:a16="http://schemas.microsoft.com/office/drawing/2014/main" id="{9DFC363E-4857-B540-9D38-68F36FC414BC}"/>
              </a:ext>
            </a:extLst>
          </p:cNvPr>
          <p:cNvSpPr/>
          <p:nvPr/>
        </p:nvSpPr>
        <p:spPr>
          <a:xfrm>
            <a:off x="7666512" y="5139745"/>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7" name="Oval 16">
            <a:extLst>
              <a:ext uri="{FF2B5EF4-FFF2-40B4-BE49-F238E27FC236}">
                <a16:creationId xmlns:a16="http://schemas.microsoft.com/office/drawing/2014/main" id="{3F0DC465-2003-4E47-AC7C-63056F3BD2BB}"/>
              </a:ext>
            </a:extLst>
          </p:cNvPr>
          <p:cNvSpPr/>
          <p:nvPr/>
        </p:nvSpPr>
        <p:spPr>
          <a:xfrm>
            <a:off x="6021596" y="4320493"/>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 name="Oval 15">
            <a:extLst>
              <a:ext uri="{FF2B5EF4-FFF2-40B4-BE49-F238E27FC236}">
                <a16:creationId xmlns:a16="http://schemas.microsoft.com/office/drawing/2014/main" id="{5FE0EE52-C6F2-7645-95C2-58ED8DA7B56C}"/>
              </a:ext>
            </a:extLst>
          </p:cNvPr>
          <p:cNvSpPr/>
          <p:nvPr/>
        </p:nvSpPr>
        <p:spPr>
          <a:xfrm>
            <a:off x="4591907" y="6109727"/>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9" name="Oval 18">
            <a:extLst>
              <a:ext uri="{FF2B5EF4-FFF2-40B4-BE49-F238E27FC236}">
                <a16:creationId xmlns:a16="http://schemas.microsoft.com/office/drawing/2014/main" id="{C23BAE74-4659-5E46-88D2-27E65F76926B}"/>
              </a:ext>
            </a:extLst>
          </p:cNvPr>
          <p:cNvSpPr/>
          <p:nvPr/>
        </p:nvSpPr>
        <p:spPr>
          <a:xfrm>
            <a:off x="7131832" y="6264234"/>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0" name="Oval 19">
            <a:extLst>
              <a:ext uri="{FF2B5EF4-FFF2-40B4-BE49-F238E27FC236}">
                <a16:creationId xmlns:a16="http://schemas.microsoft.com/office/drawing/2014/main" id="{E337A2B8-46F8-7048-A9AA-E9589FFF0269}"/>
              </a:ext>
            </a:extLst>
          </p:cNvPr>
          <p:cNvSpPr/>
          <p:nvPr/>
        </p:nvSpPr>
        <p:spPr>
          <a:xfrm>
            <a:off x="7713478" y="1072788"/>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1" name="Oval 20">
            <a:extLst>
              <a:ext uri="{FF2B5EF4-FFF2-40B4-BE49-F238E27FC236}">
                <a16:creationId xmlns:a16="http://schemas.microsoft.com/office/drawing/2014/main" id="{91170830-11C1-B443-A3B6-4950F001250C}"/>
              </a:ext>
            </a:extLst>
          </p:cNvPr>
          <p:cNvSpPr/>
          <p:nvPr/>
        </p:nvSpPr>
        <p:spPr>
          <a:xfrm>
            <a:off x="9091552" y="1488083"/>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5" name="Oval 24">
            <a:extLst>
              <a:ext uri="{FF2B5EF4-FFF2-40B4-BE49-F238E27FC236}">
                <a16:creationId xmlns:a16="http://schemas.microsoft.com/office/drawing/2014/main" id="{3AEBF33D-0C8F-954F-9310-26B9E0D68D2F}"/>
              </a:ext>
            </a:extLst>
          </p:cNvPr>
          <p:cNvSpPr/>
          <p:nvPr/>
        </p:nvSpPr>
        <p:spPr>
          <a:xfrm>
            <a:off x="11366392" y="6091620"/>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4" name="Oval 23">
            <a:extLst>
              <a:ext uri="{FF2B5EF4-FFF2-40B4-BE49-F238E27FC236}">
                <a16:creationId xmlns:a16="http://schemas.microsoft.com/office/drawing/2014/main" id="{6EF686FB-2371-6144-9599-700A90FF4F7F}"/>
              </a:ext>
            </a:extLst>
          </p:cNvPr>
          <p:cNvSpPr/>
          <p:nvPr/>
        </p:nvSpPr>
        <p:spPr>
          <a:xfrm>
            <a:off x="10332815" y="4615251"/>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 name="Oval 5">
            <a:extLst>
              <a:ext uri="{FF2B5EF4-FFF2-40B4-BE49-F238E27FC236}">
                <a16:creationId xmlns:a16="http://schemas.microsoft.com/office/drawing/2014/main" id="{3948E0B5-E55D-7B4E-88BE-BDFC56F8661C}"/>
              </a:ext>
            </a:extLst>
          </p:cNvPr>
          <p:cNvSpPr/>
          <p:nvPr/>
        </p:nvSpPr>
        <p:spPr>
          <a:xfrm>
            <a:off x="8824761" y="4615251"/>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2" name="Oval 21">
            <a:extLst>
              <a:ext uri="{FF2B5EF4-FFF2-40B4-BE49-F238E27FC236}">
                <a16:creationId xmlns:a16="http://schemas.microsoft.com/office/drawing/2014/main" id="{2A980154-2691-2741-83E9-6257A06DEF58}"/>
              </a:ext>
            </a:extLst>
          </p:cNvPr>
          <p:cNvSpPr/>
          <p:nvPr/>
        </p:nvSpPr>
        <p:spPr>
          <a:xfrm>
            <a:off x="9893136" y="2723262"/>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Oval 1">
            <a:extLst>
              <a:ext uri="{FF2B5EF4-FFF2-40B4-BE49-F238E27FC236}">
                <a16:creationId xmlns:a16="http://schemas.microsoft.com/office/drawing/2014/main" id="{C6FCDE50-E24C-6E4F-BBA9-0BCD55730983}"/>
              </a:ext>
            </a:extLst>
          </p:cNvPr>
          <p:cNvSpPr/>
          <p:nvPr/>
        </p:nvSpPr>
        <p:spPr>
          <a:xfrm>
            <a:off x="7621836" y="5108061"/>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95" name="Oval 194">
            <a:extLst>
              <a:ext uri="{FF2B5EF4-FFF2-40B4-BE49-F238E27FC236}">
                <a16:creationId xmlns:a16="http://schemas.microsoft.com/office/drawing/2014/main" id="{11335CFD-3490-8C4A-9ED2-F2AC1205D018}"/>
              </a:ext>
            </a:extLst>
          </p:cNvPr>
          <p:cNvSpPr/>
          <p:nvPr/>
        </p:nvSpPr>
        <p:spPr>
          <a:xfrm>
            <a:off x="8793686" y="4584782"/>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97" name="Oval 196">
            <a:extLst>
              <a:ext uri="{FF2B5EF4-FFF2-40B4-BE49-F238E27FC236}">
                <a16:creationId xmlns:a16="http://schemas.microsoft.com/office/drawing/2014/main" id="{1D73B0DF-91A3-7546-9BEF-5B220E0A8DF0}"/>
              </a:ext>
            </a:extLst>
          </p:cNvPr>
          <p:cNvSpPr/>
          <p:nvPr/>
        </p:nvSpPr>
        <p:spPr>
          <a:xfrm>
            <a:off x="7108319" y="6232549"/>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98" name="Oval 197">
            <a:extLst>
              <a:ext uri="{FF2B5EF4-FFF2-40B4-BE49-F238E27FC236}">
                <a16:creationId xmlns:a16="http://schemas.microsoft.com/office/drawing/2014/main" id="{627A3F87-ADBE-BF41-8C90-9BDE8FDD09CB}"/>
              </a:ext>
            </a:extLst>
          </p:cNvPr>
          <p:cNvSpPr/>
          <p:nvPr/>
        </p:nvSpPr>
        <p:spPr>
          <a:xfrm>
            <a:off x="5987832" y="4280432"/>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99" name="Oval 198">
            <a:extLst>
              <a:ext uri="{FF2B5EF4-FFF2-40B4-BE49-F238E27FC236}">
                <a16:creationId xmlns:a16="http://schemas.microsoft.com/office/drawing/2014/main" id="{42AA6A62-DE00-664F-A4D9-63A611478D91}"/>
              </a:ext>
            </a:extLst>
          </p:cNvPr>
          <p:cNvSpPr/>
          <p:nvPr/>
        </p:nvSpPr>
        <p:spPr>
          <a:xfrm>
            <a:off x="10301130" y="4590879"/>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5" name="Oval 204">
            <a:extLst>
              <a:ext uri="{FF2B5EF4-FFF2-40B4-BE49-F238E27FC236}">
                <a16:creationId xmlns:a16="http://schemas.microsoft.com/office/drawing/2014/main" id="{B24F0F79-7F24-5441-8C23-88E985A28FC0}"/>
              </a:ext>
            </a:extLst>
          </p:cNvPr>
          <p:cNvSpPr/>
          <p:nvPr/>
        </p:nvSpPr>
        <p:spPr>
          <a:xfrm>
            <a:off x="9855648" y="2676267"/>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6" name="Oval 205">
            <a:extLst>
              <a:ext uri="{FF2B5EF4-FFF2-40B4-BE49-F238E27FC236}">
                <a16:creationId xmlns:a16="http://schemas.microsoft.com/office/drawing/2014/main" id="{3B1C567B-7067-A54C-B956-5592B57A6424}"/>
              </a:ext>
            </a:extLst>
          </p:cNvPr>
          <p:cNvSpPr/>
          <p:nvPr/>
        </p:nvSpPr>
        <p:spPr>
          <a:xfrm>
            <a:off x="5800891" y="2401786"/>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7" name="Oval 206">
            <a:extLst>
              <a:ext uri="{FF2B5EF4-FFF2-40B4-BE49-F238E27FC236}">
                <a16:creationId xmlns:a16="http://schemas.microsoft.com/office/drawing/2014/main" id="{97910962-E1BB-894D-8466-8B7EDAAC4547}"/>
              </a:ext>
            </a:extLst>
          </p:cNvPr>
          <p:cNvSpPr/>
          <p:nvPr/>
        </p:nvSpPr>
        <p:spPr>
          <a:xfrm>
            <a:off x="3706657" y="2462898"/>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8" name="Oval 207">
            <a:extLst>
              <a:ext uri="{FF2B5EF4-FFF2-40B4-BE49-F238E27FC236}">
                <a16:creationId xmlns:a16="http://schemas.microsoft.com/office/drawing/2014/main" id="{B1C7118E-A3F4-EB4B-8193-7BA246B48809}"/>
              </a:ext>
            </a:extLst>
          </p:cNvPr>
          <p:cNvSpPr/>
          <p:nvPr/>
        </p:nvSpPr>
        <p:spPr>
          <a:xfrm>
            <a:off x="4574532" y="6085370"/>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9" name="Oval 208">
            <a:extLst>
              <a:ext uri="{FF2B5EF4-FFF2-40B4-BE49-F238E27FC236}">
                <a16:creationId xmlns:a16="http://schemas.microsoft.com/office/drawing/2014/main" id="{5DB42D25-E96C-2D44-94F2-870565D25D27}"/>
              </a:ext>
            </a:extLst>
          </p:cNvPr>
          <p:cNvSpPr/>
          <p:nvPr/>
        </p:nvSpPr>
        <p:spPr>
          <a:xfrm>
            <a:off x="11342780" y="6076748"/>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219" name="Straight Connector 218">
            <a:extLst>
              <a:ext uri="{FF2B5EF4-FFF2-40B4-BE49-F238E27FC236}">
                <a16:creationId xmlns:a16="http://schemas.microsoft.com/office/drawing/2014/main" id="{F3C35212-785A-7045-8B54-3F940B03DBEF}"/>
              </a:ext>
            </a:extLst>
          </p:cNvPr>
          <p:cNvCxnSpPr>
            <a:cxnSpLocks/>
            <a:stCxn id="288" idx="3"/>
            <a:endCxn id="291" idx="0"/>
          </p:cNvCxnSpPr>
          <p:nvPr/>
        </p:nvCxnSpPr>
        <p:spPr>
          <a:xfrm flipH="1">
            <a:off x="1871849" y="562878"/>
            <a:ext cx="355480" cy="43980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9A328CB1-0F6B-0E4A-AE93-13F068848252}"/>
              </a:ext>
            </a:extLst>
          </p:cNvPr>
          <p:cNvCxnSpPr>
            <a:cxnSpLocks/>
            <a:stCxn id="291" idx="3"/>
            <a:endCxn id="294" idx="0"/>
          </p:cNvCxnSpPr>
          <p:nvPr/>
        </p:nvCxnSpPr>
        <p:spPr>
          <a:xfrm flipH="1">
            <a:off x="1583873" y="1377968"/>
            <a:ext cx="132525" cy="47923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8D435DC-4A12-7F4C-84AF-3F66868FD375}"/>
              </a:ext>
            </a:extLst>
          </p:cNvPr>
          <p:cNvCxnSpPr>
            <a:cxnSpLocks/>
            <a:stCxn id="294" idx="4"/>
            <a:endCxn id="297" idx="0"/>
          </p:cNvCxnSpPr>
          <p:nvPr/>
        </p:nvCxnSpPr>
        <p:spPr>
          <a:xfrm>
            <a:off x="1583873" y="2296885"/>
            <a:ext cx="0" cy="113751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B89115B3-1656-FD4F-BB4F-E8E4CC265983}"/>
              </a:ext>
            </a:extLst>
          </p:cNvPr>
          <p:cNvCxnSpPr>
            <a:cxnSpLocks/>
            <a:stCxn id="300" idx="1"/>
            <a:endCxn id="297" idx="4"/>
          </p:cNvCxnSpPr>
          <p:nvPr/>
        </p:nvCxnSpPr>
        <p:spPr>
          <a:xfrm flipH="1" flipV="1">
            <a:off x="1583873" y="3874077"/>
            <a:ext cx="93062" cy="46179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E50EB253-D836-FC4F-99F5-EA9A4155A973}"/>
              </a:ext>
            </a:extLst>
          </p:cNvPr>
          <p:cNvCxnSpPr>
            <a:cxnSpLocks/>
            <a:stCxn id="300" idx="4"/>
            <a:endCxn id="303" idx="1"/>
          </p:cNvCxnSpPr>
          <p:nvPr/>
        </p:nvCxnSpPr>
        <p:spPr>
          <a:xfrm>
            <a:off x="1850692" y="4711162"/>
            <a:ext cx="66712" cy="32039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D9BEBD42-D329-8C49-913A-7C8408DAC3A7}"/>
              </a:ext>
            </a:extLst>
          </p:cNvPr>
          <p:cNvCxnSpPr>
            <a:cxnSpLocks/>
            <a:stCxn id="303" idx="5"/>
            <a:endCxn id="306" idx="1"/>
          </p:cNvCxnSpPr>
          <p:nvPr/>
        </p:nvCxnSpPr>
        <p:spPr>
          <a:xfrm>
            <a:off x="2228305" y="5342453"/>
            <a:ext cx="555055" cy="59724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30F6B0FD-CF0E-5641-BC16-59D2DDD7F8BF}"/>
              </a:ext>
            </a:extLst>
          </p:cNvPr>
          <p:cNvCxnSpPr>
            <a:cxnSpLocks/>
            <a:stCxn id="330" idx="6"/>
            <a:endCxn id="333" idx="1"/>
          </p:cNvCxnSpPr>
          <p:nvPr/>
        </p:nvCxnSpPr>
        <p:spPr>
          <a:xfrm>
            <a:off x="8153157" y="1292628"/>
            <a:ext cx="1002784" cy="25984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1" name="Oval 290">
            <a:extLst>
              <a:ext uri="{FF2B5EF4-FFF2-40B4-BE49-F238E27FC236}">
                <a16:creationId xmlns:a16="http://schemas.microsoft.com/office/drawing/2014/main" id="{26FA07FD-7025-E848-90CF-59EC8627C9AF}"/>
              </a:ext>
            </a:extLst>
          </p:cNvPr>
          <p:cNvSpPr/>
          <p:nvPr/>
        </p:nvSpPr>
        <p:spPr>
          <a:xfrm>
            <a:off x="1652009" y="1002678"/>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97" name="Oval 296">
            <a:extLst>
              <a:ext uri="{FF2B5EF4-FFF2-40B4-BE49-F238E27FC236}">
                <a16:creationId xmlns:a16="http://schemas.microsoft.com/office/drawing/2014/main" id="{05957CA4-7967-4D43-8F67-7A52C4F81086}"/>
              </a:ext>
            </a:extLst>
          </p:cNvPr>
          <p:cNvSpPr/>
          <p:nvPr/>
        </p:nvSpPr>
        <p:spPr>
          <a:xfrm>
            <a:off x="1364033" y="3434398"/>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00" name="Oval 299">
            <a:extLst>
              <a:ext uri="{FF2B5EF4-FFF2-40B4-BE49-F238E27FC236}">
                <a16:creationId xmlns:a16="http://schemas.microsoft.com/office/drawing/2014/main" id="{5F51121B-9137-8547-82A4-62DAB6A498CC}"/>
              </a:ext>
            </a:extLst>
          </p:cNvPr>
          <p:cNvSpPr/>
          <p:nvPr/>
        </p:nvSpPr>
        <p:spPr>
          <a:xfrm>
            <a:off x="1604962" y="4271483"/>
            <a:ext cx="491460"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03" name="Oval 302">
            <a:extLst>
              <a:ext uri="{FF2B5EF4-FFF2-40B4-BE49-F238E27FC236}">
                <a16:creationId xmlns:a16="http://schemas.microsoft.com/office/drawing/2014/main" id="{66F9B155-883A-D946-AC06-31BEC3BA4A48}"/>
              </a:ext>
            </a:extLst>
          </p:cNvPr>
          <p:cNvSpPr/>
          <p:nvPr/>
        </p:nvSpPr>
        <p:spPr>
          <a:xfrm>
            <a:off x="1853015" y="4967163"/>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30" name="Oval 329">
            <a:extLst>
              <a:ext uri="{FF2B5EF4-FFF2-40B4-BE49-F238E27FC236}">
                <a16:creationId xmlns:a16="http://schemas.microsoft.com/office/drawing/2014/main" id="{FCF33009-F2A0-CA4F-B0E7-692DDBCF2D87}"/>
              </a:ext>
            </a:extLst>
          </p:cNvPr>
          <p:cNvSpPr/>
          <p:nvPr/>
        </p:nvSpPr>
        <p:spPr>
          <a:xfrm>
            <a:off x="7713478" y="1072788"/>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34" name="TextBox 433">
            <a:extLst>
              <a:ext uri="{FF2B5EF4-FFF2-40B4-BE49-F238E27FC236}">
                <a16:creationId xmlns:a16="http://schemas.microsoft.com/office/drawing/2014/main" id="{269EA3E1-5921-9540-8B99-521618386A37}"/>
              </a:ext>
            </a:extLst>
          </p:cNvPr>
          <p:cNvSpPr txBox="1"/>
          <p:nvPr/>
        </p:nvSpPr>
        <p:spPr>
          <a:xfrm>
            <a:off x="7062168" y="3983356"/>
            <a:ext cx="579005" cy="369332"/>
          </a:xfrm>
          <a:prstGeom prst="rect">
            <a:avLst/>
          </a:prstGeom>
          <a:noFill/>
          <a:ln>
            <a:noFill/>
          </a:ln>
        </p:spPr>
        <p:txBody>
          <a:bodyPr wrap="none" rtlCol="0">
            <a:spAutoFit/>
          </a:bodyPr>
          <a:lstStyle/>
          <a:p>
            <a:r>
              <a:rPr lang="en-US" dirty="0">
                <a:solidFill>
                  <a:schemeClr val="accent2"/>
                </a:solidFill>
              </a:rPr>
              <a:t>211</a:t>
            </a:r>
          </a:p>
        </p:txBody>
      </p:sp>
      <p:sp>
        <p:nvSpPr>
          <p:cNvPr id="437" name="Rectangle 436">
            <a:extLst>
              <a:ext uri="{FF2B5EF4-FFF2-40B4-BE49-F238E27FC236}">
                <a16:creationId xmlns:a16="http://schemas.microsoft.com/office/drawing/2014/main" id="{AA9588DA-4835-5149-A5D7-A2DCDB4D49A8}"/>
              </a:ext>
            </a:extLst>
          </p:cNvPr>
          <p:cNvSpPr/>
          <p:nvPr/>
        </p:nvSpPr>
        <p:spPr>
          <a:xfrm>
            <a:off x="7912546" y="5508427"/>
            <a:ext cx="867545" cy="369332"/>
          </a:xfrm>
          <a:prstGeom prst="rect">
            <a:avLst/>
          </a:prstGeom>
          <a:noFill/>
          <a:ln>
            <a:noFill/>
          </a:ln>
        </p:spPr>
        <p:txBody>
          <a:bodyPr wrap="none">
            <a:spAutoFit/>
          </a:bodyPr>
          <a:lstStyle/>
          <a:p>
            <a:r>
              <a:rPr lang="en-US" dirty="0">
                <a:solidFill>
                  <a:schemeClr val="accent2"/>
                </a:solidFill>
                <a:latin typeface="Helvetica Neue" panose="02000503000000020004" pitchFamily="2" charset="0"/>
              </a:rPr>
              <a:t>Kessel</a:t>
            </a:r>
            <a:endParaRPr lang="en-US" dirty="0">
              <a:solidFill>
                <a:schemeClr val="accent2"/>
              </a:solidFill>
              <a:effectLst/>
              <a:latin typeface="Helvetica Neue" panose="02000503000000020004" pitchFamily="2" charset="0"/>
            </a:endParaRPr>
          </a:p>
        </p:txBody>
      </p:sp>
      <p:sp>
        <p:nvSpPr>
          <p:cNvPr id="438" name="Rectangle 437">
            <a:extLst>
              <a:ext uri="{FF2B5EF4-FFF2-40B4-BE49-F238E27FC236}">
                <a16:creationId xmlns:a16="http://schemas.microsoft.com/office/drawing/2014/main" id="{D3D6CC9A-7049-3441-B250-514594292F67}"/>
              </a:ext>
            </a:extLst>
          </p:cNvPr>
          <p:cNvSpPr/>
          <p:nvPr/>
        </p:nvSpPr>
        <p:spPr>
          <a:xfrm>
            <a:off x="7555484" y="6392427"/>
            <a:ext cx="1159292"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Geonosis</a:t>
            </a:r>
            <a:endParaRPr lang="en-US" dirty="0">
              <a:solidFill>
                <a:schemeClr val="accent2"/>
              </a:solidFill>
              <a:effectLst/>
              <a:latin typeface="Helvetica Neue" panose="02000503000000020004" pitchFamily="2" charset="0"/>
            </a:endParaRPr>
          </a:p>
        </p:txBody>
      </p:sp>
      <p:sp>
        <p:nvSpPr>
          <p:cNvPr id="440" name="Rectangle 439">
            <a:extLst>
              <a:ext uri="{FF2B5EF4-FFF2-40B4-BE49-F238E27FC236}">
                <a16:creationId xmlns:a16="http://schemas.microsoft.com/office/drawing/2014/main" id="{E5CC04A8-A4E3-5546-A6CB-5D077A968EE2}"/>
              </a:ext>
            </a:extLst>
          </p:cNvPr>
          <p:cNvSpPr/>
          <p:nvPr/>
        </p:nvSpPr>
        <p:spPr>
          <a:xfrm>
            <a:off x="8861687" y="5007840"/>
            <a:ext cx="898003"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Bespin</a:t>
            </a:r>
            <a:endParaRPr lang="en-US" dirty="0">
              <a:solidFill>
                <a:schemeClr val="accent2"/>
              </a:solidFill>
              <a:effectLst/>
              <a:latin typeface="Helvetica Neue" panose="02000503000000020004" pitchFamily="2" charset="0"/>
            </a:endParaRPr>
          </a:p>
        </p:txBody>
      </p:sp>
      <p:sp>
        <p:nvSpPr>
          <p:cNvPr id="441" name="Rectangle 440">
            <a:extLst>
              <a:ext uri="{FF2B5EF4-FFF2-40B4-BE49-F238E27FC236}">
                <a16:creationId xmlns:a16="http://schemas.microsoft.com/office/drawing/2014/main" id="{039850B7-DD2E-6344-9BCB-6A4DAA368113}"/>
              </a:ext>
            </a:extLst>
          </p:cNvPr>
          <p:cNvSpPr/>
          <p:nvPr/>
        </p:nvSpPr>
        <p:spPr>
          <a:xfrm>
            <a:off x="5964239" y="2099989"/>
            <a:ext cx="800219" cy="369332"/>
          </a:xfrm>
          <a:prstGeom prst="rect">
            <a:avLst/>
          </a:prstGeom>
          <a:noFill/>
          <a:ln>
            <a:noFill/>
          </a:ln>
        </p:spPr>
        <p:txBody>
          <a:bodyPr wrap="none">
            <a:spAutoFit/>
          </a:bodyPr>
          <a:lstStyle/>
          <a:p>
            <a:r>
              <a:rPr lang="en-US" dirty="0">
                <a:solidFill>
                  <a:schemeClr val="accent2"/>
                </a:solidFill>
                <a:latin typeface="Helvetica Neue" panose="02000503000000020004" pitchFamily="2" charset="0"/>
              </a:rPr>
              <a:t>Endor</a:t>
            </a:r>
            <a:endParaRPr lang="en-US" dirty="0">
              <a:solidFill>
                <a:schemeClr val="accent2"/>
              </a:solidFill>
              <a:effectLst/>
              <a:latin typeface="Helvetica Neue" panose="02000503000000020004" pitchFamily="2" charset="0"/>
            </a:endParaRPr>
          </a:p>
        </p:txBody>
      </p:sp>
      <p:sp>
        <p:nvSpPr>
          <p:cNvPr id="442" name="TextBox 441">
            <a:extLst>
              <a:ext uri="{FF2B5EF4-FFF2-40B4-BE49-F238E27FC236}">
                <a16:creationId xmlns:a16="http://schemas.microsoft.com/office/drawing/2014/main" id="{B0E85C6C-1C2C-6F4A-B316-006294E75FA9}"/>
              </a:ext>
            </a:extLst>
          </p:cNvPr>
          <p:cNvSpPr txBox="1"/>
          <p:nvPr/>
        </p:nvSpPr>
        <p:spPr>
          <a:xfrm>
            <a:off x="6470872" y="4821504"/>
            <a:ext cx="579005" cy="369332"/>
          </a:xfrm>
          <a:prstGeom prst="rect">
            <a:avLst/>
          </a:prstGeom>
          <a:noFill/>
          <a:ln>
            <a:noFill/>
          </a:ln>
        </p:spPr>
        <p:txBody>
          <a:bodyPr wrap="none" rtlCol="0">
            <a:spAutoFit/>
          </a:bodyPr>
          <a:lstStyle/>
          <a:p>
            <a:r>
              <a:rPr lang="en-US" dirty="0">
                <a:solidFill>
                  <a:schemeClr val="accent2"/>
                </a:solidFill>
              </a:rPr>
              <a:t>101</a:t>
            </a:r>
          </a:p>
        </p:txBody>
      </p:sp>
      <p:sp>
        <p:nvSpPr>
          <p:cNvPr id="443" name="TextBox 442">
            <a:extLst>
              <a:ext uri="{FF2B5EF4-FFF2-40B4-BE49-F238E27FC236}">
                <a16:creationId xmlns:a16="http://schemas.microsoft.com/office/drawing/2014/main" id="{3A3AD827-9FA2-8E48-BC06-054BE6A830F0}"/>
              </a:ext>
            </a:extLst>
          </p:cNvPr>
          <p:cNvSpPr txBox="1"/>
          <p:nvPr/>
        </p:nvSpPr>
        <p:spPr>
          <a:xfrm>
            <a:off x="8183382" y="4793966"/>
            <a:ext cx="447558" cy="369332"/>
          </a:xfrm>
          <a:prstGeom prst="rect">
            <a:avLst/>
          </a:prstGeom>
          <a:noFill/>
          <a:ln>
            <a:noFill/>
          </a:ln>
        </p:spPr>
        <p:txBody>
          <a:bodyPr wrap="none" rtlCol="0">
            <a:spAutoFit/>
          </a:bodyPr>
          <a:lstStyle/>
          <a:p>
            <a:r>
              <a:rPr lang="en-US" dirty="0">
                <a:solidFill>
                  <a:schemeClr val="accent2"/>
                </a:solidFill>
              </a:rPr>
              <a:t>85</a:t>
            </a:r>
          </a:p>
        </p:txBody>
      </p:sp>
      <p:sp>
        <p:nvSpPr>
          <p:cNvPr id="444" name="TextBox 443">
            <a:extLst>
              <a:ext uri="{FF2B5EF4-FFF2-40B4-BE49-F238E27FC236}">
                <a16:creationId xmlns:a16="http://schemas.microsoft.com/office/drawing/2014/main" id="{B6411F38-A740-494B-B115-98B626736517}"/>
              </a:ext>
            </a:extLst>
          </p:cNvPr>
          <p:cNvSpPr txBox="1"/>
          <p:nvPr/>
        </p:nvSpPr>
        <p:spPr>
          <a:xfrm>
            <a:off x="7641173" y="5981576"/>
            <a:ext cx="447558" cy="369332"/>
          </a:xfrm>
          <a:prstGeom prst="rect">
            <a:avLst/>
          </a:prstGeom>
          <a:noFill/>
          <a:ln>
            <a:noFill/>
          </a:ln>
        </p:spPr>
        <p:txBody>
          <a:bodyPr wrap="none" rtlCol="0">
            <a:spAutoFit/>
          </a:bodyPr>
          <a:lstStyle/>
          <a:p>
            <a:r>
              <a:rPr lang="en-US" dirty="0">
                <a:solidFill>
                  <a:schemeClr val="accent2"/>
                </a:solidFill>
              </a:rPr>
              <a:t>90</a:t>
            </a:r>
          </a:p>
        </p:txBody>
      </p:sp>
      <p:sp>
        <p:nvSpPr>
          <p:cNvPr id="445" name="Oval 444">
            <a:extLst>
              <a:ext uri="{FF2B5EF4-FFF2-40B4-BE49-F238E27FC236}">
                <a16:creationId xmlns:a16="http://schemas.microsoft.com/office/drawing/2014/main" id="{D6F7F0DA-6CCF-C945-8773-87DD64F21221}"/>
              </a:ext>
            </a:extLst>
          </p:cNvPr>
          <p:cNvSpPr/>
          <p:nvPr/>
        </p:nvSpPr>
        <p:spPr>
          <a:xfrm>
            <a:off x="7131832" y="6264234"/>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cxnSp>
        <p:nvCxnSpPr>
          <p:cNvPr id="446" name="Straight Connector 445">
            <a:extLst>
              <a:ext uri="{FF2B5EF4-FFF2-40B4-BE49-F238E27FC236}">
                <a16:creationId xmlns:a16="http://schemas.microsoft.com/office/drawing/2014/main" id="{D2E8D8E0-852A-894D-9D94-1BB8ECF91A9C}"/>
              </a:ext>
            </a:extLst>
          </p:cNvPr>
          <p:cNvCxnSpPr>
            <a:cxnSpLocks/>
          </p:cNvCxnSpPr>
          <p:nvPr/>
        </p:nvCxnSpPr>
        <p:spPr>
          <a:xfrm>
            <a:off x="6461275" y="4540333"/>
            <a:ext cx="1269626" cy="663801"/>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8324658A-8B15-C94D-A9B0-FF3BE99232D5}"/>
              </a:ext>
            </a:extLst>
          </p:cNvPr>
          <p:cNvCxnSpPr>
            <a:cxnSpLocks/>
          </p:cNvCxnSpPr>
          <p:nvPr/>
        </p:nvCxnSpPr>
        <p:spPr>
          <a:xfrm>
            <a:off x="6218710" y="2808386"/>
            <a:ext cx="1512191" cy="2395748"/>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88914F8E-F8B3-A043-8E76-E2535734A015}"/>
              </a:ext>
            </a:extLst>
          </p:cNvPr>
          <p:cNvCxnSpPr>
            <a:cxnSpLocks/>
          </p:cNvCxnSpPr>
          <p:nvPr/>
        </p:nvCxnSpPr>
        <p:spPr>
          <a:xfrm flipH="1">
            <a:off x="8106191" y="4990541"/>
            <a:ext cx="782959" cy="369044"/>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49" name="Oval 448">
            <a:extLst>
              <a:ext uri="{FF2B5EF4-FFF2-40B4-BE49-F238E27FC236}">
                <a16:creationId xmlns:a16="http://schemas.microsoft.com/office/drawing/2014/main" id="{6B93F8C1-6F05-8E4C-AF76-00F80E03F580}"/>
              </a:ext>
            </a:extLst>
          </p:cNvPr>
          <p:cNvSpPr/>
          <p:nvPr/>
        </p:nvSpPr>
        <p:spPr>
          <a:xfrm>
            <a:off x="8818022" y="4615232"/>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450" name="Oval 449">
            <a:extLst>
              <a:ext uri="{FF2B5EF4-FFF2-40B4-BE49-F238E27FC236}">
                <a16:creationId xmlns:a16="http://schemas.microsoft.com/office/drawing/2014/main" id="{1973CD33-7257-8345-8B41-9FF180533D9B}"/>
              </a:ext>
            </a:extLst>
          </p:cNvPr>
          <p:cNvSpPr/>
          <p:nvPr/>
        </p:nvSpPr>
        <p:spPr>
          <a:xfrm>
            <a:off x="7653681" y="5121507"/>
            <a:ext cx="452510" cy="45251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53" name="TextBox 252">
            <a:extLst>
              <a:ext uri="{FF2B5EF4-FFF2-40B4-BE49-F238E27FC236}">
                <a16:creationId xmlns:a16="http://schemas.microsoft.com/office/drawing/2014/main" id="{0C537247-820F-904A-9BA7-861C36D92031}"/>
              </a:ext>
            </a:extLst>
          </p:cNvPr>
          <p:cNvSpPr txBox="1"/>
          <p:nvPr/>
        </p:nvSpPr>
        <p:spPr>
          <a:xfrm>
            <a:off x="5039128" y="4135827"/>
            <a:ext cx="447558" cy="369332"/>
          </a:xfrm>
          <a:prstGeom prst="rect">
            <a:avLst/>
          </a:prstGeom>
          <a:noFill/>
          <a:ln>
            <a:noFill/>
          </a:ln>
        </p:spPr>
        <p:txBody>
          <a:bodyPr wrap="none" rtlCol="0">
            <a:spAutoFit/>
          </a:bodyPr>
          <a:lstStyle/>
          <a:p>
            <a:r>
              <a:rPr lang="en-US" dirty="0">
                <a:solidFill>
                  <a:schemeClr val="accent2"/>
                </a:solidFill>
              </a:rPr>
              <a:t>97</a:t>
            </a:r>
          </a:p>
        </p:txBody>
      </p:sp>
      <p:sp>
        <p:nvSpPr>
          <p:cNvPr id="259" name="TextBox 258">
            <a:extLst>
              <a:ext uri="{FF2B5EF4-FFF2-40B4-BE49-F238E27FC236}">
                <a16:creationId xmlns:a16="http://schemas.microsoft.com/office/drawing/2014/main" id="{86FC899E-CC9A-BA49-8BFB-D9DBC90C2256}"/>
              </a:ext>
            </a:extLst>
          </p:cNvPr>
          <p:cNvSpPr txBox="1"/>
          <p:nvPr/>
        </p:nvSpPr>
        <p:spPr>
          <a:xfrm>
            <a:off x="5504757" y="5389043"/>
            <a:ext cx="579005" cy="369332"/>
          </a:xfrm>
          <a:prstGeom prst="rect">
            <a:avLst/>
          </a:prstGeom>
          <a:noFill/>
          <a:ln>
            <a:noFill/>
          </a:ln>
        </p:spPr>
        <p:txBody>
          <a:bodyPr wrap="none" rtlCol="0">
            <a:spAutoFit/>
          </a:bodyPr>
          <a:lstStyle/>
          <a:p>
            <a:r>
              <a:rPr lang="en-US" dirty="0">
                <a:solidFill>
                  <a:schemeClr val="accent2"/>
                </a:solidFill>
              </a:rPr>
              <a:t>138</a:t>
            </a:r>
          </a:p>
        </p:txBody>
      </p:sp>
      <p:cxnSp>
        <p:nvCxnSpPr>
          <p:cNvPr id="252" name="Straight Connector 251">
            <a:extLst>
              <a:ext uri="{FF2B5EF4-FFF2-40B4-BE49-F238E27FC236}">
                <a16:creationId xmlns:a16="http://schemas.microsoft.com/office/drawing/2014/main" id="{6DB31B71-D501-164D-95B5-7C4055CB44AA}"/>
              </a:ext>
            </a:extLst>
          </p:cNvPr>
          <p:cNvCxnSpPr>
            <a:cxnSpLocks/>
            <a:stCxn id="312" idx="5"/>
          </p:cNvCxnSpPr>
          <p:nvPr/>
        </p:nvCxnSpPr>
        <p:spPr>
          <a:xfrm>
            <a:off x="4615772" y="3804290"/>
            <a:ext cx="1470213" cy="58059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6368C225-02FA-934C-BD15-1C43591D87E7}"/>
              </a:ext>
            </a:extLst>
          </p:cNvPr>
          <p:cNvCxnSpPr>
            <a:cxnSpLocks/>
            <a:stCxn id="324" idx="7"/>
          </p:cNvCxnSpPr>
          <p:nvPr/>
        </p:nvCxnSpPr>
        <p:spPr>
          <a:xfrm flipV="1">
            <a:off x="4967197" y="4695783"/>
            <a:ext cx="1118788" cy="147833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2" name="Oval 311">
            <a:extLst>
              <a:ext uri="{FF2B5EF4-FFF2-40B4-BE49-F238E27FC236}">
                <a16:creationId xmlns:a16="http://schemas.microsoft.com/office/drawing/2014/main" id="{AE761F8D-45FF-F849-ABDA-54FE2CF88306}"/>
              </a:ext>
            </a:extLst>
          </p:cNvPr>
          <p:cNvSpPr/>
          <p:nvPr/>
        </p:nvSpPr>
        <p:spPr>
          <a:xfrm>
            <a:off x="4240482" y="3429000"/>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50" name="TextBox 249">
            <a:extLst>
              <a:ext uri="{FF2B5EF4-FFF2-40B4-BE49-F238E27FC236}">
                <a16:creationId xmlns:a16="http://schemas.microsoft.com/office/drawing/2014/main" id="{F4049837-940A-7C41-BE36-146946BF9033}"/>
              </a:ext>
            </a:extLst>
          </p:cNvPr>
          <p:cNvSpPr txBox="1"/>
          <p:nvPr/>
        </p:nvSpPr>
        <p:spPr>
          <a:xfrm>
            <a:off x="4081947" y="2874848"/>
            <a:ext cx="447558" cy="369332"/>
          </a:xfrm>
          <a:prstGeom prst="rect">
            <a:avLst/>
          </a:prstGeom>
          <a:noFill/>
          <a:ln>
            <a:noFill/>
          </a:ln>
        </p:spPr>
        <p:txBody>
          <a:bodyPr wrap="none" rtlCol="0">
            <a:spAutoFit/>
          </a:bodyPr>
          <a:lstStyle/>
          <a:p>
            <a:r>
              <a:rPr lang="en-US" dirty="0">
                <a:solidFill>
                  <a:schemeClr val="accent2"/>
                </a:solidFill>
              </a:rPr>
              <a:t>80</a:t>
            </a:r>
          </a:p>
        </p:txBody>
      </p:sp>
      <p:sp>
        <p:nvSpPr>
          <p:cNvPr id="256" name="TextBox 255">
            <a:extLst>
              <a:ext uri="{FF2B5EF4-FFF2-40B4-BE49-F238E27FC236}">
                <a16:creationId xmlns:a16="http://schemas.microsoft.com/office/drawing/2014/main" id="{8A1D7B3D-EB8C-B34A-8BB0-038685F585A5}"/>
              </a:ext>
            </a:extLst>
          </p:cNvPr>
          <p:cNvSpPr txBox="1"/>
          <p:nvPr/>
        </p:nvSpPr>
        <p:spPr>
          <a:xfrm>
            <a:off x="4070864" y="4952439"/>
            <a:ext cx="579005" cy="369332"/>
          </a:xfrm>
          <a:prstGeom prst="rect">
            <a:avLst/>
          </a:prstGeom>
          <a:noFill/>
          <a:ln>
            <a:noFill/>
          </a:ln>
        </p:spPr>
        <p:txBody>
          <a:bodyPr wrap="none" rtlCol="0">
            <a:spAutoFit/>
          </a:bodyPr>
          <a:lstStyle/>
          <a:p>
            <a:r>
              <a:rPr lang="en-US" dirty="0">
                <a:solidFill>
                  <a:schemeClr val="accent2"/>
                </a:solidFill>
              </a:rPr>
              <a:t>146</a:t>
            </a:r>
          </a:p>
        </p:txBody>
      </p:sp>
      <p:sp>
        <p:nvSpPr>
          <p:cNvPr id="310" name="Rectangle 309">
            <a:extLst>
              <a:ext uri="{FF2B5EF4-FFF2-40B4-BE49-F238E27FC236}">
                <a16:creationId xmlns:a16="http://schemas.microsoft.com/office/drawing/2014/main" id="{7C358411-FDB2-364F-BE8A-146C75E2B969}"/>
              </a:ext>
            </a:extLst>
          </p:cNvPr>
          <p:cNvSpPr/>
          <p:nvPr/>
        </p:nvSpPr>
        <p:spPr>
          <a:xfrm>
            <a:off x="3775935" y="2040963"/>
            <a:ext cx="1665841"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Base</a:t>
            </a:r>
            <a:endParaRPr lang="en-US" dirty="0">
              <a:solidFill>
                <a:schemeClr val="accent2"/>
              </a:solidFill>
              <a:effectLst/>
              <a:latin typeface="Helvetica Neue" panose="02000503000000020004" pitchFamily="2" charset="0"/>
            </a:endParaRPr>
          </a:p>
        </p:txBody>
      </p:sp>
      <p:sp>
        <p:nvSpPr>
          <p:cNvPr id="200" name="Oval 199">
            <a:extLst>
              <a:ext uri="{FF2B5EF4-FFF2-40B4-BE49-F238E27FC236}">
                <a16:creationId xmlns:a16="http://schemas.microsoft.com/office/drawing/2014/main" id="{A898A2FC-1C71-DC46-AB6E-839DD7FF85B5}"/>
              </a:ext>
            </a:extLst>
          </p:cNvPr>
          <p:cNvSpPr/>
          <p:nvPr/>
        </p:nvSpPr>
        <p:spPr>
          <a:xfrm>
            <a:off x="4208798" y="3396067"/>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249" name="Straight Connector 248">
            <a:extLst>
              <a:ext uri="{FF2B5EF4-FFF2-40B4-BE49-F238E27FC236}">
                <a16:creationId xmlns:a16="http://schemas.microsoft.com/office/drawing/2014/main" id="{D47386E3-1337-6F4F-81C2-531FD87CB032}"/>
              </a:ext>
            </a:extLst>
          </p:cNvPr>
          <p:cNvCxnSpPr>
            <a:cxnSpLocks/>
            <a:endCxn id="309" idx="4"/>
          </p:cNvCxnSpPr>
          <p:nvPr/>
        </p:nvCxnSpPr>
        <p:spPr>
          <a:xfrm flipH="1" flipV="1">
            <a:off x="3955620" y="2943102"/>
            <a:ext cx="326848" cy="526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43C03F0A-E3AB-1144-88A8-93868A3ABE25}"/>
              </a:ext>
            </a:extLst>
          </p:cNvPr>
          <p:cNvCxnSpPr>
            <a:cxnSpLocks/>
            <a:stCxn id="324" idx="0"/>
            <a:endCxn id="312" idx="4"/>
          </p:cNvCxnSpPr>
          <p:nvPr/>
        </p:nvCxnSpPr>
        <p:spPr>
          <a:xfrm flipH="1" flipV="1">
            <a:off x="4460322" y="3868679"/>
            <a:ext cx="351425" cy="224104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77F39A45-5669-294A-BA2B-FBECCEB22800}"/>
              </a:ext>
            </a:extLst>
          </p:cNvPr>
          <p:cNvSpPr txBox="1"/>
          <p:nvPr/>
        </p:nvSpPr>
        <p:spPr>
          <a:xfrm>
            <a:off x="4930839" y="2346950"/>
            <a:ext cx="447558" cy="369332"/>
          </a:xfrm>
          <a:prstGeom prst="rect">
            <a:avLst/>
          </a:prstGeom>
          <a:noFill/>
          <a:ln>
            <a:noFill/>
          </a:ln>
        </p:spPr>
        <p:txBody>
          <a:bodyPr wrap="none" rtlCol="0">
            <a:spAutoFit/>
          </a:bodyPr>
          <a:lstStyle/>
          <a:p>
            <a:r>
              <a:rPr lang="en-US" dirty="0">
                <a:solidFill>
                  <a:schemeClr val="accent2"/>
                </a:solidFill>
              </a:rPr>
              <a:t>99</a:t>
            </a:r>
          </a:p>
        </p:txBody>
      </p:sp>
      <p:cxnSp>
        <p:nvCxnSpPr>
          <p:cNvPr id="246" name="Straight Connector 245">
            <a:extLst>
              <a:ext uri="{FF2B5EF4-FFF2-40B4-BE49-F238E27FC236}">
                <a16:creationId xmlns:a16="http://schemas.microsoft.com/office/drawing/2014/main" id="{368B94DD-636E-A445-AE7F-C4541F8FD364}"/>
              </a:ext>
            </a:extLst>
          </p:cNvPr>
          <p:cNvCxnSpPr>
            <a:cxnSpLocks/>
            <a:endCxn id="309" idx="6"/>
          </p:cNvCxnSpPr>
          <p:nvPr/>
        </p:nvCxnSpPr>
        <p:spPr>
          <a:xfrm flipH="1">
            <a:off x="4175459" y="2652936"/>
            <a:ext cx="1667961" cy="7032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1" name="Oval 450">
            <a:extLst>
              <a:ext uri="{FF2B5EF4-FFF2-40B4-BE49-F238E27FC236}">
                <a16:creationId xmlns:a16="http://schemas.microsoft.com/office/drawing/2014/main" id="{36C248BC-C739-B641-AD8F-DF5A5A17937A}"/>
              </a:ext>
            </a:extLst>
          </p:cNvPr>
          <p:cNvSpPr/>
          <p:nvPr/>
        </p:nvSpPr>
        <p:spPr>
          <a:xfrm>
            <a:off x="5832066" y="2428985"/>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52" name="Group 51">
            <a:extLst>
              <a:ext uri="{FF2B5EF4-FFF2-40B4-BE49-F238E27FC236}">
                <a16:creationId xmlns:a16="http://schemas.microsoft.com/office/drawing/2014/main" id="{9B3B5BC3-2DAC-F741-9797-96972DC9FD09}"/>
              </a:ext>
            </a:extLst>
          </p:cNvPr>
          <p:cNvGrpSpPr/>
          <p:nvPr/>
        </p:nvGrpSpPr>
        <p:grpSpPr>
          <a:xfrm>
            <a:off x="319177" y="118084"/>
            <a:ext cx="3856282" cy="2825018"/>
            <a:chOff x="319177" y="118084"/>
            <a:chExt cx="3856282" cy="2825018"/>
          </a:xfrm>
        </p:grpSpPr>
        <p:sp>
          <p:nvSpPr>
            <p:cNvPr id="226" name="TextBox 225">
              <a:extLst>
                <a:ext uri="{FF2B5EF4-FFF2-40B4-BE49-F238E27FC236}">
                  <a16:creationId xmlns:a16="http://schemas.microsoft.com/office/drawing/2014/main" id="{C2B10C15-E2A9-B846-B08D-1954B51596C6}"/>
                </a:ext>
              </a:extLst>
            </p:cNvPr>
            <p:cNvSpPr txBox="1"/>
            <p:nvPr/>
          </p:nvSpPr>
          <p:spPr>
            <a:xfrm>
              <a:off x="3262377" y="1274558"/>
              <a:ext cx="579005" cy="369332"/>
            </a:xfrm>
            <a:prstGeom prst="rect">
              <a:avLst/>
            </a:prstGeom>
            <a:noFill/>
            <a:ln>
              <a:noFill/>
            </a:ln>
          </p:spPr>
          <p:txBody>
            <a:bodyPr wrap="none" rtlCol="0">
              <a:spAutoFit/>
            </a:bodyPr>
            <a:lstStyle/>
            <a:p>
              <a:r>
                <a:rPr lang="en-US" dirty="0">
                  <a:solidFill>
                    <a:schemeClr val="accent2"/>
                  </a:solidFill>
                </a:rPr>
                <a:t>151</a:t>
              </a:r>
            </a:p>
          </p:txBody>
        </p:sp>
        <p:sp>
          <p:nvSpPr>
            <p:cNvPr id="229" name="TextBox 228">
              <a:extLst>
                <a:ext uri="{FF2B5EF4-FFF2-40B4-BE49-F238E27FC236}">
                  <a16:creationId xmlns:a16="http://schemas.microsoft.com/office/drawing/2014/main" id="{44421A85-7A98-0748-B936-71E6C8B38FBF}"/>
                </a:ext>
              </a:extLst>
            </p:cNvPr>
            <p:cNvSpPr txBox="1"/>
            <p:nvPr/>
          </p:nvSpPr>
          <p:spPr>
            <a:xfrm>
              <a:off x="2625544" y="2077045"/>
              <a:ext cx="579005" cy="369332"/>
            </a:xfrm>
            <a:prstGeom prst="rect">
              <a:avLst/>
            </a:prstGeom>
            <a:noFill/>
            <a:ln>
              <a:noFill/>
            </a:ln>
          </p:spPr>
          <p:txBody>
            <a:bodyPr wrap="none" rtlCol="0">
              <a:spAutoFit/>
            </a:bodyPr>
            <a:lstStyle/>
            <a:p>
              <a:r>
                <a:rPr lang="en-US" dirty="0">
                  <a:solidFill>
                    <a:schemeClr val="accent2"/>
                  </a:solidFill>
                </a:rPr>
                <a:t>140</a:t>
              </a:r>
            </a:p>
          </p:txBody>
        </p:sp>
        <p:sp>
          <p:nvSpPr>
            <p:cNvPr id="289" name="Rectangle 288">
              <a:extLst>
                <a:ext uri="{FF2B5EF4-FFF2-40B4-BE49-F238E27FC236}">
                  <a16:creationId xmlns:a16="http://schemas.microsoft.com/office/drawing/2014/main" id="{12B40BE8-4918-9B4C-9C58-0F84D6B16D92}"/>
                </a:ext>
              </a:extLst>
            </p:cNvPr>
            <p:cNvSpPr/>
            <p:nvPr/>
          </p:nvSpPr>
          <p:spPr>
            <a:xfrm>
              <a:off x="2574746" y="118084"/>
              <a:ext cx="1081386"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Onderon</a:t>
              </a:r>
              <a:endParaRPr lang="en-US" dirty="0">
                <a:solidFill>
                  <a:schemeClr val="accent2"/>
                </a:solidFill>
                <a:effectLst/>
                <a:latin typeface="Helvetica Neue" panose="02000503000000020004" pitchFamily="2" charset="0"/>
              </a:endParaRPr>
            </a:p>
          </p:txBody>
        </p:sp>
        <p:sp>
          <p:nvSpPr>
            <p:cNvPr id="295" name="Rectangle 294">
              <a:extLst>
                <a:ext uri="{FF2B5EF4-FFF2-40B4-BE49-F238E27FC236}">
                  <a16:creationId xmlns:a16="http://schemas.microsoft.com/office/drawing/2014/main" id="{91BC8C2A-533E-5046-952B-00B7CC2A24FC}"/>
                </a:ext>
              </a:extLst>
            </p:cNvPr>
            <p:cNvSpPr/>
            <p:nvPr/>
          </p:nvSpPr>
          <p:spPr>
            <a:xfrm>
              <a:off x="319177" y="1797206"/>
              <a:ext cx="1096775"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cxnSp>
          <p:nvCxnSpPr>
            <p:cNvPr id="225" name="Straight Connector 224">
              <a:extLst>
                <a:ext uri="{FF2B5EF4-FFF2-40B4-BE49-F238E27FC236}">
                  <a16:creationId xmlns:a16="http://schemas.microsoft.com/office/drawing/2014/main" id="{7A2F26BB-93C8-5942-9439-D4A9DAD0CCF2}"/>
                </a:ext>
              </a:extLst>
            </p:cNvPr>
            <p:cNvCxnSpPr>
              <a:cxnSpLocks/>
              <a:stCxn id="288" idx="5"/>
              <a:endCxn id="309" idx="1"/>
            </p:cNvCxnSpPr>
            <p:nvPr/>
          </p:nvCxnSpPr>
          <p:spPr>
            <a:xfrm>
              <a:off x="2538230" y="562878"/>
              <a:ext cx="1261939" cy="200493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941193F-9727-B348-9A9F-9666EBCF77C3}"/>
                </a:ext>
              </a:extLst>
            </p:cNvPr>
            <p:cNvCxnSpPr>
              <a:cxnSpLocks/>
              <a:stCxn id="294" idx="6"/>
              <a:endCxn id="309" idx="2"/>
            </p:cNvCxnSpPr>
            <p:nvPr/>
          </p:nvCxnSpPr>
          <p:spPr>
            <a:xfrm>
              <a:off x="1803712" y="2077046"/>
              <a:ext cx="1932068" cy="64621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EDFC59F4-D4E5-B243-9B19-576EA8B7A206}"/>
                </a:ext>
              </a:extLst>
            </p:cNvPr>
            <p:cNvSpPr/>
            <p:nvPr/>
          </p:nvSpPr>
          <p:spPr>
            <a:xfrm>
              <a:off x="2162940" y="187588"/>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94" name="Oval 293">
              <a:extLst>
                <a:ext uri="{FF2B5EF4-FFF2-40B4-BE49-F238E27FC236}">
                  <a16:creationId xmlns:a16="http://schemas.microsoft.com/office/drawing/2014/main" id="{653AB248-8022-B543-9F78-1AC9DDACE3E2}"/>
                </a:ext>
              </a:extLst>
            </p:cNvPr>
            <p:cNvSpPr/>
            <p:nvPr/>
          </p:nvSpPr>
          <p:spPr>
            <a:xfrm>
              <a:off x="1364033" y="1857206"/>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09" name="Oval 308">
              <a:extLst>
                <a:ext uri="{FF2B5EF4-FFF2-40B4-BE49-F238E27FC236}">
                  <a16:creationId xmlns:a16="http://schemas.microsoft.com/office/drawing/2014/main" id="{58DF6943-5F16-AC44-B561-C0849B97BA95}"/>
                </a:ext>
              </a:extLst>
            </p:cNvPr>
            <p:cNvSpPr/>
            <p:nvPr/>
          </p:nvSpPr>
          <p:spPr>
            <a:xfrm>
              <a:off x="3735780" y="2503423"/>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sp>
        <p:nvSpPr>
          <p:cNvPr id="313" name="Rectangle 312">
            <a:extLst>
              <a:ext uri="{FF2B5EF4-FFF2-40B4-BE49-F238E27FC236}">
                <a16:creationId xmlns:a16="http://schemas.microsoft.com/office/drawing/2014/main" id="{A0A03FF9-B0E9-724E-A3C3-55CCD5E501A6}"/>
              </a:ext>
            </a:extLst>
          </p:cNvPr>
          <p:cNvSpPr/>
          <p:nvPr/>
        </p:nvSpPr>
        <p:spPr>
          <a:xfrm>
            <a:off x="4633700" y="3402582"/>
            <a:ext cx="843501"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Ryloth</a:t>
            </a:r>
            <a:endParaRPr lang="en-US" dirty="0">
              <a:solidFill>
                <a:schemeClr val="accent2"/>
              </a:solidFill>
              <a:effectLst/>
              <a:latin typeface="Helvetica Neue" panose="02000503000000020004" pitchFamily="2" charset="0"/>
            </a:endParaRPr>
          </a:p>
        </p:txBody>
      </p:sp>
      <p:sp>
        <p:nvSpPr>
          <p:cNvPr id="325" name="Rectangle 324">
            <a:extLst>
              <a:ext uri="{FF2B5EF4-FFF2-40B4-BE49-F238E27FC236}">
                <a16:creationId xmlns:a16="http://schemas.microsoft.com/office/drawing/2014/main" id="{453D12F6-FBA8-2645-A5D0-F9AA24EEC67B}"/>
              </a:ext>
            </a:extLst>
          </p:cNvPr>
          <p:cNvSpPr/>
          <p:nvPr/>
        </p:nvSpPr>
        <p:spPr>
          <a:xfrm>
            <a:off x="4360366" y="6556734"/>
            <a:ext cx="1026243"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Zygerria</a:t>
            </a:r>
            <a:endParaRPr lang="en-US" dirty="0">
              <a:solidFill>
                <a:schemeClr val="accent2"/>
              </a:solidFill>
              <a:effectLst/>
              <a:latin typeface="Helvetica Neue" panose="02000503000000020004" pitchFamily="2" charset="0"/>
            </a:endParaRPr>
          </a:p>
        </p:txBody>
      </p:sp>
      <p:grpSp>
        <p:nvGrpSpPr>
          <p:cNvPr id="51" name="Group 50">
            <a:extLst>
              <a:ext uri="{FF2B5EF4-FFF2-40B4-BE49-F238E27FC236}">
                <a16:creationId xmlns:a16="http://schemas.microsoft.com/office/drawing/2014/main" id="{94F0EC3E-0317-6746-9DD2-EFEED4221707}"/>
              </a:ext>
            </a:extLst>
          </p:cNvPr>
          <p:cNvGrpSpPr/>
          <p:nvPr/>
        </p:nvGrpSpPr>
        <p:grpSpPr>
          <a:xfrm>
            <a:off x="1626416" y="5739448"/>
            <a:ext cx="3405170" cy="809958"/>
            <a:chOff x="1626416" y="5739448"/>
            <a:chExt cx="3405170" cy="809958"/>
          </a:xfrm>
        </p:grpSpPr>
        <p:sp>
          <p:nvSpPr>
            <p:cNvPr id="244" name="TextBox 243">
              <a:extLst>
                <a:ext uri="{FF2B5EF4-FFF2-40B4-BE49-F238E27FC236}">
                  <a16:creationId xmlns:a16="http://schemas.microsoft.com/office/drawing/2014/main" id="{41FCCC17-7584-454B-A4CD-D9490A1ADC7A}"/>
                </a:ext>
              </a:extLst>
            </p:cNvPr>
            <p:cNvSpPr txBox="1"/>
            <p:nvPr/>
          </p:nvSpPr>
          <p:spPr>
            <a:xfrm>
              <a:off x="3800169" y="5739448"/>
              <a:ext cx="579005" cy="369332"/>
            </a:xfrm>
            <a:prstGeom prst="rect">
              <a:avLst/>
            </a:prstGeom>
            <a:noFill/>
            <a:ln>
              <a:noFill/>
            </a:ln>
          </p:spPr>
          <p:txBody>
            <a:bodyPr wrap="none" rtlCol="0">
              <a:spAutoFit/>
            </a:bodyPr>
            <a:lstStyle/>
            <a:p>
              <a:r>
                <a:rPr lang="en-US" dirty="0">
                  <a:solidFill>
                    <a:schemeClr val="accent2"/>
                  </a:solidFill>
                </a:rPr>
                <a:t>120</a:t>
              </a:r>
            </a:p>
          </p:txBody>
        </p:sp>
        <p:sp>
          <p:nvSpPr>
            <p:cNvPr id="307" name="Rectangle 306">
              <a:extLst>
                <a:ext uri="{FF2B5EF4-FFF2-40B4-BE49-F238E27FC236}">
                  <a16:creationId xmlns:a16="http://schemas.microsoft.com/office/drawing/2014/main" id="{7DFCF374-46AF-6C4C-A266-F7C2D228E220}"/>
                </a:ext>
              </a:extLst>
            </p:cNvPr>
            <p:cNvSpPr/>
            <p:nvPr/>
          </p:nvSpPr>
          <p:spPr>
            <a:xfrm>
              <a:off x="1626416" y="5905219"/>
              <a:ext cx="1124026" cy="369332"/>
            </a:xfrm>
            <a:prstGeom prst="rect">
              <a:avLst/>
            </a:prstGeom>
            <a:noFill/>
            <a:ln>
              <a:noFill/>
            </a:ln>
          </p:spPr>
          <p:txBody>
            <a:bodyPr wrap="none">
              <a:spAutoFit/>
            </a:bodyPr>
            <a:lstStyle/>
            <a:p>
              <a:r>
                <a:rPr lang="en-US" dirty="0">
                  <a:solidFill>
                    <a:schemeClr val="accent2"/>
                  </a:solidFill>
                  <a:latin typeface="Helvetica Neue" panose="02000503000000020004" pitchFamily="2" charset="0"/>
                </a:rPr>
                <a:t>Dagobah</a:t>
              </a:r>
              <a:endParaRPr lang="en-US" dirty="0">
                <a:solidFill>
                  <a:schemeClr val="accent2"/>
                </a:solidFill>
                <a:effectLst/>
                <a:latin typeface="Helvetica Neue" panose="02000503000000020004" pitchFamily="2" charset="0"/>
              </a:endParaRPr>
            </a:p>
          </p:txBody>
        </p:sp>
        <p:cxnSp>
          <p:nvCxnSpPr>
            <p:cNvPr id="243" name="Straight Connector 242">
              <a:extLst>
                <a:ext uri="{FF2B5EF4-FFF2-40B4-BE49-F238E27FC236}">
                  <a16:creationId xmlns:a16="http://schemas.microsoft.com/office/drawing/2014/main" id="{24FC435B-56AC-DC44-A3DA-34F476A247CF}"/>
                </a:ext>
              </a:extLst>
            </p:cNvPr>
            <p:cNvCxnSpPr>
              <a:cxnSpLocks/>
              <a:stCxn id="324" idx="2"/>
              <a:endCxn id="306" idx="6"/>
            </p:cNvCxnSpPr>
            <p:nvPr/>
          </p:nvCxnSpPr>
          <p:spPr>
            <a:xfrm flipH="1" flipV="1">
              <a:off x="3158650" y="6095150"/>
              <a:ext cx="1433257" cy="23441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FB98D6E3-AAF3-BD44-BB57-61C8A791F6C0}"/>
                </a:ext>
              </a:extLst>
            </p:cNvPr>
            <p:cNvSpPr/>
            <p:nvPr/>
          </p:nvSpPr>
          <p:spPr>
            <a:xfrm>
              <a:off x="2718971" y="5875310"/>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24" name="Oval 323">
              <a:extLst>
                <a:ext uri="{FF2B5EF4-FFF2-40B4-BE49-F238E27FC236}">
                  <a16:creationId xmlns:a16="http://schemas.microsoft.com/office/drawing/2014/main" id="{E2E0A671-07E7-1449-8AD3-CA839078F15D}"/>
                </a:ext>
              </a:extLst>
            </p:cNvPr>
            <p:cNvSpPr/>
            <p:nvPr/>
          </p:nvSpPr>
          <p:spPr>
            <a:xfrm>
              <a:off x="4591907" y="6109727"/>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sp>
        <p:nvSpPr>
          <p:cNvPr id="439" name="Rectangle 438">
            <a:extLst>
              <a:ext uri="{FF2B5EF4-FFF2-40B4-BE49-F238E27FC236}">
                <a16:creationId xmlns:a16="http://schemas.microsoft.com/office/drawing/2014/main" id="{D79E4815-9AC5-9E48-A9E9-1BF8A1FA34B3}"/>
              </a:ext>
            </a:extLst>
          </p:cNvPr>
          <p:cNvSpPr/>
          <p:nvPr/>
        </p:nvSpPr>
        <p:spPr>
          <a:xfrm>
            <a:off x="5778043" y="3945256"/>
            <a:ext cx="877163" cy="369332"/>
          </a:xfrm>
          <a:prstGeom prst="rect">
            <a:avLst/>
          </a:prstGeom>
          <a:noFill/>
          <a:ln>
            <a:noFill/>
          </a:ln>
        </p:spPr>
        <p:txBody>
          <a:bodyPr wrap="none">
            <a:spAutoFit/>
          </a:bodyPr>
          <a:lstStyle/>
          <a:p>
            <a:r>
              <a:rPr lang="en-US" dirty="0">
                <a:solidFill>
                  <a:schemeClr val="accent2"/>
                </a:solidFill>
                <a:latin typeface="Helvetica Neue" panose="02000503000000020004" pitchFamily="2" charset="0"/>
              </a:rPr>
              <a:t>Naboo</a:t>
            </a:r>
            <a:endParaRPr lang="en-US" dirty="0">
              <a:solidFill>
                <a:schemeClr val="accent2"/>
              </a:solidFill>
              <a:effectLst/>
              <a:latin typeface="Helvetica Neue" panose="02000503000000020004" pitchFamily="2" charset="0"/>
            </a:endParaRPr>
          </a:p>
        </p:txBody>
      </p:sp>
      <p:sp>
        <p:nvSpPr>
          <p:cNvPr id="452" name="Oval 451">
            <a:extLst>
              <a:ext uri="{FF2B5EF4-FFF2-40B4-BE49-F238E27FC236}">
                <a16:creationId xmlns:a16="http://schemas.microsoft.com/office/drawing/2014/main" id="{933E6D4B-1890-1943-A7EB-A20D2FA85447}"/>
              </a:ext>
            </a:extLst>
          </p:cNvPr>
          <p:cNvSpPr/>
          <p:nvPr/>
        </p:nvSpPr>
        <p:spPr>
          <a:xfrm>
            <a:off x="6014408" y="4311397"/>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cxnSp>
        <p:nvCxnSpPr>
          <p:cNvPr id="436" name="Straight Connector 435">
            <a:extLst>
              <a:ext uri="{FF2B5EF4-FFF2-40B4-BE49-F238E27FC236}">
                <a16:creationId xmlns:a16="http://schemas.microsoft.com/office/drawing/2014/main" id="{A60F1401-252D-3F40-BC1E-45D77D27F43A}"/>
              </a:ext>
            </a:extLst>
          </p:cNvPr>
          <p:cNvCxnSpPr>
            <a:cxnSpLocks/>
          </p:cNvCxnSpPr>
          <p:nvPr/>
        </p:nvCxnSpPr>
        <p:spPr>
          <a:xfrm flipH="1">
            <a:off x="7507122" y="5579424"/>
            <a:ext cx="379230" cy="749199"/>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4" name="TextBox 273">
            <a:extLst>
              <a:ext uri="{FF2B5EF4-FFF2-40B4-BE49-F238E27FC236}">
                <a16:creationId xmlns:a16="http://schemas.microsoft.com/office/drawing/2014/main" id="{5EF113A8-F35C-EC42-AD73-5B4C6F0B18A7}"/>
              </a:ext>
            </a:extLst>
          </p:cNvPr>
          <p:cNvSpPr txBox="1"/>
          <p:nvPr/>
        </p:nvSpPr>
        <p:spPr>
          <a:xfrm>
            <a:off x="9699315" y="4494974"/>
            <a:ext cx="447558" cy="369332"/>
          </a:xfrm>
          <a:prstGeom prst="rect">
            <a:avLst/>
          </a:prstGeom>
          <a:noFill/>
          <a:ln>
            <a:noFill/>
          </a:ln>
        </p:spPr>
        <p:txBody>
          <a:bodyPr wrap="none" rtlCol="0">
            <a:spAutoFit/>
          </a:bodyPr>
          <a:lstStyle/>
          <a:p>
            <a:r>
              <a:rPr lang="en-US" dirty="0">
                <a:solidFill>
                  <a:schemeClr val="accent2"/>
                </a:solidFill>
              </a:rPr>
              <a:t>98</a:t>
            </a:r>
          </a:p>
        </p:txBody>
      </p:sp>
      <p:sp>
        <p:nvSpPr>
          <p:cNvPr id="283" name="TextBox 282">
            <a:extLst>
              <a:ext uri="{FF2B5EF4-FFF2-40B4-BE49-F238E27FC236}">
                <a16:creationId xmlns:a16="http://schemas.microsoft.com/office/drawing/2014/main" id="{4D5A900C-70C9-2A4A-8F91-8D1F7DF7A673}"/>
              </a:ext>
            </a:extLst>
          </p:cNvPr>
          <p:cNvSpPr txBox="1"/>
          <p:nvPr/>
        </p:nvSpPr>
        <p:spPr>
          <a:xfrm>
            <a:off x="9643890" y="3853171"/>
            <a:ext cx="579005" cy="369332"/>
          </a:xfrm>
          <a:prstGeom prst="rect">
            <a:avLst/>
          </a:prstGeom>
          <a:noFill/>
          <a:ln>
            <a:noFill/>
          </a:ln>
        </p:spPr>
        <p:txBody>
          <a:bodyPr wrap="none" rtlCol="0">
            <a:spAutoFit/>
          </a:bodyPr>
          <a:lstStyle/>
          <a:p>
            <a:r>
              <a:rPr lang="en-US" dirty="0">
                <a:solidFill>
                  <a:schemeClr val="accent2"/>
                </a:solidFill>
              </a:rPr>
              <a:t>142</a:t>
            </a:r>
          </a:p>
        </p:txBody>
      </p:sp>
      <p:sp>
        <p:nvSpPr>
          <p:cNvPr id="346" name="Rectangle 345">
            <a:extLst>
              <a:ext uri="{FF2B5EF4-FFF2-40B4-BE49-F238E27FC236}">
                <a16:creationId xmlns:a16="http://schemas.microsoft.com/office/drawing/2014/main" id="{2B2CC7D6-B6EF-3E44-AC83-57362D6894BF}"/>
              </a:ext>
            </a:extLst>
          </p:cNvPr>
          <p:cNvSpPr/>
          <p:nvPr/>
        </p:nvSpPr>
        <p:spPr>
          <a:xfrm>
            <a:off x="10395360" y="2872775"/>
            <a:ext cx="1116268" cy="369332"/>
          </a:xfrm>
          <a:prstGeom prst="rect">
            <a:avLst/>
          </a:prstGeom>
          <a:noFill/>
          <a:ln>
            <a:noFill/>
          </a:ln>
        </p:spPr>
        <p:txBody>
          <a:bodyPr wrap="none">
            <a:spAutoFit/>
          </a:bodyPr>
          <a:lstStyle/>
          <a:p>
            <a:r>
              <a:rPr lang="en-US" dirty="0">
                <a:solidFill>
                  <a:schemeClr val="accent2"/>
                </a:solidFill>
                <a:latin typeface="Helvetica Neue" panose="02000503000000020004" pitchFamily="2" charset="0"/>
              </a:rPr>
              <a:t>Vandor-1</a:t>
            </a:r>
            <a:endParaRPr lang="en-US" dirty="0">
              <a:solidFill>
                <a:schemeClr val="accent2"/>
              </a:solidFill>
              <a:effectLst/>
              <a:latin typeface="Helvetica Neue" panose="02000503000000020004" pitchFamily="2" charset="0"/>
            </a:endParaRPr>
          </a:p>
        </p:txBody>
      </p:sp>
      <p:cxnSp>
        <p:nvCxnSpPr>
          <p:cNvPr id="273" name="Straight Connector 272">
            <a:extLst>
              <a:ext uri="{FF2B5EF4-FFF2-40B4-BE49-F238E27FC236}">
                <a16:creationId xmlns:a16="http://schemas.microsoft.com/office/drawing/2014/main" id="{A3A9D7E7-2AA0-2F40-B8AA-5B46068CDBCB}"/>
              </a:ext>
            </a:extLst>
          </p:cNvPr>
          <p:cNvCxnSpPr>
            <a:cxnSpLocks/>
            <a:stCxn id="339" idx="2"/>
          </p:cNvCxnSpPr>
          <p:nvPr/>
        </p:nvCxnSpPr>
        <p:spPr>
          <a:xfrm flipH="1">
            <a:off x="9264440" y="4835091"/>
            <a:ext cx="1068375" cy="0"/>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182D8C7E-A4B0-1C46-B6A6-8655747954BE}"/>
              </a:ext>
            </a:extLst>
          </p:cNvPr>
          <p:cNvCxnSpPr>
            <a:cxnSpLocks/>
            <a:stCxn id="345" idx="4"/>
          </p:cNvCxnSpPr>
          <p:nvPr/>
        </p:nvCxnSpPr>
        <p:spPr>
          <a:xfrm flipH="1">
            <a:off x="9200051" y="3145982"/>
            <a:ext cx="912925" cy="1516699"/>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6" name="TextBox 285">
            <a:extLst>
              <a:ext uri="{FF2B5EF4-FFF2-40B4-BE49-F238E27FC236}">
                <a16:creationId xmlns:a16="http://schemas.microsoft.com/office/drawing/2014/main" id="{FB778618-D951-9D45-9469-46D8A14893B2}"/>
              </a:ext>
            </a:extLst>
          </p:cNvPr>
          <p:cNvSpPr txBox="1"/>
          <p:nvPr/>
        </p:nvSpPr>
        <p:spPr>
          <a:xfrm>
            <a:off x="11032112" y="5271118"/>
            <a:ext cx="447558" cy="369332"/>
          </a:xfrm>
          <a:prstGeom prst="rect">
            <a:avLst/>
          </a:prstGeom>
          <a:noFill/>
          <a:ln>
            <a:noFill/>
          </a:ln>
        </p:spPr>
        <p:txBody>
          <a:bodyPr wrap="none" rtlCol="0">
            <a:spAutoFit/>
          </a:bodyPr>
          <a:lstStyle/>
          <a:p>
            <a:r>
              <a:rPr lang="en-US" dirty="0">
                <a:solidFill>
                  <a:schemeClr val="accent2"/>
                </a:solidFill>
              </a:rPr>
              <a:t>86</a:t>
            </a:r>
          </a:p>
        </p:txBody>
      </p:sp>
      <p:sp>
        <p:nvSpPr>
          <p:cNvPr id="337" name="Rectangle 336">
            <a:extLst>
              <a:ext uri="{FF2B5EF4-FFF2-40B4-BE49-F238E27FC236}">
                <a16:creationId xmlns:a16="http://schemas.microsoft.com/office/drawing/2014/main" id="{9F76B5C2-686A-F74B-B2AF-F78A7D5693AE}"/>
              </a:ext>
            </a:extLst>
          </p:cNvPr>
          <p:cNvSpPr/>
          <p:nvPr/>
        </p:nvSpPr>
        <p:spPr>
          <a:xfrm>
            <a:off x="11221456" y="6556734"/>
            <a:ext cx="925253"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Fondor</a:t>
            </a:r>
            <a:endParaRPr lang="en-US" dirty="0">
              <a:solidFill>
                <a:schemeClr val="accent2"/>
              </a:solidFill>
              <a:effectLst/>
              <a:latin typeface="Helvetica Neue" panose="02000503000000020004" pitchFamily="2" charset="0"/>
            </a:endParaRPr>
          </a:p>
        </p:txBody>
      </p:sp>
      <p:cxnSp>
        <p:nvCxnSpPr>
          <p:cNvPr id="285" name="Straight Connector 284">
            <a:extLst>
              <a:ext uri="{FF2B5EF4-FFF2-40B4-BE49-F238E27FC236}">
                <a16:creationId xmlns:a16="http://schemas.microsoft.com/office/drawing/2014/main" id="{C8F1E8F2-DA48-AF48-9C51-9D437CD5E6B1}"/>
              </a:ext>
            </a:extLst>
          </p:cNvPr>
          <p:cNvCxnSpPr>
            <a:cxnSpLocks/>
            <a:stCxn id="339" idx="5"/>
            <a:endCxn id="336" idx="0"/>
          </p:cNvCxnSpPr>
          <p:nvPr/>
        </p:nvCxnSpPr>
        <p:spPr>
          <a:xfrm>
            <a:off x="10708105" y="4990541"/>
            <a:ext cx="878127" cy="110107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6" name="Oval 335">
            <a:extLst>
              <a:ext uri="{FF2B5EF4-FFF2-40B4-BE49-F238E27FC236}">
                <a16:creationId xmlns:a16="http://schemas.microsoft.com/office/drawing/2014/main" id="{63A9E3F7-4E20-A14B-8C05-4BA0486527EC}"/>
              </a:ext>
            </a:extLst>
          </p:cNvPr>
          <p:cNvSpPr/>
          <p:nvPr/>
        </p:nvSpPr>
        <p:spPr>
          <a:xfrm>
            <a:off x="11366392" y="6091620"/>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40" name="Rectangle 339">
            <a:extLst>
              <a:ext uri="{FF2B5EF4-FFF2-40B4-BE49-F238E27FC236}">
                <a16:creationId xmlns:a16="http://schemas.microsoft.com/office/drawing/2014/main" id="{12571217-8F53-3A43-96F2-F696AD9CED45}"/>
              </a:ext>
            </a:extLst>
          </p:cNvPr>
          <p:cNvSpPr/>
          <p:nvPr/>
        </p:nvSpPr>
        <p:spPr>
          <a:xfrm>
            <a:off x="10733293" y="4685579"/>
            <a:ext cx="684803"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Hoth</a:t>
            </a:r>
            <a:endParaRPr lang="en-US" dirty="0">
              <a:solidFill>
                <a:schemeClr val="accent2"/>
              </a:solidFill>
              <a:effectLst/>
              <a:latin typeface="Helvetica Neue" panose="02000503000000020004" pitchFamily="2" charset="0"/>
            </a:endParaRPr>
          </a:p>
        </p:txBody>
      </p:sp>
      <p:sp>
        <p:nvSpPr>
          <p:cNvPr id="339" name="Oval 338">
            <a:extLst>
              <a:ext uri="{FF2B5EF4-FFF2-40B4-BE49-F238E27FC236}">
                <a16:creationId xmlns:a16="http://schemas.microsoft.com/office/drawing/2014/main" id="{7D36C150-7A52-324B-A4C5-20DACF29555C}"/>
              </a:ext>
            </a:extLst>
          </p:cNvPr>
          <p:cNvSpPr/>
          <p:nvPr/>
        </p:nvSpPr>
        <p:spPr>
          <a:xfrm>
            <a:off x="10332815" y="4615251"/>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49" name="Group 48">
            <a:extLst>
              <a:ext uri="{FF2B5EF4-FFF2-40B4-BE49-F238E27FC236}">
                <a16:creationId xmlns:a16="http://schemas.microsoft.com/office/drawing/2014/main" id="{343B81CA-783E-8A45-8656-2BF1ACBD95ED}"/>
              </a:ext>
            </a:extLst>
          </p:cNvPr>
          <p:cNvGrpSpPr/>
          <p:nvPr/>
        </p:nvGrpSpPr>
        <p:grpSpPr>
          <a:xfrm>
            <a:off x="9091552" y="1205130"/>
            <a:ext cx="1269000" cy="1940852"/>
            <a:chOff x="9091552" y="1205130"/>
            <a:chExt cx="1269000" cy="1940852"/>
          </a:xfrm>
        </p:grpSpPr>
        <p:sp>
          <p:nvSpPr>
            <p:cNvPr id="280" name="TextBox 279">
              <a:extLst>
                <a:ext uri="{FF2B5EF4-FFF2-40B4-BE49-F238E27FC236}">
                  <a16:creationId xmlns:a16="http://schemas.microsoft.com/office/drawing/2014/main" id="{675CB565-8480-974B-9A00-54AFE7CD8870}"/>
                </a:ext>
              </a:extLst>
            </p:cNvPr>
            <p:cNvSpPr txBox="1"/>
            <p:nvPr/>
          </p:nvSpPr>
          <p:spPr>
            <a:xfrm>
              <a:off x="9798627" y="2112219"/>
              <a:ext cx="447558" cy="369332"/>
            </a:xfrm>
            <a:prstGeom prst="rect">
              <a:avLst/>
            </a:prstGeom>
            <a:noFill/>
            <a:ln>
              <a:noFill/>
            </a:ln>
          </p:spPr>
          <p:txBody>
            <a:bodyPr wrap="none" rtlCol="0">
              <a:spAutoFit/>
            </a:bodyPr>
            <a:lstStyle/>
            <a:p>
              <a:r>
                <a:rPr lang="en-US" dirty="0">
                  <a:solidFill>
                    <a:schemeClr val="accent2"/>
                  </a:solidFill>
                </a:rPr>
                <a:t>92</a:t>
              </a:r>
            </a:p>
          </p:txBody>
        </p:sp>
        <p:sp>
          <p:nvSpPr>
            <p:cNvPr id="334" name="Rectangle 333">
              <a:extLst>
                <a:ext uri="{FF2B5EF4-FFF2-40B4-BE49-F238E27FC236}">
                  <a16:creationId xmlns:a16="http://schemas.microsoft.com/office/drawing/2014/main" id="{D25CC34C-533E-4648-A236-7540BD2F4B9B}"/>
                </a:ext>
              </a:extLst>
            </p:cNvPr>
            <p:cNvSpPr/>
            <p:nvPr/>
          </p:nvSpPr>
          <p:spPr>
            <a:xfrm>
              <a:off x="9416063" y="1205130"/>
              <a:ext cx="944489"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Iridonia</a:t>
              </a:r>
              <a:endParaRPr lang="en-US" dirty="0">
                <a:solidFill>
                  <a:schemeClr val="accent2"/>
                </a:solidFill>
                <a:effectLst/>
                <a:latin typeface="Helvetica Neue" panose="02000503000000020004" pitchFamily="2" charset="0"/>
              </a:endParaRPr>
            </a:p>
          </p:txBody>
        </p:sp>
        <p:cxnSp>
          <p:nvCxnSpPr>
            <p:cNvPr id="279" name="Straight Connector 278">
              <a:extLst>
                <a:ext uri="{FF2B5EF4-FFF2-40B4-BE49-F238E27FC236}">
                  <a16:creationId xmlns:a16="http://schemas.microsoft.com/office/drawing/2014/main" id="{6878777E-AC5F-FD45-B8D5-1DD3F96C378B}"/>
                </a:ext>
              </a:extLst>
            </p:cNvPr>
            <p:cNvCxnSpPr>
              <a:cxnSpLocks/>
              <a:stCxn id="333" idx="5"/>
              <a:endCxn id="345" idx="1"/>
            </p:cNvCxnSpPr>
            <p:nvPr/>
          </p:nvCxnSpPr>
          <p:spPr>
            <a:xfrm>
              <a:off x="9466842" y="1863373"/>
              <a:ext cx="490683" cy="90731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3" name="Oval 332">
              <a:extLst>
                <a:ext uri="{FF2B5EF4-FFF2-40B4-BE49-F238E27FC236}">
                  <a16:creationId xmlns:a16="http://schemas.microsoft.com/office/drawing/2014/main" id="{20B2BC97-9DFB-B045-9D81-228AD846A868}"/>
                </a:ext>
              </a:extLst>
            </p:cNvPr>
            <p:cNvSpPr/>
            <p:nvPr/>
          </p:nvSpPr>
          <p:spPr>
            <a:xfrm>
              <a:off x="9091552" y="1488083"/>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45" name="Oval 344">
              <a:extLst>
                <a:ext uri="{FF2B5EF4-FFF2-40B4-BE49-F238E27FC236}">
                  <a16:creationId xmlns:a16="http://schemas.microsoft.com/office/drawing/2014/main" id="{2CB1E3E3-CA2B-AD4D-8884-9570B11B513D}"/>
                </a:ext>
              </a:extLst>
            </p:cNvPr>
            <p:cNvSpPr/>
            <p:nvPr/>
          </p:nvSpPr>
          <p:spPr>
            <a:xfrm>
              <a:off x="9893136" y="2706303"/>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sp>
        <p:nvSpPr>
          <p:cNvPr id="453" name="Oval 452">
            <a:extLst>
              <a:ext uri="{FF2B5EF4-FFF2-40B4-BE49-F238E27FC236}">
                <a16:creationId xmlns:a16="http://schemas.microsoft.com/office/drawing/2014/main" id="{91A227C1-81A4-2449-B943-C485547661FC}"/>
              </a:ext>
            </a:extLst>
          </p:cNvPr>
          <p:cNvSpPr/>
          <p:nvPr/>
        </p:nvSpPr>
        <p:spPr>
          <a:xfrm>
            <a:off x="8834698" y="4615251"/>
            <a:ext cx="452510" cy="45251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689849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0" name="TextBox 219">
            <a:extLst>
              <a:ext uri="{FF2B5EF4-FFF2-40B4-BE49-F238E27FC236}">
                <a16:creationId xmlns:a16="http://schemas.microsoft.com/office/drawing/2014/main" id="{73020F6E-79BF-5B44-BC57-0E822298F0C5}"/>
              </a:ext>
            </a:extLst>
          </p:cNvPr>
          <p:cNvSpPr txBox="1"/>
          <p:nvPr/>
        </p:nvSpPr>
        <p:spPr>
          <a:xfrm>
            <a:off x="1538130" y="326715"/>
            <a:ext cx="566181" cy="492443"/>
          </a:xfrm>
          <a:prstGeom prst="rect">
            <a:avLst/>
          </a:prstGeom>
          <a:noFill/>
          <a:ln>
            <a:noFill/>
          </a:ln>
        </p:spPr>
        <p:txBody>
          <a:bodyPr wrap="none" rtlCol="0">
            <a:spAutoFit/>
          </a:bodyPr>
          <a:lstStyle/>
          <a:p>
            <a:r>
              <a:rPr lang="en-US" sz="2600" dirty="0">
                <a:solidFill>
                  <a:schemeClr val="accent2"/>
                </a:solidFill>
              </a:rPr>
              <a:t>71</a:t>
            </a:r>
          </a:p>
        </p:txBody>
      </p:sp>
      <p:sp>
        <p:nvSpPr>
          <p:cNvPr id="223" name="TextBox 222">
            <a:extLst>
              <a:ext uri="{FF2B5EF4-FFF2-40B4-BE49-F238E27FC236}">
                <a16:creationId xmlns:a16="http://schemas.microsoft.com/office/drawing/2014/main" id="{B7C00824-C465-174E-AB9C-05432CC13A48}"/>
              </a:ext>
            </a:extLst>
          </p:cNvPr>
          <p:cNvSpPr txBox="1"/>
          <p:nvPr/>
        </p:nvSpPr>
        <p:spPr>
          <a:xfrm>
            <a:off x="886250" y="1459224"/>
            <a:ext cx="780279" cy="492443"/>
          </a:xfrm>
          <a:prstGeom prst="rect">
            <a:avLst/>
          </a:prstGeom>
          <a:noFill/>
          <a:ln>
            <a:noFill/>
          </a:ln>
        </p:spPr>
        <p:txBody>
          <a:bodyPr wrap="square" rtlCol="0">
            <a:spAutoFit/>
          </a:bodyPr>
          <a:lstStyle/>
          <a:p>
            <a:r>
              <a:rPr lang="en-US" sz="2600" dirty="0">
                <a:solidFill>
                  <a:schemeClr val="accent2"/>
                </a:solidFill>
              </a:rPr>
              <a:t>75</a:t>
            </a:r>
          </a:p>
        </p:txBody>
      </p:sp>
      <p:sp>
        <p:nvSpPr>
          <p:cNvPr id="232" name="TextBox 231">
            <a:extLst>
              <a:ext uri="{FF2B5EF4-FFF2-40B4-BE49-F238E27FC236}">
                <a16:creationId xmlns:a16="http://schemas.microsoft.com/office/drawing/2014/main" id="{DDFDBD99-338F-A94C-919E-D8F5B4775B4B}"/>
              </a:ext>
            </a:extLst>
          </p:cNvPr>
          <p:cNvSpPr txBox="1"/>
          <p:nvPr/>
        </p:nvSpPr>
        <p:spPr>
          <a:xfrm>
            <a:off x="792717" y="2758435"/>
            <a:ext cx="951983" cy="492443"/>
          </a:xfrm>
          <a:prstGeom prst="rect">
            <a:avLst/>
          </a:prstGeom>
          <a:noFill/>
          <a:ln>
            <a:noFill/>
          </a:ln>
        </p:spPr>
        <p:txBody>
          <a:bodyPr wrap="square" rtlCol="0">
            <a:spAutoFit/>
          </a:bodyPr>
          <a:lstStyle/>
          <a:p>
            <a:r>
              <a:rPr lang="en-US" sz="2600" dirty="0">
                <a:solidFill>
                  <a:schemeClr val="accent2"/>
                </a:solidFill>
              </a:rPr>
              <a:t>118</a:t>
            </a:r>
          </a:p>
        </p:txBody>
      </p:sp>
      <p:sp>
        <p:nvSpPr>
          <p:cNvPr id="235" name="TextBox 234">
            <a:extLst>
              <a:ext uri="{FF2B5EF4-FFF2-40B4-BE49-F238E27FC236}">
                <a16:creationId xmlns:a16="http://schemas.microsoft.com/office/drawing/2014/main" id="{E0B08AED-0B60-244E-AF32-44990280E3E9}"/>
              </a:ext>
            </a:extLst>
          </p:cNvPr>
          <p:cNvSpPr txBox="1"/>
          <p:nvPr/>
        </p:nvSpPr>
        <p:spPr>
          <a:xfrm>
            <a:off x="1591795" y="3860776"/>
            <a:ext cx="872070" cy="492443"/>
          </a:xfrm>
          <a:prstGeom prst="rect">
            <a:avLst/>
          </a:prstGeom>
          <a:noFill/>
          <a:ln>
            <a:noFill/>
          </a:ln>
        </p:spPr>
        <p:txBody>
          <a:bodyPr wrap="square" rtlCol="0">
            <a:spAutoFit/>
          </a:bodyPr>
          <a:lstStyle/>
          <a:p>
            <a:r>
              <a:rPr lang="en-US" sz="2600" dirty="0">
                <a:solidFill>
                  <a:schemeClr val="accent2"/>
                </a:solidFill>
              </a:rPr>
              <a:t>111</a:t>
            </a:r>
          </a:p>
        </p:txBody>
      </p:sp>
      <p:sp>
        <p:nvSpPr>
          <p:cNvPr id="238" name="TextBox 237">
            <a:extLst>
              <a:ext uri="{FF2B5EF4-FFF2-40B4-BE49-F238E27FC236}">
                <a16:creationId xmlns:a16="http://schemas.microsoft.com/office/drawing/2014/main" id="{3EC9E2B5-7600-954A-A007-7C9F8EBEB500}"/>
              </a:ext>
            </a:extLst>
          </p:cNvPr>
          <p:cNvSpPr txBox="1"/>
          <p:nvPr/>
        </p:nvSpPr>
        <p:spPr>
          <a:xfrm>
            <a:off x="1310535" y="4708606"/>
            <a:ext cx="566181" cy="492443"/>
          </a:xfrm>
          <a:prstGeom prst="rect">
            <a:avLst/>
          </a:prstGeom>
          <a:noFill/>
          <a:ln>
            <a:noFill/>
          </a:ln>
        </p:spPr>
        <p:txBody>
          <a:bodyPr wrap="none" rtlCol="0">
            <a:spAutoFit/>
          </a:bodyPr>
          <a:lstStyle/>
          <a:p>
            <a:r>
              <a:rPr lang="en-US" sz="2600" dirty="0">
                <a:solidFill>
                  <a:schemeClr val="accent2"/>
                </a:solidFill>
              </a:rPr>
              <a:t>70</a:t>
            </a:r>
          </a:p>
        </p:txBody>
      </p:sp>
      <p:sp>
        <p:nvSpPr>
          <p:cNvPr id="241" name="TextBox 240">
            <a:extLst>
              <a:ext uri="{FF2B5EF4-FFF2-40B4-BE49-F238E27FC236}">
                <a16:creationId xmlns:a16="http://schemas.microsoft.com/office/drawing/2014/main" id="{8D8A3F20-F072-824B-8FB9-C1BED073FE91}"/>
              </a:ext>
            </a:extLst>
          </p:cNvPr>
          <p:cNvSpPr txBox="1"/>
          <p:nvPr/>
        </p:nvSpPr>
        <p:spPr>
          <a:xfrm>
            <a:off x="2372263" y="5198882"/>
            <a:ext cx="566181" cy="492443"/>
          </a:xfrm>
          <a:prstGeom prst="rect">
            <a:avLst/>
          </a:prstGeom>
          <a:noFill/>
          <a:ln>
            <a:noFill/>
          </a:ln>
        </p:spPr>
        <p:txBody>
          <a:bodyPr wrap="none" rtlCol="0">
            <a:spAutoFit/>
          </a:bodyPr>
          <a:lstStyle/>
          <a:p>
            <a:r>
              <a:rPr lang="en-US" sz="2600" dirty="0">
                <a:solidFill>
                  <a:schemeClr val="accent2"/>
                </a:solidFill>
              </a:rPr>
              <a:t>75</a:t>
            </a:r>
          </a:p>
        </p:txBody>
      </p:sp>
      <p:sp>
        <p:nvSpPr>
          <p:cNvPr id="277" name="TextBox 276">
            <a:extLst>
              <a:ext uri="{FF2B5EF4-FFF2-40B4-BE49-F238E27FC236}">
                <a16:creationId xmlns:a16="http://schemas.microsoft.com/office/drawing/2014/main" id="{BB09F4C8-CF50-8343-8783-C284EAC8D956}"/>
              </a:ext>
            </a:extLst>
          </p:cNvPr>
          <p:cNvSpPr txBox="1"/>
          <p:nvPr/>
        </p:nvSpPr>
        <p:spPr>
          <a:xfrm>
            <a:off x="8630940" y="1020464"/>
            <a:ext cx="566181" cy="492443"/>
          </a:xfrm>
          <a:prstGeom prst="rect">
            <a:avLst/>
          </a:prstGeom>
          <a:noFill/>
          <a:ln>
            <a:noFill/>
          </a:ln>
        </p:spPr>
        <p:txBody>
          <a:bodyPr wrap="none" rtlCol="0">
            <a:spAutoFit/>
          </a:bodyPr>
          <a:lstStyle/>
          <a:p>
            <a:r>
              <a:rPr lang="en-US" sz="2600" dirty="0">
                <a:solidFill>
                  <a:schemeClr val="accent2"/>
                </a:solidFill>
              </a:rPr>
              <a:t>87</a:t>
            </a:r>
          </a:p>
        </p:txBody>
      </p:sp>
      <p:sp>
        <p:nvSpPr>
          <p:cNvPr id="292" name="Rectangle 291">
            <a:extLst>
              <a:ext uri="{FF2B5EF4-FFF2-40B4-BE49-F238E27FC236}">
                <a16:creationId xmlns:a16="http://schemas.microsoft.com/office/drawing/2014/main" id="{44469818-A8DD-5D46-B26B-774A55B1818C}"/>
              </a:ext>
            </a:extLst>
          </p:cNvPr>
          <p:cNvSpPr/>
          <p:nvPr/>
        </p:nvSpPr>
        <p:spPr>
          <a:xfrm>
            <a:off x="107820" y="639099"/>
            <a:ext cx="1729961" cy="492443"/>
          </a:xfrm>
          <a:prstGeom prst="rect">
            <a:avLst/>
          </a:prstGeom>
          <a:noFill/>
          <a:ln>
            <a:noFill/>
          </a:ln>
        </p:spPr>
        <p:txBody>
          <a:bodyPr wrap="none">
            <a:spAutoFit/>
          </a:bodyPr>
          <a:lstStyle/>
          <a:p>
            <a:r>
              <a:rPr lang="en-US" sz="2600" dirty="0">
                <a:solidFill>
                  <a:schemeClr val="accent2"/>
                </a:solidFill>
                <a:latin typeface="Helvetica Neue" panose="02000503000000020004" pitchFamily="2" charset="0"/>
              </a:rPr>
              <a:t>Coruscant</a:t>
            </a:r>
            <a:endParaRPr lang="en-US" sz="2600" dirty="0">
              <a:solidFill>
                <a:schemeClr val="accent2"/>
              </a:solidFill>
              <a:effectLst/>
              <a:latin typeface="Helvetica Neue" panose="02000503000000020004" pitchFamily="2" charset="0"/>
            </a:endParaRPr>
          </a:p>
        </p:txBody>
      </p:sp>
      <p:sp>
        <p:nvSpPr>
          <p:cNvPr id="298" name="Rectangle 297">
            <a:extLst>
              <a:ext uri="{FF2B5EF4-FFF2-40B4-BE49-F238E27FC236}">
                <a16:creationId xmlns:a16="http://schemas.microsoft.com/office/drawing/2014/main" id="{C10A4014-26A5-064B-8AFD-DCD9AB1137C8}"/>
              </a:ext>
            </a:extLst>
          </p:cNvPr>
          <p:cNvSpPr/>
          <p:nvPr/>
        </p:nvSpPr>
        <p:spPr>
          <a:xfrm>
            <a:off x="-49312" y="3370040"/>
            <a:ext cx="1444498" cy="492443"/>
          </a:xfrm>
          <a:prstGeom prst="rect">
            <a:avLst/>
          </a:prstGeom>
          <a:noFill/>
          <a:ln>
            <a:noFill/>
          </a:ln>
        </p:spPr>
        <p:txBody>
          <a:bodyPr wrap="none">
            <a:spAutoFit/>
          </a:bodyPr>
          <a:lstStyle/>
          <a:p>
            <a:r>
              <a:rPr lang="en-US" sz="2600" dirty="0">
                <a:solidFill>
                  <a:schemeClr val="accent2"/>
                </a:solidFill>
                <a:latin typeface="Helvetica Neue" panose="02000503000000020004" pitchFamily="2" charset="0"/>
              </a:rPr>
              <a:t>Tatooine</a:t>
            </a:r>
            <a:endParaRPr lang="en-US" sz="2600" dirty="0">
              <a:solidFill>
                <a:schemeClr val="accent2"/>
              </a:solidFill>
              <a:effectLst/>
              <a:latin typeface="Helvetica Neue" panose="02000503000000020004" pitchFamily="2" charset="0"/>
            </a:endParaRPr>
          </a:p>
        </p:txBody>
      </p:sp>
      <p:sp>
        <p:nvSpPr>
          <p:cNvPr id="301" name="Rectangle 300">
            <a:extLst>
              <a:ext uri="{FF2B5EF4-FFF2-40B4-BE49-F238E27FC236}">
                <a16:creationId xmlns:a16="http://schemas.microsoft.com/office/drawing/2014/main" id="{8471FCB2-C77A-9243-8522-82842FF33436}"/>
              </a:ext>
            </a:extLst>
          </p:cNvPr>
          <p:cNvSpPr/>
          <p:nvPr/>
        </p:nvSpPr>
        <p:spPr>
          <a:xfrm>
            <a:off x="2106795" y="4173961"/>
            <a:ext cx="1988045" cy="492443"/>
          </a:xfrm>
          <a:prstGeom prst="rect">
            <a:avLst/>
          </a:prstGeom>
          <a:noFill/>
          <a:ln>
            <a:noFill/>
          </a:ln>
        </p:spPr>
        <p:txBody>
          <a:bodyPr wrap="none">
            <a:spAutoFit/>
          </a:bodyPr>
          <a:lstStyle/>
          <a:p>
            <a:r>
              <a:rPr lang="en-US" sz="2600" dirty="0" err="1">
                <a:solidFill>
                  <a:schemeClr val="accent2"/>
                </a:solidFill>
                <a:latin typeface="Helvetica Neue" panose="02000503000000020004" pitchFamily="2" charset="0"/>
              </a:rPr>
              <a:t>Lotho</a:t>
            </a:r>
            <a:r>
              <a:rPr lang="en-US" sz="2600" dirty="0">
                <a:solidFill>
                  <a:schemeClr val="accent2"/>
                </a:solidFill>
                <a:latin typeface="Helvetica Neue" panose="02000503000000020004" pitchFamily="2" charset="0"/>
              </a:rPr>
              <a:t> Minor</a:t>
            </a:r>
            <a:endParaRPr lang="en-US" sz="2600" dirty="0">
              <a:solidFill>
                <a:schemeClr val="accent2"/>
              </a:solidFill>
              <a:effectLst/>
              <a:latin typeface="Helvetica Neue" panose="02000503000000020004" pitchFamily="2" charset="0"/>
            </a:endParaRPr>
          </a:p>
        </p:txBody>
      </p:sp>
      <p:sp>
        <p:nvSpPr>
          <p:cNvPr id="304" name="Rectangle 303">
            <a:extLst>
              <a:ext uri="{FF2B5EF4-FFF2-40B4-BE49-F238E27FC236}">
                <a16:creationId xmlns:a16="http://schemas.microsoft.com/office/drawing/2014/main" id="{360EDA99-E448-B843-A176-73EA350431EB}"/>
              </a:ext>
            </a:extLst>
          </p:cNvPr>
          <p:cNvSpPr/>
          <p:nvPr/>
        </p:nvSpPr>
        <p:spPr>
          <a:xfrm>
            <a:off x="209270" y="5139745"/>
            <a:ext cx="1765612" cy="492443"/>
          </a:xfrm>
          <a:prstGeom prst="rect">
            <a:avLst/>
          </a:prstGeom>
          <a:noFill/>
          <a:ln>
            <a:noFill/>
          </a:ln>
        </p:spPr>
        <p:txBody>
          <a:bodyPr wrap="none">
            <a:spAutoFit/>
          </a:bodyPr>
          <a:lstStyle/>
          <a:p>
            <a:r>
              <a:rPr lang="en-US" sz="2600" dirty="0" err="1">
                <a:solidFill>
                  <a:schemeClr val="accent2"/>
                </a:solidFill>
                <a:latin typeface="Helvetica Neue" panose="02000503000000020004" pitchFamily="2" charset="0"/>
              </a:rPr>
              <a:t>Mandalore</a:t>
            </a:r>
            <a:endParaRPr lang="en-US" sz="2600" dirty="0">
              <a:solidFill>
                <a:schemeClr val="accent2"/>
              </a:solidFill>
              <a:effectLst/>
              <a:latin typeface="Helvetica Neue" panose="02000503000000020004" pitchFamily="2" charset="0"/>
            </a:endParaRPr>
          </a:p>
        </p:txBody>
      </p:sp>
      <p:sp>
        <p:nvSpPr>
          <p:cNvPr id="331" name="Rectangle 330">
            <a:extLst>
              <a:ext uri="{FF2B5EF4-FFF2-40B4-BE49-F238E27FC236}">
                <a16:creationId xmlns:a16="http://schemas.microsoft.com/office/drawing/2014/main" id="{1B2BB14F-D07C-D841-90BE-F93C6DE83DA9}"/>
              </a:ext>
            </a:extLst>
          </p:cNvPr>
          <p:cNvSpPr/>
          <p:nvPr/>
        </p:nvSpPr>
        <p:spPr>
          <a:xfrm>
            <a:off x="7660240" y="580326"/>
            <a:ext cx="1981633" cy="492443"/>
          </a:xfrm>
          <a:prstGeom prst="rect">
            <a:avLst/>
          </a:prstGeom>
          <a:noFill/>
          <a:ln>
            <a:noFill/>
          </a:ln>
        </p:spPr>
        <p:txBody>
          <a:bodyPr wrap="none">
            <a:spAutoFit/>
          </a:bodyPr>
          <a:lstStyle/>
          <a:p>
            <a:r>
              <a:rPr lang="en-US" sz="2600" dirty="0">
                <a:solidFill>
                  <a:schemeClr val="accent2"/>
                </a:solidFill>
                <a:latin typeface="Helvetica Neue" panose="02000503000000020004" pitchFamily="2" charset="0"/>
              </a:rPr>
              <a:t>Polis Massa</a:t>
            </a:r>
            <a:endParaRPr lang="en-US" sz="2600" dirty="0">
              <a:solidFill>
                <a:schemeClr val="accent2"/>
              </a:solidFill>
              <a:effectLst/>
              <a:latin typeface="Helvetica Neue" panose="02000503000000020004" pitchFamily="2" charset="0"/>
            </a:endParaRPr>
          </a:p>
        </p:txBody>
      </p:sp>
      <p:cxnSp>
        <p:nvCxnSpPr>
          <p:cNvPr id="29" name="Straight Connector 28">
            <a:extLst>
              <a:ext uri="{FF2B5EF4-FFF2-40B4-BE49-F238E27FC236}">
                <a16:creationId xmlns:a16="http://schemas.microsoft.com/office/drawing/2014/main" id="{61E9C98B-0A0C-0C43-B1E4-F55E657F152C}"/>
              </a:ext>
            </a:extLst>
          </p:cNvPr>
          <p:cNvCxnSpPr>
            <a:cxnSpLocks/>
            <a:stCxn id="23" idx="3"/>
            <a:endCxn id="7" idx="0"/>
          </p:cNvCxnSpPr>
          <p:nvPr/>
        </p:nvCxnSpPr>
        <p:spPr>
          <a:xfrm flipH="1">
            <a:off x="1871849" y="562878"/>
            <a:ext cx="355480" cy="439800"/>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D5972C0-37EA-2649-9794-8229D4562291}"/>
              </a:ext>
            </a:extLst>
          </p:cNvPr>
          <p:cNvCxnSpPr>
            <a:cxnSpLocks/>
            <a:stCxn id="7" idx="3"/>
            <a:endCxn id="8" idx="0"/>
          </p:cNvCxnSpPr>
          <p:nvPr/>
        </p:nvCxnSpPr>
        <p:spPr>
          <a:xfrm flipH="1">
            <a:off x="1583873" y="1377968"/>
            <a:ext cx="132525" cy="47923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3BF294-74D4-8641-8955-37880A41866B}"/>
              </a:ext>
            </a:extLst>
          </p:cNvPr>
          <p:cNvCxnSpPr>
            <a:cxnSpLocks/>
            <a:stCxn id="23" idx="5"/>
            <a:endCxn id="9" idx="1"/>
          </p:cNvCxnSpPr>
          <p:nvPr/>
        </p:nvCxnSpPr>
        <p:spPr>
          <a:xfrm>
            <a:off x="2538230" y="562878"/>
            <a:ext cx="1261939" cy="2004934"/>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3218A35-7981-6046-92E9-7790A3226B56}"/>
              </a:ext>
            </a:extLst>
          </p:cNvPr>
          <p:cNvCxnSpPr>
            <a:cxnSpLocks/>
            <a:stCxn id="8" idx="6"/>
            <a:endCxn id="9" idx="2"/>
          </p:cNvCxnSpPr>
          <p:nvPr/>
        </p:nvCxnSpPr>
        <p:spPr>
          <a:xfrm>
            <a:off x="1803712" y="2077046"/>
            <a:ext cx="1932068" cy="646217"/>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00223E-CE83-0240-8F8C-782550AA1AE1}"/>
              </a:ext>
            </a:extLst>
          </p:cNvPr>
          <p:cNvCxnSpPr>
            <a:cxnSpLocks/>
            <a:stCxn id="8" idx="4"/>
            <a:endCxn id="12" idx="0"/>
          </p:cNvCxnSpPr>
          <p:nvPr/>
        </p:nvCxnSpPr>
        <p:spPr>
          <a:xfrm>
            <a:off x="1583873" y="2296885"/>
            <a:ext cx="0" cy="1137513"/>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490E8C0-F456-EA48-A6D5-A342BAF923D4}"/>
              </a:ext>
            </a:extLst>
          </p:cNvPr>
          <p:cNvCxnSpPr>
            <a:cxnSpLocks/>
            <a:stCxn id="13" idx="1"/>
            <a:endCxn id="12" idx="4"/>
          </p:cNvCxnSpPr>
          <p:nvPr/>
        </p:nvCxnSpPr>
        <p:spPr>
          <a:xfrm flipH="1" flipV="1">
            <a:off x="1583873" y="3874077"/>
            <a:ext cx="93062" cy="461795"/>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E87B06B-FDCA-0B48-B90F-9107C0A95F44}"/>
              </a:ext>
            </a:extLst>
          </p:cNvPr>
          <p:cNvCxnSpPr>
            <a:cxnSpLocks/>
            <a:stCxn id="13" idx="4"/>
            <a:endCxn id="14" idx="1"/>
          </p:cNvCxnSpPr>
          <p:nvPr/>
        </p:nvCxnSpPr>
        <p:spPr>
          <a:xfrm>
            <a:off x="1850692" y="4711162"/>
            <a:ext cx="66712" cy="320390"/>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4688BAD-979F-9243-B353-C5ABB5DA66E5}"/>
              </a:ext>
            </a:extLst>
          </p:cNvPr>
          <p:cNvCxnSpPr>
            <a:cxnSpLocks/>
            <a:stCxn id="14" idx="5"/>
            <a:endCxn id="15" idx="1"/>
          </p:cNvCxnSpPr>
          <p:nvPr/>
        </p:nvCxnSpPr>
        <p:spPr>
          <a:xfrm>
            <a:off x="2228305" y="5342453"/>
            <a:ext cx="555055" cy="597246"/>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6010AFA-FEE9-5D48-8076-F57278F08CF8}"/>
              </a:ext>
            </a:extLst>
          </p:cNvPr>
          <p:cNvCxnSpPr>
            <a:cxnSpLocks/>
            <a:stCxn id="16" idx="2"/>
            <a:endCxn id="15" idx="6"/>
          </p:cNvCxnSpPr>
          <p:nvPr/>
        </p:nvCxnSpPr>
        <p:spPr>
          <a:xfrm flipH="1" flipV="1">
            <a:off x="3158650" y="6095150"/>
            <a:ext cx="1433257" cy="234417"/>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E02C66E-BAC4-104C-B9EE-FDA58F10C0BD}"/>
              </a:ext>
            </a:extLst>
          </p:cNvPr>
          <p:cNvCxnSpPr>
            <a:cxnSpLocks/>
            <a:stCxn id="10" idx="2"/>
            <a:endCxn id="9" idx="6"/>
          </p:cNvCxnSpPr>
          <p:nvPr/>
        </p:nvCxnSpPr>
        <p:spPr>
          <a:xfrm flipH="1">
            <a:off x="4175459" y="2652936"/>
            <a:ext cx="1667961" cy="70327"/>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FD7EFD7-A5B5-EA4A-A65A-FF277BB56C5C}"/>
              </a:ext>
            </a:extLst>
          </p:cNvPr>
          <p:cNvCxnSpPr>
            <a:cxnSpLocks/>
            <a:stCxn id="200" idx="1"/>
            <a:endCxn id="9" idx="4"/>
          </p:cNvCxnSpPr>
          <p:nvPr/>
        </p:nvCxnSpPr>
        <p:spPr>
          <a:xfrm flipH="1" flipV="1">
            <a:off x="3955620" y="2943102"/>
            <a:ext cx="326848" cy="526635"/>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0BE4B39-7A69-B646-AF3D-CA5C8EA13027}"/>
              </a:ext>
            </a:extLst>
          </p:cNvPr>
          <p:cNvCxnSpPr>
            <a:cxnSpLocks/>
            <a:stCxn id="11" idx="5"/>
            <a:endCxn id="17" idx="1"/>
          </p:cNvCxnSpPr>
          <p:nvPr/>
        </p:nvCxnSpPr>
        <p:spPr>
          <a:xfrm>
            <a:off x="4615772" y="3804290"/>
            <a:ext cx="1470213" cy="580592"/>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F81BB91-FD0D-B249-9A0E-EEF1009B947E}"/>
              </a:ext>
            </a:extLst>
          </p:cNvPr>
          <p:cNvCxnSpPr>
            <a:cxnSpLocks/>
            <a:stCxn id="16" idx="0"/>
            <a:endCxn id="11" idx="4"/>
          </p:cNvCxnSpPr>
          <p:nvPr/>
        </p:nvCxnSpPr>
        <p:spPr>
          <a:xfrm flipH="1" flipV="1">
            <a:off x="4460322" y="3868679"/>
            <a:ext cx="351425" cy="224104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917A935-A481-3E4D-A34E-B5516855567B}"/>
              </a:ext>
            </a:extLst>
          </p:cNvPr>
          <p:cNvCxnSpPr>
            <a:cxnSpLocks/>
            <a:stCxn id="16" idx="7"/>
            <a:endCxn id="17" idx="3"/>
          </p:cNvCxnSpPr>
          <p:nvPr/>
        </p:nvCxnSpPr>
        <p:spPr>
          <a:xfrm flipV="1">
            <a:off x="4967197" y="4695783"/>
            <a:ext cx="1118788" cy="1478333"/>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FA65C3B-8D67-0845-8C9E-5C379F610763}"/>
              </a:ext>
            </a:extLst>
          </p:cNvPr>
          <p:cNvCxnSpPr>
            <a:cxnSpLocks/>
            <a:stCxn id="17" idx="6"/>
            <a:endCxn id="18" idx="1"/>
          </p:cNvCxnSpPr>
          <p:nvPr/>
        </p:nvCxnSpPr>
        <p:spPr>
          <a:xfrm>
            <a:off x="6461275" y="4540333"/>
            <a:ext cx="1269626" cy="663801"/>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FB7203-DE69-B344-BF95-EA65B68C1817}"/>
              </a:ext>
            </a:extLst>
          </p:cNvPr>
          <p:cNvCxnSpPr>
            <a:cxnSpLocks/>
            <a:stCxn id="10" idx="5"/>
            <a:endCxn id="18" idx="1"/>
          </p:cNvCxnSpPr>
          <p:nvPr/>
        </p:nvCxnSpPr>
        <p:spPr>
          <a:xfrm>
            <a:off x="6218710" y="2808386"/>
            <a:ext cx="1512191" cy="239574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997B0A9-C475-864C-BB66-C48CDFC391D6}"/>
              </a:ext>
            </a:extLst>
          </p:cNvPr>
          <p:cNvCxnSpPr>
            <a:cxnSpLocks/>
            <a:stCxn id="6" idx="3"/>
            <a:endCxn id="18" idx="6"/>
          </p:cNvCxnSpPr>
          <p:nvPr/>
        </p:nvCxnSpPr>
        <p:spPr>
          <a:xfrm flipH="1">
            <a:off x="8106191" y="4990541"/>
            <a:ext cx="782959" cy="369044"/>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1EC5B6-E0E8-1A43-8665-F95E3ACDF6E2}"/>
              </a:ext>
            </a:extLst>
          </p:cNvPr>
          <p:cNvCxnSpPr>
            <a:cxnSpLocks/>
            <a:stCxn id="18" idx="4"/>
            <a:endCxn id="19" idx="7"/>
          </p:cNvCxnSpPr>
          <p:nvPr/>
        </p:nvCxnSpPr>
        <p:spPr>
          <a:xfrm flipH="1">
            <a:off x="7507122" y="5579424"/>
            <a:ext cx="379230" cy="749199"/>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4B3F772-00D0-2B41-B715-B653B96EF21D}"/>
              </a:ext>
            </a:extLst>
          </p:cNvPr>
          <p:cNvCxnSpPr>
            <a:cxnSpLocks/>
            <a:stCxn id="24" idx="2"/>
            <a:endCxn id="6" idx="6"/>
          </p:cNvCxnSpPr>
          <p:nvPr/>
        </p:nvCxnSpPr>
        <p:spPr>
          <a:xfrm flipH="1">
            <a:off x="9264440" y="4835091"/>
            <a:ext cx="1068375" cy="0"/>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5631AA-5A66-FB46-9B63-633E7B9E4C50}"/>
              </a:ext>
            </a:extLst>
          </p:cNvPr>
          <p:cNvCxnSpPr>
            <a:cxnSpLocks/>
            <a:stCxn id="20" idx="6"/>
            <a:endCxn id="21" idx="1"/>
          </p:cNvCxnSpPr>
          <p:nvPr/>
        </p:nvCxnSpPr>
        <p:spPr>
          <a:xfrm>
            <a:off x="8153157" y="1292628"/>
            <a:ext cx="1002784" cy="259844"/>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211B618-C73F-7F4E-AFC7-0D2B8310D1C6}"/>
              </a:ext>
            </a:extLst>
          </p:cNvPr>
          <p:cNvCxnSpPr>
            <a:cxnSpLocks/>
            <a:stCxn id="21" idx="5"/>
            <a:endCxn id="22" idx="1"/>
          </p:cNvCxnSpPr>
          <p:nvPr/>
        </p:nvCxnSpPr>
        <p:spPr>
          <a:xfrm>
            <a:off x="9466842" y="1863373"/>
            <a:ext cx="490683" cy="92427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B02B7C0-9CAC-5E46-B90E-0BD3873A039E}"/>
              </a:ext>
            </a:extLst>
          </p:cNvPr>
          <p:cNvCxnSpPr>
            <a:cxnSpLocks/>
            <a:stCxn id="22" idx="4"/>
            <a:endCxn id="6" idx="7"/>
          </p:cNvCxnSpPr>
          <p:nvPr/>
        </p:nvCxnSpPr>
        <p:spPr>
          <a:xfrm flipH="1">
            <a:off x="9200051" y="3162941"/>
            <a:ext cx="912925" cy="1516699"/>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3365A6F-EA42-8B4E-8A78-66213E5E714B}"/>
              </a:ext>
            </a:extLst>
          </p:cNvPr>
          <p:cNvCxnSpPr>
            <a:cxnSpLocks/>
            <a:stCxn id="24" idx="5"/>
            <a:endCxn id="25" idx="0"/>
          </p:cNvCxnSpPr>
          <p:nvPr/>
        </p:nvCxnSpPr>
        <p:spPr>
          <a:xfrm>
            <a:off x="10708105" y="4990541"/>
            <a:ext cx="494325" cy="102216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1F11B64-5287-3644-82C9-35C5B8686938}"/>
              </a:ext>
            </a:extLst>
          </p:cNvPr>
          <p:cNvSpPr/>
          <p:nvPr/>
        </p:nvSpPr>
        <p:spPr>
          <a:xfrm>
            <a:off x="2162940" y="187588"/>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accent2"/>
              </a:solidFill>
            </a:endParaRPr>
          </a:p>
        </p:txBody>
      </p:sp>
      <p:sp>
        <p:nvSpPr>
          <p:cNvPr id="7" name="Oval 6">
            <a:extLst>
              <a:ext uri="{FF2B5EF4-FFF2-40B4-BE49-F238E27FC236}">
                <a16:creationId xmlns:a16="http://schemas.microsoft.com/office/drawing/2014/main" id="{8314A98F-B44B-0C40-B635-481D365F8ECD}"/>
              </a:ext>
            </a:extLst>
          </p:cNvPr>
          <p:cNvSpPr/>
          <p:nvPr/>
        </p:nvSpPr>
        <p:spPr>
          <a:xfrm>
            <a:off x="1652009" y="1002678"/>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accent2"/>
              </a:solidFill>
            </a:endParaRPr>
          </a:p>
        </p:txBody>
      </p:sp>
      <p:sp>
        <p:nvSpPr>
          <p:cNvPr id="8" name="Oval 7">
            <a:extLst>
              <a:ext uri="{FF2B5EF4-FFF2-40B4-BE49-F238E27FC236}">
                <a16:creationId xmlns:a16="http://schemas.microsoft.com/office/drawing/2014/main" id="{32EB5876-7992-5F4E-975B-F94D51AF9340}"/>
              </a:ext>
            </a:extLst>
          </p:cNvPr>
          <p:cNvSpPr/>
          <p:nvPr/>
        </p:nvSpPr>
        <p:spPr>
          <a:xfrm>
            <a:off x="1364033" y="1857206"/>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solidFill>
                <a:schemeClr val="accent2"/>
              </a:solidFill>
            </a:endParaRPr>
          </a:p>
        </p:txBody>
      </p:sp>
      <p:sp>
        <p:nvSpPr>
          <p:cNvPr id="12" name="Oval 11">
            <a:extLst>
              <a:ext uri="{FF2B5EF4-FFF2-40B4-BE49-F238E27FC236}">
                <a16:creationId xmlns:a16="http://schemas.microsoft.com/office/drawing/2014/main" id="{09D6DC3F-8383-1746-A9CB-54F77A1F606B}"/>
              </a:ext>
            </a:extLst>
          </p:cNvPr>
          <p:cNvSpPr/>
          <p:nvPr/>
        </p:nvSpPr>
        <p:spPr>
          <a:xfrm>
            <a:off x="1364033" y="3434398"/>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solidFill>
                <a:schemeClr val="accent2"/>
              </a:solidFill>
            </a:endParaRPr>
          </a:p>
        </p:txBody>
      </p:sp>
      <p:sp>
        <p:nvSpPr>
          <p:cNvPr id="13" name="Oval 12">
            <a:extLst>
              <a:ext uri="{FF2B5EF4-FFF2-40B4-BE49-F238E27FC236}">
                <a16:creationId xmlns:a16="http://schemas.microsoft.com/office/drawing/2014/main" id="{959781E7-4F9C-8A47-A65A-EC98580E09E9}"/>
              </a:ext>
            </a:extLst>
          </p:cNvPr>
          <p:cNvSpPr/>
          <p:nvPr/>
        </p:nvSpPr>
        <p:spPr>
          <a:xfrm>
            <a:off x="1604962" y="4271483"/>
            <a:ext cx="491460"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solidFill>
                <a:schemeClr val="accent2"/>
              </a:solidFill>
            </a:endParaRPr>
          </a:p>
        </p:txBody>
      </p:sp>
      <p:sp>
        <p:nvSpPr>
          <p:cNvPr id="14" name="Oval 13">
            <a:extLst>
              <a:ext uri="{FF2B5EF4-FFF2-40B4-BE49-F238E27FC236}">
                <a16:creationId xmlns:a16="http://schemas.microsoft.com/office/drawing/2014/main" id="{95A1C621-2C70-EE41-900A-00CEA972088F}"/>
              </a:ext>
            </a:extLst>
          </p:cNvPr>
          <p:cNvSpPr/>
          <p:nvPr/>
        </p:nvSpPr>
        <p:spPr>
          <a:xfrm>
            <a:off x="1853015" y="4967163"/>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solidFill>
                <a:schemeClr val="accent2"/>
              </a:solidFill>
            </a:endParaRPr>
          </a:p>
        </p:txBody>
      </p:sp>
      <p:sp>
        <p:nvSpPr>
          <p:cNvPr id="15" name="Oval 14">
            <a:extLst>
              <a:ext uri="{FF2B5EF4-FFF2-40B4-BE49-F238E27FC236}">
                <a16:creationId xmlns:a16="http://schemas.microsoft.com/office/drawing/2014/main" id="{362102D5-B41C-4540-846D-277CABB86113}"/>
              </a:ext>
            </a:extLst>
          </p:cNvPr>
          <p:cNvSpPr/>
          <p:nvPr/>
        </p:nvSpPr>
        <p:spPr>
          <a:xfrm>
            <a:off x="2718971" y="5875310"/>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solidFill>
                <a:schemeClr val="accent2"/>
              </a:solidFill>
            </a:endParaRPr>
          </a:p>
        </p:txBody>
      </p:sp>
      <p:sp>
        <p:nvSpPr>
          <p:cNvPr id="9" name="Oval 8">
            <a:extLst>
              <a:ext uri="{FF2B5EF4-FFF2-40B4-BE49-F238E27FC236}">
                <a16:creationId xmlns:a16="http://schemas.microsoft.com/office/drawing/2014/main" id="{DCFE3D8A-70BB-A747-ADCD-EB6C143A8A80}"/>
              </a:ext>
            </a:extLst>
          </p:cNvPr>
          <p:cNvSpPr/>
          <p:nvPr/>
        </p:nvSpPr>
        <p:spPr>
          <a:xfrm>
            <a:off x="3735780" y="2503423"/>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solidFill>
                <a:schemeClr val="accent2"/>
              </a:solidFill>
            </a:endParaRPr>
          </a:p>
        </p:txBody>
      </p:sp>
      <p:sp>
        <p:nvSpPr>
          <p:cNvPr id="11" name="Oval 10">
            <a:extLst>
              <a:ext uri="{FF2B5EF4-FFF2-40B4-BE49-F238E27FC236}">
                <a16:creationId xmlns:a16="http://schemas.microsoft.com/office/drawing/2014/main" id="{BBF5312B-1944-3A42-80BA-49AF497BF9E5}"/>
              </a:ext>
            </a:extLst>
          </p:cNvPr>
          <p:cNvSpPr/>
          <p:nvPr/>
        </p:nvSpPr>
        <p:spPr>
          <a:xfrm>
            <a:off x="4240482" y="3429000"/>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solidFill>
                <a:schemeClr val="accent2"/>
              </a:solidFill>
            </a:endParaRPr>
          </a:p>
        </p:txBody>
      </p:sp>
      <p:sp>
        <p:nvSpPr>
          <p:cNvPr id="10" name="Oval 9">
            <a:extLst>
              <a:ext uri="{FF2B5EF4-FFF2-40B4-BE49-F238E27FC236}">
                <a16:creationId xmlns:a16="http://schemas.microsoft.com/office/drawing/2014/main" id="{4B1B3979-8827-CE45-8EBF-AD691B0346BC}"/>
              </a:ext>
            </a:extLst>
          </p:cNvPr>
          <p:cNvSpPr/>
          <p:nvPr/>
        </p:nvSpPr>
        <p:spPr>
          <a:xfrm>
            <a:off x="5843420" y="2433096"/>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accent2"/>
              </a:solidFill>
            </a:endParaRPr>
          </a:p>
        </p:txBody>
      </p:sp>
      <p:sp>
        <p:nvSpPr>
          <p:cNvPr id="18" name="Oval 17">
            <a:extLst>
              <a:ext uri="{FF2B5EF4-FFF2-40B4-BE49-F238E27FC236}">
                <a16:creationId xmlns:a16="http://schemas.microsoft.com/office/drawing/2014/main" id="{9DFC363E-4857-B540-9D38-68F36FC414BC}"/>
              </a:ext>
            </a:extLst>
          </p:cNvPr>
          <p:cNvSpPr/>
          <p:nvPr/>
        </p:nvSpPr>
        <p:spPr>
          <a:xfrm>
            <a:off x="7666512" y="5139745"/>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solidFill>
                <a:schemeClr val="accent2"/>
              </a:solidFill>
            </a:endParaRPr>
          </a:p>
        </p:txBody>
      </p:sp>
      <p:sp>
        <p:nvSpPr>
          <p:cNvPr id="17" name="Oval 16">
            <a:extLst>
              <a:ext uri="{FF2B5EF4-FFF2-40B4-BE49-F238E27FC236}">
                <a16:creationId xmlns:a16="http://schemas.microsoft.com/office/drawing/2014/main" id="{3F0DC465-2003-4E47-AC7C-63056F3BD2BB}"/>
              </a:ext>
            </a:extLst>
          </p:cNvPr>
          <p:cNvSpPr/>
          <p:nvPr/>
        </p:nvSpPr>
        <p:spPr>
          <a:xfrm>
            <a:off x="6021596" y="4320493"/>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solidFill>
                <a:schemeClr val="accent2"/>
              </a:solidFill>
            </a:endParaRPr>
          </a:p>
        </p:txBody>
      </p:sp>
      <p:sp>
        <p:nvSpPr>
          <p:cNvPr id="16" name="Oval 15">
            <a:extLst>
              <a:ext uri="{FF2B5EF4-FFF2-40B4-BE49-F238E27FC236}">
                <a16:creationId xmlns:a16="http://schemas.microsoft.com/office/drawing/2014/main" id="{5FE0EE52-C6F2-7645-95C2-58ED8DA7B56C}"/>
              </a:ext>
            </a:extLst>
          </p:cNvPr>
          <p:cNvSpPr/>
          <p:nvPr/>
        </p:nvSpPr>
        <p:spPr>
          <a:xfrm>
            <a:off x="4591907" y="6109727"/>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accent2"/>
              </a:solidFill>
            </a:endParaRPr>
          </a:p>
        </p:txBody>
      </p:sp>
      <p:sp>
        <p:nvSpPr>
          <p:cNvPr id="19" name="Oval 18">
            <a:extLst>
              <a:ext uri="{FF2B5EF4-FFF2-40B4-BE49-F238E27FC236}">
                <a16:creationId xmlns:a16="http://schemas.microsoft.com/office/drawing/2014/main" id="{C23BAE74-4659-5E46-88D2-27E65F76926B}"/>
              </a:ext>
            </a:extLst>
          </p:cNvPr>
          <p:cNvSpPr/>
          <p:nvPr/>
        </p:nvSpPr>
        <p:spPr>
          <a:xfrm>
            <a:off x="7131832" y="6264234"/>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solidFill>
                <a:schemeClr val="accent2"/>
              </a:solidFill>
            </a:endParaRPr>
          </a:p>
        </p:txBody>
      </p:sp>
      <p:sp>
        <p:nvSpPr>
          <p:cNvPr id="20" name="Oval 19">
            <a:extLst>
              <a:ext uri="{FF2B5EF4-FFF2-40B4-BE49-F238E27FC236}">
                <a16:creationId xmlns:a16="http://schemas.microsoft.com/office/drawing/2014/main" id="{E337A2B8-46F8-7048-A9AA-E9589FFF0269}"/>
              </a:ext>
            </a:extLst>
          </p:cNvPr>
          <p:cNvSpPr/>
          <p:nvPr/>
        </p:nvSpPr>
        <p:spPr>
          <a:xfrm>
            <a:off x="7713478" y="1072788"/>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solidFill>
                <a:schemeClr val="accent2"/>
              </a:solidFill>
            </a:endParaRPr>
          </a:p>
        </p:txBody>
      </p:sp>
      <p:sp>
        <p:nvSpPr>
          <p:cNvPr id="21" name="Oval 20">
            <a:extLst>
              <a:ext uri="{FF2B5EF4-FFF2-40B4-BE49-F238E27FC236}">
                <a16:creationId xmlns:a16="http://schemas.microsoft.com/office/drawing/2014/main" id="{91170830-11C1-B443-A3B6-4950F001250C}"/>
              </a:ext>
            </a:extLst>
          </p:cNvPr>
          <p:cNvSpPr/>
          <p:nvPr/>
        </p:nvSpPr>
        <p:spPr>
          <a:xfrm>
            <a:off x="9091552" y="1488083"/>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accent2"/>
              </a:solidFill>
            </a:endParaRPr>
          </a:p>
        </p:txBody>
      </p:sp>
      <p:sp>
        <p:nvSpPr>
          <p:cNvPr id="25" name="Oval 24">
            <a:extLst>
              <a:ext uri="{FF2B5EF4-FFF2-40B4-BE49-F238E27FC236}">
                <a16:creationId xmlns:a16="http://schemas.microsoft.com/office/drawing/2014/main" id="{3AEBF33D-0C8F-954F-9310-26B9E0D68D2F}"/>
              </a:ext>
            </a:extLst>
          </p:cNvPr>
          <p:cNvSpPr/>
          <p:nvPr/>
        </p:nvSpPr>
        <p:spPr>
          <a:xfrm>
            <a:off x="10982590" y="6012709"/>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solidFill>
                <a:schemeClr val="accent2"/>
              </a:solidFill>
            </a:endParaRPr>
          </a:p>
        </p:txBody>
      </p:sp>
      <p:sp>
        <p:nvSpPr>
          <p:cNvPr id="24" name="Oval 23">
            <a:extLst>
              <a:ext uri="{FF2B5EF4-FFF2-40B4-BE49-F238E27FC236}">
                <a16:creationId xmlns:a16="http://schemas.microsoft.com/office/drawing/2014/main" id="{6EF686FB-2371-6144-9599-700A90FF4F7F}"/>
              </a:ext>
            </a:extLst>
          </p:cNvPr>
          <p:cNvSpPr/>
          <p:nvPr/>
        </p:nvSpPr>
        <p:spPr>
          <a:xfrm>
            <a:off x="10332815" y="4615251"/>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solidFill>
                <a:schemeClr val="accent2"/>
              </a:solidFill>
            </a:endParaRPr>
          </a:p>
        </p:txBody>
      </p:sp>
      <p:sp>
        <p:nvSpPr>
          <p:cNvPr id="6" name="Oval 5">
            <a:extLst>
              <a:ext uri="{FF2B5EF4-FFF2-40B4-BE49-F238E27FC236}">
                <a16:creationId xmlns:a16="http://schemas.microsoft.com/office/drawing/2014/main" id="{3948E0B5-E55D-7B4E-88BE-BDFC56F8661C}"/>
              </a:ext>
            </a:extLst>
          </p:cNvPr>
          <p:cNvSpPr/>
          <p:nvPr/>
        </p:nvSpPr>
        <p:spPr>
          <a:xfrm>
            <a:off x="8824761" y="4615251"/>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accent2"/>
              </a:solidFill>
            </a:endParaRPr>
          </a:p>
        </p:txBody>
      </p:sp>
      <p:sp>
        <p:nvSpPr>
          <p:cNvPr id="22" name="Oval 21">
            <a:extLst>
              <a:ext uri="{FF2B5EF4-FFF2-40B4-BE49-F238E27FC236}">
                <a16:creationId xmlns:a16="http://schemas.microsoft.com/office/drawing/2014/main" id="{2A980154-2691-2741-83E9-6257A06DEF58}"/>
              </a:ext>
            </a:extLst>
          </p:cNvPr>
          <p:cNvSpPr/>
          <p:nvPr/>
        </p:nvSpPr>
        <p:spPr>
          <a:xfrm>
            <a:off x="9893136" y="2723262"/>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solidFill>
                <a:schemeClr val="accent2"/>
              </a:solidFill>
            </a:endParaRPr>
          </a:p>
        </p:txBody>
      </p:sp>
      <p:sp>
        <p:nvSpPr>
          <p:cNvPr id="2" name="Oval 1">
            <a:extLst>
              <a:ext uri="{FF2B5EF4-FFF2-40B4-BE49-F238E27FC236}">
                <a16:creationId xmlns:a16="http://schemas.microsoft.com/office/drawing/2014/main" id="{C6FCDE50-E24C-6E4F-BBA9-0BCD55730983}"/>
              </a:ext>
            </a:extLst>
          </p:cNvPr>
          <p:cNvSpPr/>
          <p:nvPr/>
        </p:nvSpPr>
        <p:spPr>
          <a:xfrm>
            <a:off x="7621836" y="5108061"/>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 </a:t>
            </a:r>
          </a:p>
        </p:txBody>
      </p:sp>
      <p:sp>
        <p:nvSpPr>
          <p:cNvPr id="195" name="Oval 194">
            <a:extLst>
              <a:ext uri="{FF2B5EF4-FFF2-40B4-BE49-F238E27FC236}">
                <a16:creationId xmlns:a16="http://schemas.microsoft.com/office/drawing/2014/main" id="{11335CFD-3490-8C4A-9ED2-F2AC1205D018}"/>
              </a:ext>
            </a:extLst>
          </p:cNvPr>
          <p:cNvSpPr/>
          <p:nvPr/>
        </p:nvSpPr>
        <p:spPr>
          <a:xfrm>
            <a:off x="8793686" y="4584782"/>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 </a:t>
            </a:r>
          </a:p>
        </p:txBody>
      </p:sp>
      <p:sp>
        <p:nvSpPr>
          <p:cNvPr id="197" name="Oval 196">
            <a:extLst>
              <a:ext uri="{FF2B5EF4-FFF2-40B4-BE49-F238E27FC236}">
                <a16:creationId xmlns:a16="http://schemas.microsoft.com/office/drawing/2014/main" id="{1D73B0DF-91A3-7546-9BEF-5B220E0A8DF0}"/>
              </a:ext>
            </a:extLst>
          </p:cNvPr>
          <p:cNvSpPr/>
          <p:nvPr/>
        </p:nvSpPr>
        <p:spPr>
          <a:xfrm>
            <a:off x="7108319" y="6232549"/>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 </a:t>
            </a:r>
          </a:p>
        </p:txBody>
      </p:sp>
      <p:sp>
        <p:nvSpPr>
          <p:cNvPr id="198" name="Oval 197">
            <a:extLst>
              <a:ext uri="{FF2B5EF4-FFF2-40B4-BE49-F238E27FC236}">
                <a16:creationId xmlns:a16="http://schemas.microsoft.com/office/drawing/2014/main" id="{627A3F87-ADBE-BF41-8C90-9BDE8FDD09CB}"/>
              </a:ext>
            </a:extLst>
          </p:cNvPr>
          <p:cNvSpPr/>
          <p:nvPr/>
        </p:nvSpPr>
        <p:spPr>
          <a:xfrm>
            <a:off x="5987832" y="4280432"/>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 </a:t>
            </a:r>
          </a:p>
        </p:txBody>
      </p:sp>
      <p:sp>
        <p:nvSpPr>
          <p:cNvPr id="199" name="Oval 198">
            <a:extLst>
              <a:ext uri="{FF2B5EF4-FFF2-40B4-BE49-F238E27FC236}">
                <a16:creationId xmlns:a16="http://schemas.microsoft.com/office/drawing/2014/main" id="{42AA6A62-DE00-664F-A4D9-63A611478D91}"/>
              </a:ext>
            </a:extLst>
          </p:cNvPr>
          <p:cNvSpPr/>
          <p:nvPr/>
        </p:nvSpPr>
        <p:spPr>
          <a:xfrm>
            <a:off x="10301130" y="4590879"/>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 </a:t>
            </a:r>
          </a:p>
        </p:txBody>
      </p:sp>
      <p:sp>
        <p:nvSpPr>
          <p:cNvPr id="205" name="Oval 204">
            <a:extLst>
              <a:ext uri="{FF2B5EF4-FFF2-40B4-BE49-F238E27FC236}">
                <a16:creationId xmlns:a16="http://schemas.microsoft.com/office/drawing/2014/main" id="{B24F0F79-7F24-5441-8C23-88E985A28FC0}"/>
              </a:ext>
            </a:extLst>
          </p:cNvPr>
          <p:cNvSpPr/>
          <p:nvPr/>
        </p:nvSpPr>
        <p:spPr>
          <a:xfrm>
            <a:off x="9855648" y="2676267"/>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 </a:t>
            </a:r>
          </a:p>
        </p:txBody>
      </p:sp>
      <p:sp>
        <p:nvSpPr>
          <p:cNvPr id="206" name="Oval 205">
            <a:extLst>
              <a:ext uri="{FF2B5EF4-FFF2-40B4-BE49-F238E27FC236}">
                <a16:creationId xmlns:a16="http://schemas.microsoft.com/office/drawing/2014/main" id="{3B1C567B-7067-A54C-B956-5592B57A6424}"/>
              </a:ext>
            </a:extLst>
          </p:cNvPr>
          <p:cNvSpPr/>
          <p:nvPr/>
        </p:nvSpPr>
        <p:spPr>
          <a:xfrm>
            <a:off x="5800891" y="2401786"/>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 </a:t>
            </a:r>
          </a:p>
        </p:txBody>
      </p:sp>
      <p:sp>
        <p:nvSpPr>
          <p:cNvPr id="207" name="Oval 206">
            <a:extLst>
              <a:ext uri="{FF2B5EF4-FFF2-40B4-BE49-F238E27FC236}">
                <a16:creationId xmlns:a16="http://schemas.microsoft.com/office/drawing/2014/main" id="{97910962-E1BB-894D-8466-8B7EDAAC4547}"/>
              </a:ext>
            </a:extLst>
          </p:cNvPr>
          <p:cNvSpPr/>
          <p:nvPr/>
        </p:nvSpPr>
        <p:spPr>
          <a:xfrm>
            <a:off x="3706657" y="2462898"/>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 </a:t>
            </a:r>
          </a:p>
        </p:txBody>
      </p:sp>
      <p:sp>
        <p:nvSpPr>
          <p:cNvPr id="208" name="Oval 207">
            <a:extLst>
              <a:ext uri="{FF2B5EF4-FFF2-40B4-BE49-F238E27FC236}">
                <a16:creationId xmlns:a16="http://schemas.microsoft.com/office/drawing/2014/main" id="{B1C7118E-A3F4-EB4B-8193-7BA246B48809}"/>
              </a:ext>
            </a:extLst>
          </p:cNvPr>
          <p:cNvSpPr/>
          <p:nvPr/>
        </p:nvSpPr>
        <p:spPr>
          <a:xfrm>
            <a:off x="4574532" y="6085370"/>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 </a:t>
            </a:r>
          </a:p>
        </p:txBody>
      </p:sp>
      <p:sp>
        <p:nvSpPr>
          <p:cNvPr id="209" name="Oval 208">
            <a:extLst>
              <a:ext uri="{FF2B5EF4-FFF2-40B4-BE49-F238E27FC236}">
                <a16:creationId xmlns:a16="http://schemas.microsoft.com/office/drawing/2014/main" id="{5DB42D25-E96C-2D44-94F2-870565D25D27}"/>
              </a:ext>
            </a:extLst>
          </p:cNvPr>
          <p:cNvSpPr/>
          <p:nvPr/>
        </p:nvSpPr>
        <p:spPr>
          <a:xfrm>
            <a:off x="10958978" y="5997837"/>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 </a:t>
            </a:r>
          </a:p>
        </p:txBody>
      </p:sp>
      <p:cxnSp>
        <p:nvCxnSpPr>
          <p:cNvPr id="219" name="Straight Connector 218">
            <a:extLst>
              <a:ext uri="{FF2B5EF4-FFF2-40B4-BE49-F238E27FC236}">
                <a16:creationId xmlns:a16="http://schemas.microsoft.com/office/drawing/2014/main" id="{F3C35212-785A-7045-8B54-3F940B03DBEF}"/>
              </a:ext>
            </a:extLst>
          </p:cNvPr>
          <p:cNvCxnSpPr>
            <a:cxnSpLocks/>
            <a:stCxn id="288" idx="3"/>
            <a:endCxn id="291" idx="0"/>
          </p:cNvCxnSpPr>
          <p:nvPr/>
        </p:nvCxnSpPr>
        <p:spPr>
          <a:xfrm flipH="1">
            <a:off x="1871849" y="562878"/>
            <a:ext cx="355480" cy="43980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9A328CB1-0F6B-0E4A-AE93-13F068848252}"/>
              </a:ext>
            </a:extLst>
          </p:cNvPr>
          <p:cNvCxnSpPr>
            <a:cxnSpLocks/>
            <a:stCxn id="291" idx="3"/>
            <a:endCxn id="294" idx="0"/>
          </p:cNvCxnSpPr>
          <p:nvPr/>
        </p:nvCxnSpPr>
        <p:spPr>
          <a:xfrm flipH="1">
            <a:off x="1583873" y="1377968"/>
            <a:ext cx="132525" cy="47923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8D435DC-4A12-7F4C-84AF-3F66868FD375}"/>
              </a:ext>
            </a:extLst>
          </p:cNvPr>
          <p:cNvCxnSpPr>
            <a:cxnSpLocks/>
            <a:stCxn id="294" idx="4"/>
            <a:endCxn id="297" idx="0"/>
          </p:cNvCxnSpPr>
          <p:nvPr/>
        </p:nvCxnSpPr>
        <p:spPr>
          <a:xfrm>
            <a:off x="1583873" y="2296885"/>
            <a:ext cx="0" cy="113751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B89115B3-1656-FD4F-BB4F-E8E4CC265983}"/>
              </a:ext>
            </a:extLst>
          </p:cNvPr>
          <p:cNvCxnSpPr>
            <a:cxnSpLocks/>
            <a:stCxn id="300" idx="1"/>
            <a:endCxn id="297" idx="4"/>
          </p:cNvCxnSpPr>
          <p:nvPr/>
        </p:nvCxnSpPr>
        <p:spPr>
          <a:xfrm flipH="1" flipV="1">
            <a:off x="1583873" y="3874077"/>
            <a:ext cx="93062" cy="46179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E50EB253-D836-FC4F-99F5-EA9A4155A973}"/>
              </a:ext>
            </a:extLst>
          </p:cNvPr>
          <p:cNvCxnSpPr>
            <a:cxnSpLocks/>
            <a:stCxn id="300" idx="4"/>
            <a:endCxn id="303" idx="1"/>
          </p:cNvCxnSpPr>
          <p:nvPr/>
        </p:nvCxnSpPr>
        <p:spPr>
          <a:xfrm>
            <a:off x="1850692" y="4711162"/>
            <a:ext cx="66712" cy="32039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D9BEBD42-D329-8C49-913A-7C8408DAC3A7}"/>
              </a:ext>
            </a:extLst>
          </p:cNvPr>
          <p:cNvCxnSpPr>
            <a:cxnSpLocks/>
            <a:stCxn id="303" idx="5"/>
            <a:endCxn id="306" idx="1"/>
          </p:cNvCxnSpPr>
          <p:nvPr/>
        </p:nvCxnSpPr>
        <p:spPr>
          <a:xfrm>
            <a:off x="2228305" y="5342453"/>
            <a:ext cx="555055" cy="59724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30F6B0FD-CF0E-5641-BC16-59D2DDD7F8BF}"/>
              </a:ext>
            </a:extLst>
          </p:cNvPr>
          <p:cNvCxnSpPr>
            <a:cxnSpLocks/>
            <a:stCxn id="330" idx="6"/>
            <a:endCxn id="333" idx="1"/>
          </p:cNvCxnSpPr>
          <p:nvPr/>
        </p:nvCxnSpPr>
        <p:spPr>
          <a:xfrm>
            <a:off x="8153157" y="1292628"/>
            <a:ext cx="1002784" cy="25984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1" name="Oval 290">
            <a:extLst>
              <a:ext uri="{FF2B5EF4-FFF2-40B4-BE49-F238E27FC236}">
                <a16:creationId xmlns:a16="http://schemas.microsoft.com/office/drawing/2014/main" id="{26FA07FD-7025-E848-90CF-59EC8627C9AF}"/>
              </a:ext>
            </a:extLst>
          </p:cNvPr>
          <p:cNvSpPr/>
          <p:nvPr/>
        </p:nvSpPr>
        <p:spPr>
          <a:xfrm>
            <a:off x="1652009" y="1002678"/>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accent2"/>
              </a:solidFill>
            </a:endParaRPr>
          </a:p>
        </p:txBody>
      </p:sp>
      <p:sp>
        <p:nvSpPr>
          <p:cNvPr id="297" name="Oval 296">
            <a:extLst>
              <a:ext uri="{FF2B5EF4-FFF2-40B4-BE49-F238E27FC236}">
                <a16:creationId xmlns:a16="http://schemas.microsoft.com/office/drawing/2014/main" id="{05957CA4-7967-4D43-8F67-7A52C4F81086}"/>
              </a:ext>
            </a:extLst>
          </p:cNvPr>
          <p:cNvSpPr/>
          <p:nvPr/>
        </p:nvSpPr>
        <p:spPr>
          <a:xfrm>
            <a:off x="1364033" y="3434398"/>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solidFill>
                <a:schemeClr val="accent2"/>
              </a:solidFill>
            </a:endParaRPr>
          </a:p>
        </p:txBody>
      </p:sp>
      <p:sp>
        <p:nvSpPr>
          <p:cNvPr id="300" name="Oval 299">
            <a:extLst>
              <a:ext uri="{FF2B5EF4-FFF2-40B4-BE49-F238E27FC236}">
                <a16:creationId xmlns:a16="http://schemas.microsoft.com/office/drawing/2014/main" id="{5F51121B-9137-8547-82A4-62DAB6A498CC}"/>
              </a:ext>
            </a:extLst>
          </p:cNvPr>
          <p:cNvSpPr/>
          <p:nvPr/>
        </p:nvSpPr>
        <p:spPr>
          <a:xfrm>
            <a:off x="1604962" y="4271483"/>
            <a:ext cx="491460"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solidFill>
                <a:schemeClr val="accent2"/>
              </a:solidFill>
            </a:endParaRPr>
          </a:p>
        </p:txBody>
      </p:sp>
      <p:sp>
        <p:nvSpPr>
          <p:cNvPr id="303" name="Oval 302">
            <a:extLst>
              <a:ext uri="{FF2B5EF4-FFF2-40B4-BE49-F238E27FC236}">
                <a16:creationId xmlns:a16="http://schemas.microsoft.com/office/drawing/2014/main" id="{66F9B155-883A-D946-AC06-31BEC3BA4A48}"/>
              </a:ext>
            </a:extLst>
          </p:cNvPr>
          <p:cNvSpPr/>
          <p:nvPr/>
        </p:nvSpPr>
        <p:spPr>
          <a:xfrm>
            <a:off x="1853015" y="4967163"/>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solidFill>
                <a:schemeClr val="accent2"/>
              </a:solidFill>
            </a:endParaRPr>
          </a:p>
        </p:txBody>
      </p:sp>
      <p:sp>
        <p:nvSpPr>
          <p:cNvPr id="330" name="Oval 329">
            <a:extLst>
              <a:ext uri="{FF2B5EF4-FFF2-40B4-BE49-F238E27FC236}">
                <a16:creationId xmlns:a16="http://schemas.microsoft.com/office/drawing/2014/main" id="{FCF33009-F2A0-CA4F-B0E7-692DDBCF2D87}"/>
              </a:ext>
            </a:extLst>
          </p:cNvPr>
          <p:cNvSpPr/>
          <p:nvPr/>
        </p:nvSpPr>
        <p:spPr>
          <a:xfrm>
            <a:off x="7713478" y="1072788"/>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solidFill>
                <a:schemeClr val="accent2"/>
              </a:solidFill>
            </a:endParaRPr>
          </a:p>
        </p:txBody>
      </p:sp>
      <p:sp>
        <p:nvSpPr>
          <p:cNvPr id="434" name="TextBox 433">
            <a:extLst>
              <a:ext uri="{FF2B5EF4-FFF2-40B4-BE49-F238E27FC236}">
                <a16:creationId xmlns:a16="http://schemas.microsoft.com/office/drawing/2014/main" id="{269EA3E1-5921-9540-8B99-521618386A37}"/>
              </a:ext>
            </a:extLst>
          </p:cNvPr>
          <p:cNvSpPr txBox="1"/>
          <p:nvPr/>
        </p:nvSpPr>
        <p:spPr>
          <a:xfrm>
            <a:off x="7106620" y="3947523"/>
            <a:ext cx="756938" cy="492443"/>
          </a:xfrm>
          <a:prstGeom prst="rect">
            <a:avLst/>
          </a:prstGeom>
          <a:noFill/>
          <a:ln>
            <a:noFill/>
          </a:ln>
        </p:spPr>
        <p:txBody>
          <a:bodyPr wrap="none" rtlCol="0">
            <a:spAutoFit/>
          </a:bodyPr>
          <a:lstStyle/>
          <a:p>
            <a:r>
              <a:rPr lang="en-US" sz="2600" dirty="0">
                <a:solidFill>
                  <a:schemeClr val="accent2"/>
                </a:solidFill>
              </a:rPr>
              <a:t>211</a:t>
            </a:r>
          </a:p>
        </p:txBody>
      </p:sp>
      <p:sp>
        <p:nvSpPr>
          <p:cNvPr id="437" name="Rectangle 436">
            <a:extLst>
              <a:ext uri="{FF2B5EF4-FFF2-40B4-BE49-F238E27FC236}">
                <a16:creationId xmlns:a16="http://schemas.microsoft.com/office/drawing/2014/main" id="{AA9588DA-4835-5149-A5D7-A2DCDB4D49A8}"/>
              </a:ext>
            </a:extLst>
          </p:cNvPr>
          <p:cNvSpPr/>
          <p:nvPr/>
        </p:nvSpPr>
        <p:spPr>
          <a:xfrm>
            <a:off x="7912546" y="5508427"/>
            <a:ext cx="1173719" cy="492443"/>
          </a:xfrm>
          <a:prstGeom prst="rect">
            <a:avLst/>
          </a:prstGeom>
          <a:noFill/>
          <a:ln>
            <a:noFill/>
          </a:ln>
        </p:spPr>
        <p:txBody>
          <a:bodyPr wrap="none">
            <a:spAutoFit/>
          </a:bodyPr>
          <a:lstStyle/>
          <a:p>
            <a:r>
              <a:rPr lang="en-US" sz="2600" dirty="0">
                <a:solidFill>
                  <a:schemeClr val="accent2"/>
                </a:solidFill>
                <a:latin typeface="Helvetica Neue" panose="02000503000000020004" pitchFamily="2" charset="0"/>
              </a:rPr>
              <a:t>Kessel</a:t>
            </a:r>
            <a:endParaRPr lang="en-US" sz="2600" dirty="0">
              <a:solidFill>
                <a:schemeClr val="accent2"/>
              </a:solidFill>
              <a:effectLst/>
              <a:latin typeface="Helvetica Neue" panose="02000503000000020004" pitchFamily="2" charset="0"/>
            </a:endParaRPr>
          </a:p>
        </p:txBody>
      </p:sp>
      <p:sp>
        <p:nvSpPr>
          <p:cNvPr id="438" name="Rectangle 437">
            <a:extLst>
              <a:ext uri="{FF2B5EF4-FFF2-40B4-BE49-F238E27FC236}">
                <a16:creationId xmlns:a16="http://schemas.microsoft.com/office/drawing/2014/main" id="{D3D6CC9A-7049-3441-B250-514594292F67}"/>
              </a:ext>
            </a:extLst>
          </p:cNvPr>
          <p:cNvSpPr/>
          <p:nvPr/>
        </p:nvSpPr>
        <p:spPr>
          <a:xfrm>
            <a:off x="7605018" y="6305554"/>
            <a:ext cx="1592103" cy="492443"/>
          </a:xfrm>
          <a:prstGeom prst="rect">
            <a:avLst/>
          </a:prstGeom>
          <a:noFill/>
          <a:ln>
            <a:noFill/>
          </a:ln>
        </p:spPr>
        <p:txBody>
          <a:bodyPr wrap="none">
            <a:spAutoFit/>
          </a:bodyPr>
          <a:lstStyle/>
          <a:p>
            <a:r>
              <a:rPr lang="en-US" sz="2600" dirty="0" err="1">
                <a:solidFill>
                  <a:schemeClr val="accent2"/>
                </a:solidFill>
                <a:latin typeface="Helvetica Neue" panose="02000503000000020004" pitchFamily="2" charset="0"/>
              </a:rPr>
              <a:t>Geonosis</a:t>
            </a:r>
            <a:endParaRPr lang="en-US" sz="2600" dirty="0">
              <a:solidFill>
                <a:schemeClr val="accent2"/>
              </a:solidFill>
              <a:effectLst/>
              <a:latin typeface="Helvetica Neue" panose="02000503000000020004" pitchFamily="2" charset="0"/>
            </a:endParaRPr>
          </a:p>
        </p:txBody>
      </p:sp>
      <p:sp>
        <p:nvSpPr>
          <p:cNvPr id="440" name="Rectangle 439">
            <a:extLst>
              <a:ext uri="{FF2B5EF4-FFF2-40B4-BE49-F238E27FC236}">
                <a16:creationId xmlns:a16="http://schemas.microsoft.com/office/drawing/2014/main" id="{E5CC04A8-A4E3-5546-A6CB-5D077A968EE2}"/>
              </a:ext>
            </a:extLst>
          </p:cNvPr>
          <p:cNvSpPr/>
          <p:nvPr/>
        </p:nvSpPr>
        <p:spPr>
          <a:xfrm>
            <a:off x="8861687" y="5007840"/>
            <a:ext cx="1215397" cy="492443"/>
          </a:xfrm>
          <a:prstGeom prst="rect">
            <a:avLst/>
          </a:prstGeom>
          <a:noFill/>
          <a:ln>
            <a:noFill/>
          </a:ln>
        </p:spPr>
        <p:txBody>
          <a:bodyPr wrap="none">
            <a:spAutoFit/>
          </a:bodyPr>
          <a:lstStyle/>
          <a:p>
            <a:r>
              <a:rPr lang="en-US" sz="2600" dirty="0" err="1">
                <a:solidFill>
                  <a:schemeClr val="accent2"/>
                </a:solidFill>
                <a:latin typeface="Helvetica Neue" panose="02000503000000020004" pitchFamily="2" charset="0"/>
              </a:rPr>
              <a:t>Bespin</a:t>
            </a:r>
            <a:endParaRPr lang="en-US" sz="2600" dirty="0">
              <a:solidFill>
                <a:schemeClr val="accent2"/>
              </a:solidFill>
              <a:effectLst/>
              <a:latin typeface="Helvetica Neue" panose="02000503000000020004" pitchFamily="2" charset="0"/>
            </a:endParaRPr>
          </a:p>
        </p:txBody>
      </p:sp>
      <p:sp>
        <p:nvSpPr>
          <p:cNvPr id="441" name="Rectangle 440">
            <a:extLst>
              <a:ext uri="{FF2B5EF4-FFF2-40B4-BE49-F238E27FC236}">
                <a16:creationId xmlns:a16="http://schemas.microsoft.com/office/drawing/2014/main" id="{039850B7-DD2E-6344-9BCB-6A4DAA368113}"/>
              </a:ext>
            </a:extLst>
          </p:cNvPr>
          <p:cNvSpPr/>
          <p:nvPr/>
        </p:nvSpPr>
        <p:spPr>
          <a:xfrm>
            <a:off x="6278127" y="2373198"/>
            <a:ext cx="1072730" cy="492443"/>
          </a:xfrm>
          <a:prstGeom prst="rect">
            <a:avLst/>
          </a:prstGeom>
          <a:noFill/>
          <a:ln>
            <a:noFill/>
          </a:ln>
        </p:spPr>
        <p:txBody>
          <a:bodyPr wrap="none">
            <a:spAutoFit/>
          </a:bodyPr>
          <a:lstStyle/>
          <a:p>
            <a:r>
              <a:rPr lang="en-US" sz="2600" dirty="0">
                <a:solidFill>
                  <a:schemeClr val="accent2"/>
                </a:solidFill>
                <a:latin typeface="Helvetica Neue" panose="02000503000000020004" pitchFamily="2" charset="0"/>
              </a:rPr>
              <a:t>Endor</a:t>
            </a:r>
            <a:endParaRPr lang="en-US" sz="2600" dirty="0">
              <a:solidFill>
                <a:schemeClr val="accent2"/>
              </a:solidFill>
              <a:effectLst/>
              <a:latin typeface="Helvetica Neue" panose="02000503000000020004" pitchFamily="2" charset="0"/>
            </a:endParaRPr>
          </a:p>
        </p:txBody>
      </p:sp>
      <p:sp>
        <p:nvSpPr>
          <p:cNvPr id="442" name="TextBox 441">
            <a:extLst>
              <a:ext uri="{FF2B5EF4-FFF2-40B4-BE49-F238E27FC236}">
                <a16:creationId xmlns:a16="http://schemas.microsoft.com/office/drawing/2014/main" id="{B0E85C6C-1C2C-6F4A-B316-006294E75FA9}"/>
              </a:ext>
            </a:extLst>
          </p:cNvPr>
          <p:cNvSpPr txBox="1"/>
          <p:nvPr/>
        </p:nvSpPr>
        <p:spPr>
          <a:xfrm>
            <a:off x="6470872" y="4821504"/>
            <a:ext cx="756938" cy="492443"/>
          </a:xfrm>
          <a:prstGeom prst="rect">
            <a:avLst/>
          </a:prstGeom>
          <a:noFill/>
          <a:ln>
            <a:noFill/>
          </a:ln>
        </p:spPr>
        <p:txBody>
          <a:bodyPr wrap="none" rtlCol="0">
            <a:spAutoFit/>
          </a:bodyPr>
          <a:lstStyle/>
          <a:p>
            <a:r>
              <a:rPr lang="en-US" sz="2600" dirty="0">
                <a:solidFill>
                  <a:schemeClr val="accent2"/>
                </a:solidFill>
              </a:rPr>
              <a:t>101</a:t>
            </a:r>
          </a:p>
        </p:txBody>
      </p:sp>
      <p:sp>
        <p:nvSpPr>
          <p:cNvPr id="443" name="TextBox 442">
            <a:extLst>
              <a:ext uri="{FF2B5EF4-FFF2-40B4-BE49-F238E27FC236}">
                <a16:creationId xmlns:a16="http://schemas.microsoft.com/office/drawing/2014/main" id="{3A3AD827-9FA2-8E48-BC06-054BE6A830F0}"/>
              </a:ext>
            </a:extLst>
          </p:cNvPr>
          <p:cNvSpPr txBox="1"/>
          <p:nvPr/>
        </p:nvSpPr>
        <p:spPr>
          <a:xfrm>
            <a:off x="8169560" y="4679640"/>
            <a:ext cx="566181" cy="492443"/>
          </a:xfrm>
          <a:prstGeom prst="rect">
            <a:avLst/>
          </a:prstGeom>
          <a:noFill/>
          <a:ln>
            <a:noFill/>
          </a:ln>
        </p:spPr>
        <p:txBody>
          <a:bodyPr wrap="none" rtlCol="0">
            <a:spAutoFit/>
          </a:bodyPr>
          <a:lstStyle/>
          <a:p>
            <a:r>
              <a:rPr lang="en-US" sz="2600" dirty="0">
                <a:solidFill>
                  <a:schemeClr val="accent2"/>
                </a:solidFill>
              </a:rPr>
              <a:t>85</a:t>
            </a:r>
          </a:p>
        </p:txBody>
      </p:sp>
      <p:sp>
        <p:nvSpPr>
          <p:cNvPr id="444" name="TextBox 443">
            <a:extLst>
              <a:ext uri="{FF2B5EF4-FFF2-40B4-BE49-F238E27FC236}">
                <a16:creationId xmlns:a16="http://schemas.microsoft.com/office/drawing/2014/main" id="{B6411F38-A740-494B-B115-98B626736517}"/>
              </a:ext>
            </a:extLst>
          </p:cNvPr>
          <p:cNvSpPr txBox="1"/>
          <p:nvPr/>
        </p:nvSpPr>
        <p:spPr>
          <a:xfrm>
            <a:off x="7126526" y="5652357"/>
            <a:ext cx="566181" cy="492443"/>
          </a:xfrm>
          <a:prstGeom prst="rect">
            <a:avLst/>
          </a:prstGeom>
          <a:noFill/>
          <a:ln>
            <a:noFill/>
          </a:ln>
        </p:spPr>
        <p:txBody>
          <a:bodyPr wrap="none" rtlCol="0">
            <a:spAutoFit/>
          </a:bodyPr>
          <a:lstStyle/>
          <a:p>
            <a:r>
              <a:rPr lang="en-US" sz="2600" dirty="0">
                <a:solidFill>
                  <a:schemeClr val="accent2"/>
                </a:solidFill>
              </a:rPr>
              <a:t>90</a:t>
            </a:r>
          </a:p>
        </p:txBody>
      </p:sp>
      <p:sp>
        <p:nvSpPr>
          <p:cNvPr id="445" name="Oval 444">
            <a:extLst>
              <a:ext uri="{FF2B5EF4-FFF2-40B4-BE49-F238E27FC236}">
                <a16:creationId xmlns:a16="http://schemas.microsoft.com/office/drawing/2014/main" id="{D6F7F0DA-6CCF-C945-8773-87DD64F21221}"/>
              </a:ext>
            </a:extLst>
          </p:cNvPr>
          <p:cNvSpPr/>
          <p:nvPr/>
        </p:nvSpPr>
        <p:spPr>
          <a:xfrm>
            <a:off x="7131832" y="6264234"/>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solidFill>
                <a:schemeClr val="accent2"/>
              </a:solidFill>
            </a:endParaRPr>
          </a:p>
        </p:txBody>
      </p:sp>
      <p:cxnSp>
        <p:nvCxnSpPr>
          <p:cNvPr id="446" name="Straight Connector 445">
            <a:extLst>
              <a:ext uri="{FF2B5EF4-FFF2-40B4-BE49-F238E27FC236}">
                <a16:creationId xmlns:a16="http://schemas.microsoft.com/office/drawing/2014/main" id="{D2E8D8E0-852A-894D-9D94-1BB8ECF91A9C}"/>
              </a:ext>
            </a:extLst>
          </p:cNvPr>
          <p:cNvCxnSpPr>
            <a:cxnSpLocks/>
          </p:cNvCxnSpPr>
          <p:nvPr/>
        </p:nvCxnSpPr>
        <p:spPr>
          <a:xfrm>
            <a:off x="6461275" y="4540333"/>
            <a:ext cx="1269626" cy="663801"/>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8324658A-8B15-C94D-A9B0-FF3BE99232D5}"/>
              </a:ext>
            </a:extLst>
          </p:cNvPr>
          <p:cNvCxnSpPr>
            <a:cxnSpLocks/>
          </p:cNvCxnSpPr>
          <p:nvPr/>
        </p:nvCxnSpPr>
        <p:spPr>
          <a:xfrm>
            <a:off x="6218710" y="2808386"/>
            <a:ext cx="1512191" cy="2395748"/>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88914F8E-F8B3-A043-8E76-E2535734A015}"/>
              </a:ext>
            </a:extLst>
          </p:cNvPr>
          <p:cNvCxnSpPr>
            <a:cxnSpLocks/>
          </p:cNvCxnSpPr>
          <p:nvPr/>
        </p:nvCxnSpPr>
        <p:spPr>
          <a:xfrm flipH="1">
            <a:off x="8106191" y="4990541"/>
            <a:ext cx="782959" cy="369044"/>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49" name="Oval 448">
            <a:extLst>
              <a:ext uri="{FF2B5EF4-FFF2-40B4-BE49-F238E27FC236}">
                <a16:creationId xmlns:a16="http://schemas.microsoft.com/office/drawing/2014/main" id="{6B93F8C1-6F05-8E4C-AF76-00F80E03F580}"/>
              </a:ext>
            </a:extLst>
          </p:cNvPr>
          <p:cNvSpPr/>
          <p:nvPr/>
        </p:nvSpPr>
        <p:spPr>
          <a:xfrm>
            <a:off x="8818022" y="4615232"/>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accent2"/>
              </a:solidFill>
            </a:endParaRPr>
          </a:p>
        </p:txBody>
      </p:sp>
      <p:sp>
        <p:nvSpPr>
          <p:cNvPr id="450" name="Oval 449">
            <a:extLst>
              <a:ext uri="{FF2B5EF4-FFF2-40B4-BE49-F238E27FC236}">
                <a16:creationId xmlns:a16="http://schemas.microsoft.com/office/drawing/2014/main" id="{1973CD33-7257-8345-8B41-9FF180533D9B}"/>
              </a:ext>
            </a:extLst>
          </p:cNvPr>
          <p:cNvSpPr/>
          <p:nvPr/>
        </p:nvSpPr>
        <p:spPr>
          <a:xfrm>
            <a:off x="7653681" y="5121507"/>
            <a:ext cx="452510" cy="45251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solidFill>
                <a:schemeClr val="accent2"/>
              </a:solidFill>
            </a:endParaRPr>
          </a:p>
        </p:txBody>
      </p:sp>
      <p:sp>
        <p:nvSpPr>
          <p:cNvPr id="253" name="TextBox 252">
            <a:extLst>
              <a:ext uri="{FF2B5EF4-FFF2-40B4-BE49-F238E27FC236}">
                <a16:creationId xmlns:a16="http://schemas.microsoft.com/office/drawing/2014/main" id="{0C537247-820F-904A-9BA7-861C36D92031}"/>
              </a:ext>
            </a:extLst>
          </p:cNvPr>
          <p:cNvSpPr txBox="1"/>
          <p:nvPr/>
        </p:nvSpPr>
        <p:spPr>
          <a:xfrm>
            <a:off x="5039128" y="4135827"/>
            <a:ext cx="566181" cy="492443"/>
          </a:xfrm>
          <a:prstGeom prst="rect">
            <a:avLst/>
          </a:prstGeom>
          <a:noFill/>
          <a:ln>
            <a:noFill/>
          </a:ln>
        </p:spPr>
        <p:txBody>
          <a:bodyPr wrap="none" rtlCol="0">
            <a:spAutoFit/>
          </a:bodyPr>
          <a:lstStyle/>
          <a:p>
            <a:r>
              <a:rPr lang="en-US" sz="2600" dirty="0">
                <a:solidFill>
                  <a:schemeClr val="accent2"/>
                </a:solidFill>
              </a:rPr>
              <a:t>97</a:t>
            </a:r>
          </a:p>
        </p:txBody>
      </p:sp>
      <p:sp>
        <p:nvSpPr>
          <p:cNvPr id="259" name="TextBox 258">
            <a:extLst>
              <a:ext uri="{FF2B5EF4-FFF2-40B4-BE49-F238E27FC236}">
                <a16:creationId xmlns:a16="http://schemas.microsoft.com/office/drawing/2014/main" id="{86FC899E-CC9A-BA49-8BFB-D9DBC90C2256}"/>
              </a:ext>
            </a:extLst>
          </p:cNvPr>
          <p:cNvSpPr txBox="1"/>
          <p:nvPr/>
        </p:nvSpPr>
        <p:spPr>
          <a:xfrm>
            <a:off x="5504757" y="5389043"/>
            <a:ext cx="756938" cy="492443"/>
          </a:xfrm>
          <a:prstGeom prst="rect">
            <a:avLst/>
          </a:prstGeom>
          <a:noFill/>
          <a:ln>
            <a:noFill/>
          </a:ln>
        </p:spPr>
        <p:txBody>
          <a:bodyPr wrap="none" rtlCol="0">
            <a:spAutoFit/>
          </a:bodyPr>
          <a:lstStyle/>
          <a:p>
            <a:r>
              <a:rPr lang="en-US" sz="2600" dirty="0">
                <a:solidFill>
                  <a:schemeClr val="accent2"/>
                </a:solidFill>
              </a:rPr>
              <a:t>138</a:t>
            </a:r>
          </a:p>
        </p:txBody>
      </p:sp>
      <p:cxnSp>
        <p:nvCxnSpPr>
          <p:cNvPr id="252" name="Straight Connector 251">
            <a:extLst>
              <a:ext uri="{FF2B5EF4-FFF2-40B4-BE49-F238E27FC236}">
                <a16:creationId xmlns:a16="http://schemas.microsoft.com/office/drawing/2014/main" id="{6DB31B71-D501-164D-95B5-7C4055CB44AA}"/>
              </a:ext>
            </a:extLst>
          </p:cNvPr>
          <p:cNvCxnSpPr>
            <a:cxnSpLocks/>
            <a:stCxn id="312" idx="5"/>
          </p:cNvCxnSpPr>
          <p:nvPr/>
        </p:nvCxnSpPr>
        <p:spPr>
          <a:xfrm>
            <a:off x="4615772" y="3804290"/>
            <a:ext cx="1470213" cy="58059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6368C225-02FA-934C-BD15-1C43591D87E7}"/>
              </a:ext>
            </a:extLst>
          </p:cNvPr>
          <p:cNvCxnSpPr>
            <a:cxnSpLocks/>
            <a:stCxn id="324" idx="7"/>
          </p:cNvCxnSpPr>
          <p:nvPr/>
        </p:nvCxnSpPr>
        <p:spPr>
          <a:xfrm flipV="1">
            <a:off x="4967197" y="4695783"/>
            <a:ext cx="1118788" cy="147833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2" name="Oval 311">
            <a:extLst>
              <a:ext uri="{FF2B5EF4-FFF2-40B4-BE49-F238E27FC236}">
                <a16:creationId xmlns:a16="http://schemas.microsoft.com/office/drawing/2014/main" id="{AE761F8D-45FF-F849-ABDA-54FE2CF88306}"/>
              </a:ext>
            </a:extLst>
          </p:cNvPr>
          <p:cNvSpPr/>
          <p:nvPr/>
        </p:nvSpPr>
        <p:spPr>
          <a:xfrm>
            <a:off x="4240482" y="3429000"/>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solidFill>
                <a:schemeClr val="accent2"/>
              </a:solidFill>
            </a:endParaRPr>
          </a:p>
        </p:txBody>
      </p:sp>
      <p:sp>
        <p:nvSpPr>
          <p:cNvPr id="250" name="TextBox 249">
            <a:extLst>
              <a:ext uri="{FF2B5EF4-FFF2-40B4-BE49-F238E27FC236}">
                <a16:creationId xmlns:a16="http://schemas.microsoft.com/office/drawing/2014/main" id="{F4049837-940A-7C41-BE36-146946BF9033}"/>
              </a:ext>
            </a:extLst>
          </p:cNvPr>
          <p:cNvSpPr txBox="1"/>
          <p:nvPr/>
        </p:nvSpPr>
        <p:spPr>
          <a:xfrm>
            <a:off x="4081947" y="2874848"/>
            <a:ext cx="566181" cy="492443"/>
          </a:xfrm>
          <a:prstGeom prst="rect">
            <a:avLst/>
          </a:prstGeom>
          <a:noFill/>
          <a:ln>
            <a:noFill/>
          </a:ln>
        </p:spPr>
        <p:txBody>
          <a:bodyPr wrap="none" rtlCol="0">
            <a:spAutoFit/>
          </a:bodyPr>
          <a:lstStyle/>
          <a:p>
            <a:r>
              <a:rPr lang="en-US" sz="2600" dirty="0">
                <a:solidFill>
                  <a:schemeClr val="accent2"/>
                </a:solidFill>
              </a:rPr>
              <a:t>80</a:t>
            </a:r>
          </a:p>
        </p:txBody>
      </p:sp>
      <p:sp>
        <p:nvSpPr>
          <p:cNvPr id="256" name="TextBox 255">
            <a:extLst>
              <a:ext uri="{FF2B5EF4-FFF2-40B4-BE49-F238E27FC236}">
                <a16:creationId xmlns:a16="http://schemas.microsoft.com/office/drawing/2014/main" id="{8A1D7B3D-EB8C-B34A-8BB0-038685F585A5}"/>
              </a:ext>
            </a:extLst>
          </p:cNvPr>
          <p:cNvSpPr txBox="1"/>
          <p:nvPr/>
        </p:nvSpPr>
        <p:spPr>
          <a:xfrm>
            <a:off x="3946116" y="4807341"/>
            <a:ext cx="756938" cy="492443"/>
          </a:xfrm>
          <a:prstGeom prst="rect">
            <a:avLst/>
          </a:prstGeom>
          <a:noFill/>
          <a:ln>
            <a:noFill/>
          </a:ln>
        </p:spPr>
        <p:txBody>
          <a:bodyPr wrap="none" rtlCol="0">
            <a:spAutoFit/>
          </a:bodyPr>
          <a:lstStyle/>
          <a:p>
            <a:r>
              <a:rPr lang="en-US" sz="2600" dirty="0">
                <a:solidFill>
                  <a:schemeClr val="accent2"/>
                </a:solidFill>
              </a:rPr>
              <a:t>146</a:t>
            </a:r>
          </a:p>
        </p:txBody>
      </p:sp>
      <p:sp>
        <p:nvSpPr>
          <p:cNvPr id="310" name="Rectangle 309">
            <a:extLst>
              <a:ext uri="{FF2B5EF4-FFF2-40B4-BE49-F238E27FC236}">
                <a16:creationId xmlns:a16="http://schemas.microsoft.com/office/drawing/2014/main" id="{7C358411-FDB2-364F-BE8A-146C75E2B969}"/>
              </a:ext>
            </a:extLst>
          </p:cNvPr>
          <p:cNvSpPr/>
          <p:nvPr/>
        </p:nvSpPr>
        <p:spPr>
          <a:xfrm>
            <a:off x="3775709" y="1947608"/>
            <a:ext cx="2327881" cy="492443"/>
          </a:xfrm>
          <a:prstGeom prst="rect">
            <a:avLst/>
          </a:prstGeom>
          <a:noFill/>
          <a:ln>
            <a:noFill/>
          </a:ln>
        </p:spPr>
        <p:txBody>
          <a:bodyPr wrap="none">
            <a:spAutoFit/>
          </a:bodyPr>
          <a:lstStyle/>
          <a:p>
            <a:r>
              <a:rPr lang="en-US" sz="2600" dirty="0" err="1">
                <a:solidFill>
                  <a:schemeClr val="accent2"/>
                </a:solidFill>
                <a:latin typeface="Helvetica Neue" panose="02000503000000020004" pitchFamily="2" charset="0"/>
              </a:rPr>
              <a:t>Starkiller</a:t>
            </a:r>
            <a:r>
              <a:rPr lang="en-US" sz="2600" dirty="0">
                <a:solidFill>
                  <a:schemeClr val="accent2"/>
                </a:solidFill>
                <a:latin typeface="Helvetica Neue" panose="02000503000000020004" pitchFamily="2" charset="0"/>
              </a:rPr>
              <a:t> Base</a:t>
            </a:r>
            <a:endParaRPr lang="en-US" sz="2600" dirty="0">
              <a:solidFill>
                <a:schemeClr val="accent2"/>
              </a:solidFill>
              <a:effectLst/>
              <a:latin typeface="Helvetica Neue" panose="02000503000000020004" pitchFamily="2" charset="0"/>
            </a:endParaRPr>
          </a:p>
        </p:txBody>
      </p:sp>
      <p:sp>
        <p:nvSpPr>
          <p:cNvPr id="200" name="Oval 199">
            <a:extLst>
              <a:ext uri="{FF2B5EF4-FFF2-40B4-BE49-F238E27FC236}">
                <a16:creationId xmlns:a16="http://schemas.microsoft.com/office/drawing/2014/main" id="{A898A2FC-1C71-DC46-AB6E-839DD7FF85B5}"/>
              </a:ext>
            </a:extLst>
          </p:cNvPr>
          <p:cNvSpPr/>
          <p:nvPr/>
        </p:nvSpPr>
        <p:spPr>
          <a:xfrm>
            <a:off x="4208798" y="3396067"/>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 </a:t>
            </a:r>
          </a:p>
        </p:txBody>
      </p:sp>
      <p:cxnSp>
        <p:nvCxnSpPr>
          <p:cNvPr id="249" name="Straight Connector 248">
            <a:extLst>
              <a:ext uri="{FF2B5EF4-FFF2-40B4-BE49-F238E27FC236}">
                <a16:creationId xmlns:a16="http://schemas.microsoft.com/office/drawing/2014/main" id="{D47386E3-1337-6F4F-81C2-531FD87CB032}"/>
              </a:ext>
            </a:extLst>
          </p:cNvPr>
          <p:cNvCxnSpPr>
            <a:cxnSpLocks/>
            <a:endCxn id="309" idx="4"/>
          </p:cNvCxnSpPr>
          <p:nvPr/>
        </p:nvCxnSpPr>
        <p:spPr>
          <a:xfrm flipH="1" flipV="1">
            <a:off x="3955620" y="2943102"/>
            <a:ext cx="326848" cy="526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43C03F0A-E3AB-1144-88A8-93868A3ABE25}"/>
              </a:ext>
            </a:extLst>
          </p:cNvPr>
          <p:cNvCxnSpPr>
            <a:cxnSpLocks/>
            <a:stCxn id="324" idx="0"/>
            <a:endCxn id="312" idx="4"/>
          </p:cNvCxnSpPr>
          <p:nvPr/>
        </p:nvCxnSpPr>
        <p:spPr>
          <a:xfrm flipH="1" flipV="1">
            <a:off x="4460322" y="3868679"/>
            <a:ext cx="351425" cy="224104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77F39A45-5669-294A-BA2B-FBECCEB22800}"/>
              </a:ext>
            </a:extLst>
          </p:cNvPr>
          <p:cNvSpPr txBox="1"/>
          <p:nvPr/>
        </p:nvSpPr>
        <p:spPr>
          <a:xfrm>
            <a:off x="4684106" y="2259382"/>
            <a:ext cx="566181" cy="492443"/>
          </a:xfrm>
          <a:prstGeom prst="rect">
            <a:avLst/>
          </a:prstGeom>
          <a:noFill/>
          <a:ln>
            <a:noFill/>
          </a:ln>
        </p:spPr>
        <p:txBody>
          <a:bodyPr wrap="none" rtlCol="0">
            <a:spAutoFit/>
          </a:bodyPr>
          <a:lstStyle/>
          <a:p>
            <a:r>
              <a:rPr lang="en-US" sz="2600" dirty="0">
                <a:solidFill>
                  <a:schemeClr val="accent2"/>
                </a:solidFill>
              </a:rPr>
              <a:t>99</a:t>
            </a:r>
          </a:p>
        </p:txBody>
      </p:sp>
      <p:cxnSp>
        <p:nvCxnSpPr>
          <p:cNvPr id="246" name="Straight Connector 245">
            <a:extLst>
              <a:ext uri="{FF2B5EF4-FFF2-40B4-BE49-F238E27FC236}">
                <a16:creationId xmlns:a16="http://schemas.microsoft.com/office/drawing/2014/main" id="{368B94DD-636E-A445-AE7F-C4541F8FD364}"/>
              </a:ext>
            </a:extLst>
          </p:cNvPr>
          <p:cNvCxnSpPr>
            <a:cxnSpLocks/>
            <a:endCxn id="309" idx="6"/>
          </p:cNvCxnSpPr>
          <p:nvPr/>
        </p:nvCxnSpPr>
        <p:spPr>
          <a:xfrm flipH="1">
            <a:off x="4175459" y="2652936"/>
            <a:ext cx="1667961" cy="7032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1" name="Oval 450">
            <a:extLst>
              <a:ext uri="{FF2B5EF4-FFF2-40B4-BE49-F238E27FC236}">
                <a16:creationId xmlns:a16="http://schemas.microsoft.com/office/drawing/2014/main" id="{36C248BC-C739-B641-AD8F-DF5A5A17937A}"/>
              </a:ext>
            </a:extLst>
          </p:cNvPr>
          <p:cNvSpPr/>
          <p:nvPr/>
        </p:nvSpPr>
        <p:spPr>
          <a:xfrm>
            <a:off x="5832066" y="2428985"/>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solidFill>
                <a:schemeClr val="accent2"/>
              </a:solidFill>
            </a:endParaRPr>
          </a:p>
        </p:txBody>
      </p:sp>
      <p:grpSp>
        <p:nvGrpSpPr>
          <p:cNvPr id="52" name="Group 51">
            <a:extLst>
              <a:ext uri="{FF2B5EF4-FFF2-40B4-BE49-F238E27FC236}">
                <a16:creationId xmlns:a16="http://schemas.microsoft.com/office/drawing/2014/main" id="{9B3B5BC3-2DAC-F741-9797-96972DC9FD09}"/>
              </a:ext>
            </a:extLst>
          </p:cNvPr>
          <p:cNvGrpSpPr/>
          <p:nvPr/>
        </p:nvGrpSpPr>
        <p:grpSpPr>
          <a:xfrm>
            <a:off x="-3222" y="118084"/>
            <a:ext cx="4178681" cy="2825018"/>
            <a:chOff x="-3222" y="118084"/>
            <a:chExt cx="4178681" cy="2825018"/>
          </a:xfrm>
        </p:grpSpPr>
        <p:sp>
          <p:nvSpPr>
            <p:cNvPr id="226" name="TextBox 225">
              <a:extLst>
                <a:ext uri="{FF2B5EF4-FFF2-40B4-BE49-F238E27FC236}">
                  <a16:creationId xmlns:a16="http://schemas.microsoft.com/office/drawing/2014/main" id="{C2B10C15-E2A9-B846-B08D-1954B51596C6}"/>
                </a:ext>
              </a:extLst>
            </p:cNvPr>
            <p:cNvSpPr txBox="1"/>
            <p:nvPr/>
          </p:nvSpPr>
          <p:spPr>
            <a:xfrm>
              <a:off x="2881592" y="843733"/>
              <a:ext cx="756938" cy="492443"/>
            </a:xfrm>
            <a:prstGeom prst="rect">
              <a:avLst/>
            </a:prstGeom>
            <a:noFill/>
            <a:ln>
              <a:noFill/>
            </a:ln>
          </p:spPr>
          <p:txBody>
            <a:bodyPr wrap="none" rtlCol="0">
              <a:spAutoFit/>
            </a:bodyPr>
            <a:lstStyle/>
            <a:p>
              <a:r>
                <a:rPr lang="en-US" sz="2600" dirty="0">
                  <a:solidFill>
                    <a:schemeClr val="accent2"/>
                  </a:solidFill>
                </a:rPr>
                <a:t>151</a:t>
              </a:r>
            </a:p>
          </p:txBody>
        </p:sp>
        <p:sp>
          <p:nvSpPr>
            <p:cNvPr id="229" name="TextBox 228">
              <a:extLst>
                <a:ext uri="{FF2B5EF4-FFF2-40B4-BE49-F238E27FC236}">
                  <a16:creationId xmlns:a16="http://schemas.microsoft.com/office/drawing/2014/main" id="{44421A85-7A98-0748-B936-71E6C8B38FBF}"/>
                </a:ext>
              </a:extLst>
            </p:cNvPr>
            <p:cNvSpPr txBox="1"/>
            <p:nvPr/>
          </p:nvSpPr>
          <p:spPr>
            <a:xfrm>
              <a:off x="2331441" y="1916063"/>
              <a:ext cx="756938" cy="492443"/>
            </a:xfrm>
            <a:prstGeom prst="rect">
              <a:avLst/>
            </a:prstGeom>
            <a:noFill/>
            <a:ln>
              <a:noFill/>
            </a:ln>
          </p:spPr>
          <p:txBody>
            <a:bodyPr wrap="none" rtlCol="0">
              <a:spAutoFit/>
            </a:bodyPr>
            <a:lstStyle/>
            <a:p>
              <a:r>
                <a:rPr lang="en-US" sz="2600" dirty="0">
                  <a:solidFill>
                    <a:schemeClr val="accent2"/>
                  </a:solidFill>
                </a:rPr>
                <a:t>140</a:t>
              </a:r>
            </a:p>
          </p:txBody>
        </p:sp>
        <p:sp>
          <p:nvSpPr>
            <p:cNvPr id="289" name="Rectangle 288">
              <a:extLst>
                <a:ext uri="{FF2B5EF4-FFF2-40B4-BE49-F238E27FC236}">
                  <a16:creationId xmlns:a16="http://schemas.microsoft.com/office/drawing/2014/main" id="{12B40BE8-4918-9B4C-9C58-0F84D6B16D92}"/>
                </a:ext>
              </a:extLst>
            </p:cNvPr>
            <p:cNvSpPr/>
            <p:nvPr/>
          </p:nvSpPr>
          <p:spPr>
            <a:xfrm>
              <a:off x="2574746" y="118084"/>
              <a:ext cx="1481881" cy="492443"/>
            </a:xfrm>
            <a:prstGeom prst="rect">
              <a:avLst/>
            </a:prstGeom>
            <a:noFill/>
            <a:ln>
              <a:noFill/>
            </a:ln>
          </p:spPr>
          <p:txBody>
            <a:bodyPr wrap="none">
              <a:spAutoFit/>
            </a:bodyPr>
            <a:lstStyle/>
            <a:p>
              <a:r>
                <a:rPr lang="en-US" sz="2600" dirty="0" err="1">
                  <a:solidFill>
                    <a:schemeClr val="accent2"/>
                  </a:solidFill>
                  <a:latin typeface="Helvetica Neue" panose="02000503000000020004" pitchFamily="2" charset="0"/>
                </a:rPr>
                <a:t>Onderon</a:t>
              </a:r>
              <a:endParaRPr lang="en-US" sz="2600" dirty="0">
                <a:solidFill>
                  <a:schemeClr val="accent2"/>
                </a:solidFill>
                <a:effectLst/>
                <a:latin typeface="Helvetica Neue" panose="02000503000000020004" pitchFamily="2" charset="0"/>
              </a:endParaRPr>
            </a:p>
          </p:txBody>
        </p:sp>
        <p:sp>
          <p:nvSpPr>
            <p:cNvPr id="295" name="Rectangle 294">
              <a:extLst>
                <a:ext uri="{FF2B5EF4-FFF2-40B4-BE49-F238E27FC236}">
                  <a16:creationId xmlns:a16="http://schemas.microsoft.com/office/drawing/2014/main" id="{91BC8C2A-533E-5046-952B-00B7CC2A24FC}"/>
                </a:ext>
              </a:extLst>
            </p:cNvPr>
            <p:cNvSpPr/>
            <p:nvPr/>
          </p:nvSpPr>
          <p:spPr>
            <a:xfrm>
              <a:off x="-3222" y="2073668"/>
              <a:ext cx="1507144" cy="492443"/>
            </a:xfrm>
            <a:prstGeom prst="rect">
              <a:avLst/>
            </a:prstGeom>
            <a:noFill/>
            <a:ln>
              <a:noFill/>
            </a:ln>
          </p:spPr>
          <p:txBody>
            <a:bodyPr wrap="none">
              <a:spAutoFit/>
            </a:bodyPr>
            <a:lstStyle/>
            <a:p>
              <a:r>
                <a:rPr lang="en-US" sz="2600" dirty="0" err="1">
                  <a:solidFill>
                    <a:schemeClr val="accent2"/>
                  </a:solidFill>
                  <a:latin typeface="Helvetica Neue" panose="02000503000000020004" pitchFamily="2" charset="0"/>
                </a:rPr>
                <a:t>Alderaan</a:t>
              </a:r>
              <a:endParaRPr lang="en-US" sz="2600" dirty="0">
                <a:solidFill>
                  <a:schemeClr val="accent2"/>
                </a:solidFill>
                <a:effectLst/>
                <a:latin typeface="Helvetica Neue" panose="02000503000000020004" pitchFamily="2" charset="0"/>
              </a:endParaRPr>
            </a:p>
          </p:txBody>
        </p:sp>
        <p:cxnSp>
          <p:nvCxnSpPr>
            <p:cNvPr id="225" name="Straight Connector 224">
              <a:extLst>
                <a:ext uri="{FF2B5EF4-FFF2-40B4-BE49-F238E27FC236}">
                  <a16:creationId xmlns:a16="http://schemas.microsoft.com/office/drawing/2014/main" id="{7A2F26BB-93C8-5942-9439-D4A9DAD0CCF2}"/>
                </a:ext>
              </a:extLst>
            </p:cNvPr>
            <p:cNvCxnSpPr>
              <a:cxnSpLocks/>
              <a:stCxn id="288" idx="5"/>
              <a:endCxn id="309" idx="1"/>
            </p:cNvCxnSpPr>
            <p:nvPr/>
          </p:nvCxnSpPr>
          <p:spPr>
            <a:xfrm>
              <a:off x="2538230" y="562878"/>
              <a:ext cx="1261939" cy="200493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941193F-9727-B348-9A9F-9666EBCF77C3}"/>
                </a:ext>
              </a:extLst>
            </p:cNvPr>
            <p:cNvCxnSpPr>
              <a:cxnSpLocks/>
              <a:stCxn id="294" idx="6"/>
              <a:endCxn id="309" idx="2"/>
            </p:cNvCxnSpPr>
            <p:nvPr/>
          </p:nvCxnSpPr>
          <p:spPr>
            <a:xfrm>
              <a:off x="1803712" y="2077046"/>
              <a:ext cx="1932068" cy="64621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EDFC59F4-D4E5-B243-9B19-576EA8B7A206}"/>
                </a:ext>
              </a:extLst>
            </p:cNvPr>
            <p:cNvSpPr/>
            <p:nvPr/>
          </p:nvSpPr>
          <p:spPr>
            <a:xfrm>
              <a:off x="2162940" y="187588"/>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accent2"/>
                </a:solidFill>
              </a:endParaRPr>
            </a:p>
          </p:txBody>
        </p:sp>
        <p:sp>
          <p:nvSpPr>
            <p:cNvPr id="294" name="Oval 293">
              <a:extLst>
                <a:ext uri="{FF2B5EF4-FFF2-40B4-BE49-F238E27FC236}">
                  <a16:creationId xmlns:a16="http://schemas.microsoft.com/office/drawing/2014/main" id="{653AB248-8022-B543-9F78-1AC9DDACE3E2}"/>
                </a:ext>
              </a:extLst>
            </p:cNvPr>
            <p:cNvSpPr/>
            <p:nvPr/>
          </p:nvSpPr>
          <p:spPr>
            <a:xfrm>
              <a:off x="1364033" y="1857206"/>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solidFill>
                  <a:schemeClr val="accent2"/>
                </a:solidFill>
              </a:endParaRPr>
            </a:p>
          </p:txBody>
        </p:sp>
        <p:sp>
          <p:nvSpPr>
            <p:cNvPr id="309" name="Oval 308">
              <a:extLst>
                <a:ext uri="{FF2B5EF4-FFF2-40B4-BE49-F238E27FC236}">
                  <a16:creationId xmlns:a16="http://schemas.microsoft.com/office/drawing/2014/main" id="{58DF6943-5F16-AC44-B561-C0849B97BA95}"/>
                </a:ext>
              </a:extLst>
            </p:cNvPr>
            <p:cNvSpPr/>
            <p:nvPr/>
          </p:nvSpPr>
          <p:spPr>
            <a:xfrm>
              <a:off x="3735780" y="2503423"/>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accent2"/>
                </a:solidFill>
              </a:endParaRPr>
            </a:p>
          </p:txBody>
        </p:sp>
      </p:grpSp>
      <p:sp>
        <p:nvSpPr>
          <p:cNvPr id="313" name="Rectangle 312">
            <a:extLst>
              <a:ext uri="{FF2B5EF4-FFF2-40B4-BE49-F238E27FC236}">
                <a16:creationId xmlns:a16="http://schemas.microsoft.com/office/drawing/2014/main" id="{A0A03FF9-B0E9-724E-A3C3-55CCD5E501A6}"/>
              </a:ext>
            </a:extLst>
          </p:cNvPr>
          <p:cNvSpPr/>
          <p:nvPr/>
        </p:nvSpPr>
        <p:spPr>
          <a:xfrm>
            <a:off x="4633700" y="3402582"/>
            <a:ext cx="1135247" cy="492443"/>
          </a:xfrm>
          <a:prstGeom prst="rect">
            <a:avLst/>
          </a:prstGeom>
          <a:noFill/>
          <a:ln>
            <a:noFill/>
          </a:ln>
        </p:spPr>
        <p:txBody>
          <a:bodyPr wrap="none">
            <a:spAutoFit/>
          </a:bodyPr>
          <a:lstStyle/>
          <a:p>
            <a:r>
              <a:rPr lang="en-US" sz="2600" dirty="0" err="1">
                <a:solidFill>
                  <a:schemeClr val="accent2"/>
                </a:solidFill>
                <a:latin typeface="Helvetica Neue" panose="02000503000000020004" pitchFamily="2" charset="0"/>
              </a:rPr>
              <a:t>Ryloth</a:t>
            </a:r>
            <a:endParaRPr lang="en-US" sz="2600" dirty="0">
              <a:solidFill>
                <a:schemeClr val="accent2"/>
              </a:solidFill>
              <a:effectLst/>
              <a:latin typeface="Helvetica Neue" panose="02000503000000020004" pitchFamily="2" charset="0"/>
            </a:endParaRPr>
          </a:p>
        </p:txBody>
      </p:sp>
      <p:sp>
        <p:nvSpPr>
          <p:cNvPr id="325" name="Rectangle 324">
            <a:extLst>
              <a:ext uri="{FF2B5EF4-FFF2-40B4-BE49-F238E27FC236}">
                <a16:creationId xmlns:a16="http://schemas.microsoft.com/office/drawing/2014/main" id="{453D12F6-FBA8-2645-A5D0-F9AA24EEC67B}"/>
              </a:ext>
            </a:extLst>
          </p:cNvPr>
          <p:cNvSpPr/>
          <p:nvPr/>
        </p:nvSpPr>
        <p:spPr>
          <a:xfrm>
            <a:off x="5108609" y="6017105"/>
            <a:ext cx="1399742" cy="492443"/>
          </a:xfrm>
          <a:prstGeom prst="rect">
            <a:avLst/>
          </a:prstGeom>
          <a:noFill/>
          <a:ln>
            <a:noFill/>
          </a:ln>
        </p:spPr>
        <p:txBody>
          <a:bodyPr wrap="none">
            <a:spAutoFit/>
          </a:bodyPr>
          <a:lstStyle/>
          <a:p>
            <a:r>
              <a:rPr lang="en-US" sz="2600" dirty="0" err="1">
                <a:solidFill>
                  <a:schemeClr val="accent2"/>
                </a:solidFill>
                <a:latin typeface="Helvetica Neue" panose="02000503000000020004" pitchFamily="2" charset="0"/>
              </a:rPr>
              <a:t>Zygerria</a:t>
            </a:r>
            <a:endParaRPr lang="en-US" sz="2600" dirty="0">
              <a:solidFill>
                <a:schemeClr val="accent2"/>
              </a:solidFill>
              <a:effectLst/>
              <a:latin typeface="Helvetica Neue" panose="02000503000000020004" pitchFamily="2" charset="0"/>
            </a:endParaRPr>
          </a:p>
        </p:txBody>
      </p:sp>
      <p:grpSp>
        <p:nvGrpSpPr>
          <p:cNvPr id="51" name="Group 50">
            <a:extLst>
              <a:ext uri="{FF2B5EF4-FFF2-40B4-BE49-F238E27FC236}">
                <a16:creationId xmlns:a16="http://schemas.microsoft.com/office/drawing/2014/main" id="{94F0EC3E-0317-6746-9DD2-EFEED4221707}"/>
              </a:ext>
            </a:extLst>
          </p:cNvPr>
          <p:cNvGrpSpPr/>
          <p:nvPr/>
        </p:nvGrpSpPr>
        <p:grpSpPr>
          <a:xfrm>
            <a:off x="2708243" y="5460303"/>
            <a:ext cx="2323343" cy="1089103"/>
            <a:chOff x="2708243" y="5460303"/>
            <a:chExt cx="2323343" cy="1089103"/>
          </a:xfrm>
        </p:grpSpPr>
        <p:sp>
          <p:nvSpPr>
            <p:cNvPr id="244" name="TextBox 243">
              <a:extLst>
                <a:ext uri="{FF2B5EF4-FFF2-40B4-BE49-F238E27FC236}">
                  <a16:creationId xmlns:a16="http://schemas.microsoft.com/office/drawing/2014/main" id="{41FCCC17-7584-454B-A4CD-D9490A1ADC7A}"/>
                </a:ext>
              </a:extLst>
            </p:cNvPr>
            <p:cNvSpPr txBox="1"/>
            <p:nvPr/>
          </p:nvSpPr>
          <p:spPr>
            <a:xfrm>
              <a:off x="3778057" y="5817101"/>
              <a:ext cx="756938" cy="492443"/>
            </a:xfrm>
            <a:prstGeom prst="rect">
              <a:avLst/>
            </a:prstGeom>
            <a:noFill/>
            <a:ln>
              <a:noFill/>
            </a:ln>
          </p:spPr>
          <p:txBody>
            <a:bodyPr wrap="none" rtlCol="0">
              <a:spAutoFit/>
            </a:bodyPr>
            <a:lstStyle/>
            <a:p>
              <a:r>
                <a:rPr lang="en-US" sz="2600" dirty="0">
                  <a:solidFill>
                    <a:schemeClr val="accent2"/>
                  </a:solidFill>
                </a:rPr>
                <a:t>120</a:t>
              </a:r>
            </a:p>
          </p:txBody>
        </p:sp>
        <p:sp>
          <p:nvSpPr>
            <p:cNvPr id="307" name="Rectangle 306">
              <a:extLst>
                <a:ext uri="{FF2B5EF4-FFF2-40B4-BE49-F238E27FC236}">
                  <a16:creationId xmlns:a16="http://schemas.microsoft.com/office/drawing/2014/main" id="{7DFCF374-46AF-6C4C-A266-F7C2D228E220}"/>
                </a:ext>
              </a:extLst>
            </p:cNvPr>
            <p:cNvSpPr/>
            <p:nvPr/>
          </p:nvSpPr>
          <p:spPr>
            <a:xfrm>
              <a:off x="2708243" y="5460303"/>
              <a:ext cx="1542410" cy="492443"/>
            </a:xfrm>
            <a:prstGeom prst="rect">
              <a:avLst/>
            </a:prstGeom>
            <a:noFill/>
            <a:ln>
              <a:noFill/>
            </a:ln>
          </p:spPr>
          <p:txBody>
            <a:bodyPr wrap="none">
              <a:spAutoFit/>
            </a:bodyPr>
            <a:lstStyle/>
            <a:p>
              <a:r>
                <a:rPr lang="en-US" sz="2600" dirty="0">
                  <a:solidFill>
                    <a:schemeClr val="accent2"/>
                  </a:solidFill>
                  <a:latin typeface="Helvetica Neue" panose="02000503000000020004" pitchFamily="2" charset="0"/>
                </a:rPr>
                <a:t>Dagobah</a:t>
              </a:r>
              <a:endParaRPr lang="en-US" sz="2600" dirty="0">
                <a:solidFill>
                  <a:schemeClr val="accent2"/>
                </a:solidFill>
                <a:effectLst/>
                <a:latin typeface="Helvetica Neue" panose="02000503000000020004" pitchFamily="2" charset="0"/>
              </a:endParaRPr>
            </a:p>
          </p:txBody>
        </p:sp>
        <p:cxnSp>
          <p:nvCxnSpPr>
            <p:cNvPr id="243" name="Straight Connector 242">
              <a:extLst>
                <a:ext uri="{FF2B5EF4-FFF2-40B4-BE49-F238E27FC236}">
                  <a16:creationId xmlns:a16="http://schemas.microsoft.com/office/drawing/2014/main" id="{24FC435B-56AC-DC44-A3DA-34F476A247CF}"/>
                </a:ext>
              </a:extLst>
            </p:cNvPr>
            <p:cNvCxnSpPr>
              <a:cxnSpLocks/>
              <a:stCxn id="324" idx="2"/>
              <a:endCxn id="306" idx="6"/>
            </p:cNvCxnSpPr>
            <p:nvPr/>
          </p:nvCxnSpPr>
          <p:spPr>
            <a:xfrm flipH="1" flipV="1">
              <a:off x="3158650" y="6095150"/>
              <a:ext cx="1433257" cy="23441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FB98D6E3-AAF3-BD44-BB57-61C8A791F6C0}"/>
                </a:ext>
              </a:extLst>
            </p:cNvPr>
            <p:cNvSpPr/>
            <p:nvPr/>
          </p:nvSpPr>
          <p:spPr>
            <a:xfrm>
              <a:off x="2718971" y="5875310"/>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solidFill>
                  <a:schemeClr val="accent2"/>
                </a:solidFill>
              </a:endParaRPr>
            </a:p>
          </p:txBody>
        </p:sp>
        <p:sp>
          <p:nvSpPr>
            <p:cNvPr id="324" name="Oval 323">
              <a:extLst>
                <a:ext uri="{FF2B5EF4-FFF2-40B4-BE49-F238E27FC236}">
                  <a16:creationId xmlns:a16="http://schemas.microsoft.com/office/drawing/2014/main" id="{E2E0A671-07E7-1449-8AD3-CA839078F15D}"/>
                </a:ext>
              </a:extLst>
            </p:cNvPr>
            <p:cNvSpPr/>
            <p:nvPr/>
          </p:nvSpPr>
          <p:spPr>
            <a:xfrm>
              <a:off x="4591907" y="6109727"/>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accent2"/>
                </a:solidFill>
              </a:endParaRPr>
            </a:p>
          </p:txBody>
        </p:sp>
      </p:grpSp>
      <p:sp>
        <p:nvSpPr>
          <p:cNvPr id="439" name="Rectangle 438">
            <a:extLst>
              <a:ext uri="{FF2B5EF4-FFF2-40B4-BE49-F238E27FC236}">
                <a16:creationId xmlns:a16="http://schemas.microsoft.com/office/drawing/2014/main" id="{D79E4815-9AC5-9E48-A9E9-1BF8A1FA34B3}"/>
              </a:ext>
            </a:extLst>
          </p:cNvPr>
          <p:cNvSpPr/>
          <p:nvPr/>
        </p:nvSpPr>
        <p:spPr>
          <a:xfrm>
            <a:off x="5775656" y="3880842"/>
            <a:ext cx="1183337" cy="492443"/>
          </a:xfrm>
          <a:prstGeom prst="rect">
            <a:avLst/>
          </a:prstGeom>
          <a:noFill/>
          <a:ln>
            <a:noFill/>
          </a:ln>
        </p:spPr>
        <p:txBody>
          <a:bodyPr wrap="none">
            <a:spAutoFit/>
          </a:bodyPr>
          <a:lstStyle/>
          <a:p>
            <a:r>
              <a:rPr lang="en-US" sz="2600" dirty="0">
                <a:solidFill>
                  <a:schemeClr val="accent2"/>
                </a:solidFill>
                <a:latin typeface="Helvetica Neue" panose="02000503000000020004" pitchFamily="2" charset="0"/>
              </a:rPr>
              <a:t>Naboo</a:t>
            </a:r>
            <a:endParaRPr lang="en-US" sz="2600" dirty="0">
              <a:solidFill>
                <a:schemeClr val="accent2"/>
              </a:solidFill>
              <a:effectLst/>
              <a:latin typeface="Helvetica Neue" panose="02000503000000020004" pitchFamily="2" charset="0"/>
            </a:endParaRPr>
          </a:p>
        </p:txBody>
      </p:sp>
      <p:sp>
        <p:nvSpPr>
          <p:cNvPr id="452" name="Oval 451">
            <a:extLst>
              <a:ext uri="{FF2B5EF4-FFF2-40B4-BE49-F238E27FC236}">
                <a16:creationId xmlns:a16="http://schemas.microsoft.com/office/drawing/2014/main" id="{933E6D4B-1890-1943-A7EB-A20D2FA85447}"/>
              </a:ext>
            </a:extLst>
          </p:cNvPr>
          <p:cNvSpPr/>
          <p:nvPr/>
        </p:nvSpPr>
        <p:spPr>
          <a:xfrm>
            <a:off x="6014408" y="4311397"/>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accent2"/>
              </a:solidFill>
            </a:endParaRPr>
          </a:p>
        </p:txBody>
      </p:sp>
      <p:cxnSp>
        <p:nvCxnSpPr>
          <p:cNvPr id="436" name="Straight Connector 435">
            <a:extLst>
              <a:ext uri="{FF2B5EF4-FFF2-40B4-BE49-F238E27FC236}">
                <a16:creationId xmlns:a16="http://schemas.microsoft.com/office/drawing/2014/main" id="{A60F1401-252D-3F40-BC1E-45D77D27F43A}"/>
              </a:ext>
            </a:extLst>
          </p:cNvPr>
          <p:cNvCxnSpPr>
            <a:cxnSpLocks/>
          </p:cNvCxnSpPr>
          <p:nvPr/>
        </p:nvCxnSpPr>
        <p:spPr>
          <a:xfrm flipH="1">
            <a:off x="7507122" y="5579424"/>
            <a:ext cx="379230" cy="749199"/>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4" name="TextBox 273">
            <a:extLst>
              <a:ext uri="{FF2B5EF4-FFF2-40B4-BE49-F238E27FC236}">
                <a16:creationId xmlns:a16="http://schemas.microsoft.com/office/drawing/2014/main" id="{5EF113A8-F35C-EC42-AD73-5B4C6F0B18A7}"/>
              </a:ext>
            </a:extLst>
          </p:cNvPr>
          <p:cNvSpPr txBox="1"/>
          <p:nvPr/>
        </p:nvSpPr>
        <p:spPr>
          <a:xfrm>
            <a:off x="9593231" y="4354269"/>
            <a:ext cx="566181" cy="492443"/>
          </a:xfrm>
          <a:prstGeom prst="rect">
            <a:avLst/>
          </a:prstGeom>
          <a:noFill/>
          <a:ln>
            <a:noFill/>
          </a:ln>
        </p:spPr>
        <p:txBody>
          <a:bodyPr wrap="none" rtlCol="0">
            <a:spAutoFit/>
          </a:bodyPr>
          <a:lstStyle/>
          <a:p>
            <a:r>
              <a:rPr lang="en-US" sz="2600" dirty="0">
                <a:solidFill>
                  <a:schemeClr val="accent2"/>
                </a:solidFill>
              </a:rPr>
              <a:t>98</a:t>
            </a:r>
          </a:p>
        </p:txBody>
      </p:sp>
      <p:sp>
        <p:nvSpPr>
          <p:cNvPr id="283" name="TextBox 282">
            <a:extLst>
              <a:ext uri="{FF2B5EF4-FFF2-40B4-BE49-F238E27FC236}">
                <a16:creationId xmlns:a16="http://schemas.microsoft.com/office/drawing/2014/main" id="{4D5A900C-70C9-2A4A-8F91-8D1F7DF7A673}"/>
              </a:ext>
            </a:extLst>
          </p:cNvPr>
          <p:cNvSpPr txBox="1"/>
          <p:nvPr/>
        </p:nvSpPr>
        <p:spPr>
          <a:xfrm>
            <a:off x="9762403" y="3554605"/>
            <a:ext cx="756938" cy="492443"/>
          </a:xfrm>
          <a:prstGeom prst="rect">
            <a:avLst/>
          </a:prstGeom>
          <a:noFill/>
          <a:ln>
            <a:noFill/>
          </a:ln>
        </p:spPr>
        <p:txBody>
          <a:bodyPr wrap="none" rtlCol="0">
            <a:spAutoFit/>
          </a:bodyPr>
          <a:lstStyle/>
          <a:p>
            <a:r>
              <a:rPr lang="en-US" sz="2600" dirty="0">
                <a:solidFill>
                  <a:schemeClr val="accent2"/>
                </a:solidFill>
              </a:rPr>
              <a:t>142</a:t>
            </a:r>
          </a:p>
        </p:txBody>
      </p:sp>
      <p:sp>
        <p:nvSpPr>
          <p:cNvPr id="346" name="Rectangle 345">
            <a:extLst>
              <a:ext uri="{FF2B5EF4-FFF2-40B4-BE49-F238E27FC236}">
                <a16:creationId xmlns:a16="http://schemas.microsoft.com/office/drawing/2014/main" id="{2B2CC7D6-B6EF-3E44-AC83-57362D6894BF}"/>
              </a:ext>
            </a:extLst>
          </p:cNvPr>
          <p:cNvSpPr/>
          <p:nvPr/>
        </p:nvSpPr>
        <p:spPr>
          <a:xfrm>
            <a:off x="10395360" y="2872775"/>
            <a:ext cx="1531381" cy="492443"/>
          </a:xfrm>
          <a:prstGeom prst="rect">
            <a:avLst/>
          </a:prstGeom>
          <a:noFill/>
          <a:ln>
            <a:noFill/>
          </a:ln>
        </p:spPr>
        <p:txBody>
          <a:bodyPr wrap="none">
            <a:spAutoFit/>
          </a:bodyPr>
          <a:lstStyle/>
          <a:p>
            <a:r>
              <a:rPr lang="en-US" sz="2600" dirty="0">
                <a:solidFill>
                  <a:schemeClr val="accent2"/>
                </a:solidFill>
                <a:latin typeface="Helvetica Neue" panose="02000503000000020004" pitchFamily="2" charset="0"/>
              </a:rPr>
              <a:t>Vandor-1</a:t>
            </a:r>
            <a:endParaRPr lang="en-US" sz="2600" dirty="0">
              <a:solidFill>
                <a:schemeClr val="accent2"/>
              </a:solidFill>
              <a:effectLst/>
              <a:latin typeface="Helvetica Neue" panose="02000503000000020004" pitchFamily="2" charset="0"/>
            </a:endParaRPr>
          </a:p>
        </p:txBody>
      </p:sp>
      <p:cxnSp>
        <p:nvCxnSpPr>
          <p:cNvPr id="273" name="Straight Connector 272">
            <a:extLst>
              <a:ext uri="{FF2B5EF4-FFF2-40B4-BE49-F238E27FC236}">
                <a16:creationId xmlns:a16="http://schemas.microsoft.com/office/drawing/2014/main" id="{A3A9D7E7-2AA0-2F40-B8AA-5B46068CDBCB}"/>
              </a:ext>
            </a:extLst>
          </p:cNvPr>
          <p:cNvCxnSpPr>
            <a:cxnSpLocks/>
            <a:stCxn id="339" idx="2"/>
          </p:cNvCxnSpPr>
          <p:nvPr/>
        </p:nvCxnSpPr>
        <p:spPr>
          <a:xfrm flipH="1">
            <a:off x="9264440" y="4835091"/>
            <a:ext cx="1068375" cy="0"/>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182D8C7E-A4B0-1C46-B6A6-8655747954BE}"/>
              </a:ext>
            </a:extLst>
          </p:cNvPr>
          <p:cNvCxnSpPr>
            <a:cxnSpLocks/>
            <a:stCxn id="345" idx="4"/>
          </p:cNvCxnSpPr>
          <p:nvPr/>
        </p:nvCxnSpPr>
        <p:spPr>
          <a:xfrm flipH="1">
            <a:off x="9200051" y="3145982"/>
            <a:ext cx="912925" cy="1516699"/>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6" name="TextBox 285">
            <a:extLst>
              <a:ext uri="{FF2B5EF4-FFF2-40B4-BE49-F238E27FC236}">
                <a16:creationId xmlns:a16="http://schemas.microsoft.com/office/drawing/2014/main" id="{FB778618-D951-9D45-9469-46D8A14893B2}"/>
              </a:ext>
            </a:extLst>
          </p:cNvPr>
          <p:cNvSpPr txBox="1"/>
          <p:nvPr/>
        </p:nvSpPr>
        <p:spPr>
          <a:xfrm>
            <a:off x="11202430" y="5254310"/>
            <a:ext cx="566181" cy="492443"/>
          </a:xfrm>
          <a:prstGeom prst="rect">
            <a:avLst/>
          </a:prstGeom>
          <a:noFill/>
          <a:ln>
            <a:noFill/>
          </a:ln>
        </p:spPr>
        <p:txBody>
          <a:bodyPr wrap="none" rtlCol="0">
            <a:spAutoFit/>
          </a:bodyPr>
          <a:lstStyle/>
          <a:p>
            <a:r>
              <a:rPr lang="en-US" sz="2600" dirty="0">
                <a:solidFill>
                  <a:schemeClr val="accent2"/>
                </a:solidFill>
              </a:rPr>
              <a:t>86</a:t>
            </a:r>
          </a:p>
        </p:txBody>
      </p:sp>
      <p:sp>
        <p:nvSpPr>
          <p:cNvPr id="337" name="Rectangle 336">
            <a:extLst>
              <a:ext uri="{FF2B5EF4-FFF2-40B4-BE49-F238E27FC236}">
                <a16:creationId xmlns:a16="http://schemas.microsoft.com/office/drawing/2014/main" id="{9F76B5C2-686A-F74B-B2AF-F78A7D5693AE}"/>
              </a:ext>
            </a:extLst>
          </p:cNvPr>
          <p:cNvSpPr/>
          <p:nvPr/>
        </p:nvSpPr>
        <p:spPr>
          <a:xfrm>
            <a:off x="9720121" y="6056963"/>
            <a:ext cx="1250663" cy="492443"/>
          </a:xfrm>
          <a:prstGeom prst="rect">
            <a:avLst/>
          </a:prstGeom>
          <a:noFill/>
          <a:ln>
            <a:noFill/>
          </a:ln>
        </p:spPr>
        <p:txBody>
          <a:bodyPr wrap="none">
            <a:spAutoFit/>
          </a:bodyPr>
          <a:lstStyle/>
          <a:p>
            <a:r>
              <a:rPr lang="en-US" sz="2600" dirty="0" err="1">
                <a:solidFill>
                  <a:schemeClr val="accent2"/>
                </a:solidFill>
                <a:latin typeface="Helvetica Neue" panose="02000503000000020004" pitchFamily="2" charset="0"/>
              </a:rPr>
              <a:t>Fondor</a:t>
            </a:r>
            <a:endParaRPr lang="en-US" sz="2600" dirty="0">
              <a:solidFill>
                <a:schemeClr val="accent2"/>
              </a:solidFill>
              <a:effectLst/>
              <a:latin typeface="Helvetica Neue" panose="02000503000000020004" pitchFamily="2" charset="0"/>
            </a:endParaRPr>
          </a:p>
        </p:txBody>
      </p:sp>
      <p:cxnSp>
        <p:nvCxnSpPr>
          <p:cNvPr id="285" name="Straight Connector 284">
            <a:extLst>
              <a:ext uri="{FF2B5EF4-FFF2-40B4-BE49-F238E27FC236}">
                <a16:creationId xmlns:a16="http://schemas.microsoft.com/office/drawing/2014/main" id="{C8F1E8F2-DA48-AF48-9C51-9D437CD5E6B1}"/>
              </a:ext>
            </a:extLst>
          </p:cNvPr>
          <p:cNvCxnSpPr>
            <a:cxnSpLocks/>
            <a:stCxn id="339" idx="5"/>
            <a:endCxn id="336" idx="0"/>
          </p:cNvCxnSpPr>
          <p:nvPr/>
        </p:nvCxnSpPr>
        <p:spPr>
          <a:xfrm>
            <a:off x="10708105" y="4990541"/>
            <a:ext cx="494325" cy="102216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6" name="Oval 335">
            <a:extLst>
              <a:ext uri="{FF2B5EF4-FFF2-40B4-BE49-F238E27FC236}">
                <a16:creationId xmlns:a16="http://schemas.microsoft.com/office/drawing/2014/main" id="{63A9E3F7-4E20-A14B-8C05-4BA0486527EC}"/>
              </a:ext>
            </a:extLst>
          </p:cNvPr>
          <p:cNvSpPr/>
          <p:nvPr/>
        </p:nvSpPr>
        <p:spPr>
          <a:xfrm>
            <a:off x="10982590" y="6012709"/>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solidFill>
                <a:schemeClr val="accent2"/>
              </a:solidFill>
            </a:endParaRPr>
          </a:p>
        </p:txBody>
      </p:sp>
      <p:sp>
        <p:nvSpPr>
          <p:cNvPr id="340" name="Rectangle 339">
            <a:extLst>
              <a:ext uri="{FF2B5EF4-FFF2-40B4-BE49-F238E27FC236}">
                <a16:creationId xmlns:a16="http://schemas.microsoft.com/office/drawing/2014/main" id="{12571217-8F53-3A43-96F2-F696AD9CED45}"/>
              </a:ext>
            </a:extLst>
          </p:cNvPr>
          <p:cNvSpPr/>
          <p:nvPr/>
        </p:nvSpPr>
        <p:spPr>
          <a:xfrm>
            <a:off x="10733293" y="4685579"/>
            <a:ext cx="907621" cy="492443"/>
          </a:xfrm>
          <a:prstGeom prst="rect">
            <a:avLst/>
          </a:prstGeom>
          <a:noFill/>
          <a:ln>
            <a:noFill/>
          </a:ln>
        </p:spPr>
        <p:txBody>
          <a:bodyPr wrap="none">
            <a:spAutoFit/>
          </a:bodyPr>
          <a:lstStyle/>
          <a:p>
            <a:r>
              <a:rPr lang="en-US" sz="2600" dirty="0" err="1">
                <a:solidFill>
                  <a:schemeClr val="accent2"/>
                </a:solidFill>
                <a:latin typeface="Helvetica Neue" panose="02000503000000020004" pitchFamily="2" charset="0"/>
              </a:rPr>
              <a:t>Hoth</a:t>
            </a:r>
            <a:endParaRPr lang="en-US" sz="2600" dirty="0">
              <a:solidFill>
                <a:schemeClr val="accent2"/>
              </a:solidFill>
              <a:effectLst/>
              <a:latin typeface="Helvetica Neue" panose="02000503000000020004" pitchFamily="2" charset="0"/>
            </a:endParaRPr>
          </a:p>
        </p:txBody>
      </p:sp>
      <p:sp>
        <p:nvSpPr>
          <p:cNvPr id="339" name="Oval 338">
            <a:extLst>
              <a:ext uri="{FF2B5EF4-FFF2-40B4-BE49-F238E27FC236}">
                <a16:creationId xmlns:a16="http://schemas.microsoft.com/office/drawing/2014/main" id="{7D36C150-7A52-324B-A4C5-20DACF29555C}"/>
              </a:ext>
            </a:extLst>
          </p:cNvPr>
          <p:cNvSpPr/>
          <p:nvPr/>
        </p:nvSpPr>
        <p:spPr>
          <a:xfrm>
            <a:off x="10332815" y="4615251"/>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solidFill>
                <a:schemeClr val="accent2"/>
              </a:solidFill>
            </a:endParaRPr>
          </a:p>
        </p:txBody>
      </p:sp>
      <p:grpSp>
        <p:nvGrpSpPr>
          <p:cNvPr id="49" name="Group 48">
            <a:extLst>
              <a:ext uri="{FF2B5EF4-FFF2-40B4-BE49-F238E27FC236}">
                <a16:creationId xmlns:a16="http://schemas.microsoft.com/office/drawing/2014/main" id="{343B81CA-783E-8A45-8656-2BF1ACBD95ED}"/>
              </a:ext>
            </a:extLst>
          </p:cNvPr>
          <p:cNvGrpSpPr/>
          <p:nvPr/>
        </p:nvGrpSpPr>
        <p:grpSpPr>
          <a:xfrm>
            <a:off x="9091552" y="1311730"/>
            <a:ext cx="1722402" cy="1834252"/>
            <a:chOff x="9091552" y="1311730"/>
            <a:chExt cx="1722402" cy="1834252"/>
          </a:xfrm>
        </p:grpSpPr>
        <p:sp>
          <p:nvSpPr>
            <p:cNvPr id="280" name="TextBox 279">
              <a:extLst>
                <a:ext uri="{FF2B5EF4-FFF2-40B4-BE49-F238E27FC236}">
                  <a16:creationId xmlns:a16="http://schemas.microsoft.com/office/drawing/2014/main" id="{675CB565-8480-974B-9A00-54AFE7CD8870}"/>
                </a:ext>
              </a:extLst>
            </p:cNvPr>
            <p:cNvSpPr txBox="1"/>
            <p:nvPr/>
          </p:nvSpPr>
          <p:spPr>
            <a:xfrm>
              <a:off x="9798627" y="2112219"/>
              <a:ext cx="566181" cy="492443"/>
            </a:xfrm>
            <a:prstGeom prst="rect">
              <a:avLst/>
            </a:prstGeom>
            <a:noFill/>
            <a:ln>
              <a:noFill/>
            </a:ln>
          </p:spPr>
          <p:txBody>
            <a:bodyPr wrap="none" rtlCol="0">
              <a:spAutoFit/>
            </a:bodyPr>
            <a:lstStyle/>
            <a:p>
              <a:r>
                <a:rPr lang="en-US" sz="2600" dirty="0">
                  <a:solidFill>
                    <a:schemeClr val="accent2"/>
                  </a:solidFill>
                </a:rPr>
                <a:t>92</a:t>
              </a:r>
            </a:p>
          </p:txBody>
        </p:sp>
        <p:sp>
          <p:nvSpPr>
            <p:cNvPr id="334" name="Rectangle 333">
              <a:extLst>
                <a:ext uri="{FF2B5EF4-FFF2-40B4-BE49-F238E27FC236}">
                  <a16:creationId xmlns:a16="http://schemas.microsoft.com/office/drawing/2014/main" id="{D25CC34C-533E-4648-A236-7540BD2F4B9B}"/>
                </a:ext>
              </a:extLst>
            </p:cNvPr>
            <p:cNvSpPr/>
            <p:nvPr/>
          </p:nvSpPr>
          <p:spPr>
            <a:xfrm>
              <a:off x="9531231" y="1311730"/>
              <a:ext cx="1282723" cy="492443"/>
            </a:xfrm>
            <a:prstGeom prst="rect">
              <a:avLst/>
            </a:prstGeom>
            <a:noFill/>
            <a:ln>
              <a:noFill/>
            </a:ln>
          </p:spPr>
          <p:txBody>
            <a:bodyPr wrap="none">
              <a:spAutoFit/>
            </a:bodyPr>
            <a:lstStyle/>
            <a:p>
              <a:r>
                <a:rPr lang="en-US" sz="2600" dirty="0" err="1">
                  <a:solidFill>
                    <a:schemeClr val="accent2"/>
                  </a:solidFill>
                  <a:latin typeface="Helvetica Neue" panose="02000503000000020004" pitchFamily="2" charset="0"/>
                </a:rPr>
                <a:t>Iridonia</a:t>
              </a:r>
              <a:endParaRPr lang="en-US" sz="2600" dirty="0">
                <a:solidFill>
                  <a:schemeClr val="accent2"/>
                </a:solidFill>
                <a:effectLst/>
                <a:latin typeface="Helvetica Neue" panose="02000503000000020004" pitchFamily="2" charset="0"/>
              </a:endParaRPr>
            </a:p>
          </p:txBody>
        </p:sp>
        <p:cxnSp>
          <p:nvCxnSpPr>
            <p:cNvPr id="279" name="Straight Connector 278">
              <a:extLst>
                <a:ext uri="{FF2B5EF4-FFF2-40B4-BE49-F238E27FC236}">
                  <a16:creationId xmlns:a16="http://schemas.microsoft.com/office/drawing/2014/main" id="{6878777E-AC5F-FD45-B8D5-1DD3F96C378B}"/>
                </a:ext>
              </a:extLst>
            </p:cNvPr>
            <p:cNvCxnSpPr>
              <a:cxnSpLocks/>
              <a:stCxn id="333" idx="5"/>
              <a:endCxn id="345" idx="1"/>
            </p:cNvCxnSpPr>
            <p:nvPr/>
          </p:nvCxnSpPr>
          <p:spPr>
            <a:xfrm>
              <a:off x="9466842" y="1863373"/>
              <a:ext cx="490683" cy="90731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3" name="Oval 332">
              <a:extLst>
                <a:ext uri="{FF2B5EF4-FFF2-40B4-BE49-F238E27FC236}">
                  <a16:creationId xmlns:a16="http://schemas.microsoft.com/office/drawing/2014/main" id="{20B2BC97-9DFB-B045-9D81-228AD846A868}"/>
                </a:ext>
              </a:extLst>
            </p:cNvPr>
            <p:cNvSpPr/>
            <p:nvPr/>
          </p:nvSpPr>
          <p:spPr>
            <a:xfrm>
              <a:off x="9091552" y="1488083"/>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accent2"/>
                </a:solidFill>
              </a:endParaRPr>
            </a:p>
          </p:txBody>
        </p:sp>
        <p:sp>
          <p:nvSpPr>
            <p:cNvPr id="345" name="Oval 344">
              <a:extLst>
                <a:ext uri="{FF2B5EF4-FFF2-40B4-BE49-F238E27FC236}">
                  <a16:creationId xmlns:a16="http://schemas.microsoft.com/office/drawing/2014/main" id="{2CB1E3E3-CA2B-AD4D-8884-9570B11B513D}"/>
                </a:ext>
              </a:extLst>
            </p:cNvPr>
            <p:cNvSpPr/>
            <p:nvPr/>
          </p:nvSpPr>
          <p:spPr>
            <a:xfrm>
              <a:off x="9893136" y="2706303"/>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solidFill>
                  <a:schemeClr val="accent2"/>
                </a:solidFill>
              </a:endParaRPr>
            </a:p>
          </p:txBody>
        </p:sp>
      </p:grpSp>
      <p:sp>
        <p:nvSpPr>
          <p:cNvPr id="453" name="Oval 452">
            <a:extLst>
              <a:ext uri="{FF2B5EF4-FFF2-40B4-BE49-F238E27FC236}">
                <a16:creationId xmlns:a16="http://schemas.microsoft.com/office/drawing/2014/main" id="{91A227C1-81A4-2449-B943-C485547661FC}"/>
              </a:ext>
            </a:extLst>
          </p:cNvPr>
          <p:cNvSpPr/>
          <p:nvPr/>
        </p:nvSpPr>
        <p:spPr>
          <a:xfrm>
            <a:off x="8834698" y="4615251"/>
            <a:ext cx="452510" cy="45251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solidFill>
                <a:schemeClr val="accent2"/>
              </a:solidFill>
            </a:endParaRPr>
          </a:p>
        </p:txBody>
      </p:sp>
    </p:spTree>
    <p:extLst>
      <p:ext uri="{BB962C8B-B14F-4D97-AF65-F5344CB8AC3E}">
        <p14:creationId xmlns:p14="http://schemas.microsoft.com/office/powerpoint/2010/main" val="2010230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AE5FF-2399-544C-8AA1-46FA1E7F6831}"/>
              </a:ext>
            </a:extLst>
          </p:cNvPr>
          <p:cNvSpPr>
            <a:spLocks noGrp="1"/>
          </p:cNvSpPr>
          <p:nvPr>
            <p:ph type="title"/>
          </p:nvPr>
        </p:nvSpPr>
        <p:spPr/>
        <p:txBody>
          <a:bodyPr/>
          <a:lstStyle/>
          <a:p>
            <a:pPr marL="0" lvl="0" indent="0">
              <a:spcBef>
                <a:spcPts val="0"/>
              </a:spcBef>
              <a:buClr>
                <a:schemeClr val="accent1"/>
              </a:buClr>
            </a:pPr>
            <a:r>
              <a:rPr lang="en-US" dirty="0">
                <a:ea typeface="Open Sans"/>
                <a:cs typeface="Open Sans"/>
                <a:sym typeface="Open Sans"/>
              </a:rPr>
              <a:t>A* search example</a:t>
            </a:r>
            <a:endParaRPr lang="en-US" dirty="0">
              <a:solidFill>
                <a:srgbClr val="370661"/>
              </a:solidFill>
              <a:ea typeface="Open Sans"/>
              <a:cs typeface="Open Sans"/>
              <a:sym typeface="Open Sans"/>
            </a:endParaRPr>
          </a:p>
        </p:txBody>
      </p:sp>
      <p:sp>
        <p:nvSpPr>
          <p:cNvPr id="43" name="Oval 42">
            <a:extLst>
              <a:ext uri="{FF2B5EF4-FFF2-40B4-BE49-F238E27FC236}">
                <a16:creationId xmlns:a16="http://schemas.microsoft.com/office/drawing/2014/main" id="{37A2F6B2-E2CC-3A4D-949D-C029E80CD96E}"/>
              </a:ext>
            </a:extLst>
          </p:cNvPr>
          <p:cNvSpPr/>
          <p:nvPr/>
        </p:nvSpPr>
        <p:spPr>
          <a:xfrm>
            <a:off x="4523442" y="1026106"/>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4" name="Rectangle 43">
            <a:extLst>
              <a:ext uri="{FF2B5EF4-FFF2-40B4-BE49-F238E27FC236}">
                <a16:creationId xmlns:a16="http://schemas.microsoft.com/office/drawing/2014/main" id="{D6BC5633-13ED-3F4C-AA62-59DE44CC92EB}"/>
              </a:ext>
            </a:extLst>
          </p:cNvPr>
          <p:cNvSpPr/>
          <p:nvPr/>
        </p:nvSpPr>
        <p:spPr>
          <a:xfrm>
            <a:off x="3478586" y="966106"/>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sp>
        <p:nvSpPr>
          <p:cNvPr id="50" name="Rectangle 49">
            <a:extLst>
              <a:ext uri="{FF2B5EF4-FFF2-40B4-BE49-F238E27FC236}">
                <a16:creationId xmlns:a16="http://schemas.microsoft.com/office/drawing/2014/main" id="{DA20E5A7-8CB1-B24A-8FAD-FC8D87B385E3}"/>
              </a:ext>
            </a:extLst>
          </p:cNvPr>
          <p:cNvSpPr/>
          <p:nvPr/>
        </p:nvSpPr>
        <p:spPr>
          <a:xfrm>
            <a:off x="9306889" y="1850326"/>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85" name="Rectangle 84">
            <a:extLst>
              <a:ext uri="{FF2B5EF4-FFF2-40B4-BE49-F238E27FC236}">
                <a16:creationId xmlns:a16="http://schemas.microsoft.com/office/drawing/2014/main" id="{85A852E9-5307-8E4F-94DD-AFEE7FB06C27}"/>
              </a:ext>
            </a:extLst>
          </p:cNvPr>
          <p:cNvSpPr/>
          <p:nvPr/>
        </p:nvSpPr>
        <p:spPr>
          <a:xfrm>
            <a:off x="6451968" y="3602858"/>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41" name="Rectangle 40">
            <a:extLst>
              <a:ext uri="{FF2B5EF4-FFF2-40B4-BE49-F238E27FC236}">
                <a16:creationId xmlns:a16="http://schemas.microsoft.com/office/drawing/2014/main" id="{00A61ADE-3E81-3E43-BF24-DCDF2F4E07F5}"/>
              </a:ext>
            </a:extLst>
          </p:cNvPr>
          <p:cNvSpPr/>
          <p:nvPr/>
        </p:nvSpPr>
        <p:spPr>
          <a:xfrm>
            <a:off x="6633695" y="2407119"/>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4" name="TextBox 3">
            <a:extLst>
              <a:ext uri="{FF2B5EF4-FFF2-40B4-BE49-F238E27FC236}">
                <a16:creationId xmlns:a16="http://schemas.microsoft.com/office/drawing/2014/main" id="{6A24BB0F-546B-D975-1ABA-32B3FF5D6A45}"/>
              </a:ext>
            </a:extLst>
          </p:cNvPr>
          <p:cNvSpPr txBox="1"/>
          <p:nvPr/>
        </p:nvSpPr>
        <p:spPr>
          <a:xfrm>
            <a:off x="4737006" y="4199579"/>
            <a:ext cx="1845377" cy="369332"/>
          </a:xfrm>
          <a:prstGeom prst="rect">
            <a:avLst/>
          </a:prstGeom>
          <a:noFill/>
        </p:spPr>
        <p:txBody>
          <a:bodyPr wrap="none" rtlCol="0">
            <a:spAutoFit/>
          </a:bodyPr>
          <a:lstStyle/>
          <a:p>
            <a:r>
              <a:rPr lang="en-US" dirty="0"/>
              <a:t>Frontier queue:</a:t>
            </a:r>
          </a:p>
        </p:txBody>
      </p:sp>
      <p:sp>
        <p:nvSpPr>
          <p:cNvPr id="5" name="TextBox 4">
            <a:extLst>
              <a:ext uri="{FF2B5EF4-FFF2-40B4-BE49-F238E27FC236}">
                <a16:creationId xmlns:a16="http://schemas.microsoft.com/office/drawing/2014/main" id="{40057F73-5151-F605-97D7-DAE6EBAD4AF6}"/>
              </a:ext>
            </a:extLst>
          </p:cNvPr>
          <p:cNvSpPr txBox="1"/>
          <p:nvPr/>
        </p:nvSpPr>
        <p:spPr>
          <a:xfrm>
            <a:off x="4876429" y="4520150"/>
            <a:ext cx="2693366" cy="369332"/>
          </a:xfrm>
          <a:prstGeom prst="rect">
            <a:avLst/>
          </a:prstGeom>
          <a:noFill/>
        </p:spPr>
        <p:txBody>
          <a:bodyPr wrap="none" rtlCol="0">
            <a:spAutoFit/>
          </a:bodyPr>
          <a:lstStyle/>
          <a:p>
            <a:r>
              <a:rPr lang="en-US" b="1" dirty="0" err="1">
                <a:solidFill>
                  <a:schemeClr val="accent2"/>
                </a:solidFill>
              </a:rPr>
              <a:t>Alderon</a:t>
            </a:r>
            <a:r>
              <a:rPr lang="en-US" b="1" dirty="0">
                <a:solidFill>
                  <a:schemeClr val="accent2"/>
                </a:solidFill>
              </a:rPr>
              <a:t>  366 = 0 + 366</a:t>
            </a:r>
          </a:p>
        </p:txBody>
      </p:sp>
      <p:sp>
        <p:nvSpPr>
          <p:cNvPr id="177" name="TextBox 176">
            <a:extLst>
              <a:ext uri="{FF2B5EF4-FFF2-40B4-BE49-F238E27FC236}">
                <a16:creationId xmlns:a16="http://schemas.microsoft.com/office/drawing/2014/main" id="{FE4144A3-2004-0243-CDBE-B31381E45DA9}"/>
              </a:ext>
            </a:extLst>
          </p:cNvPr>
          <p:cNvSpPr txBox="1"/>
          <p:nvPr/>
        </p:nvSpPr>
        <p:spPr>
          <a:xfrm>
            <a:off x="262021" y="1075820"/>
            <a:ext cx="6105524" cy="646331"/>
          </a:xfrm>
          <a:prstGeom prst="rect">
            <a:avLst/>
          </a:prstGeom>
          <a:noFill/>
        </p:spPr>
        <p:txBody>
          <a:bodyPr wrap="square">
            <a:spAutoFit/>
          </a:bodyPr>
          <a:lstStyle/>
          <a:p>
            <a:r>
              <a:rPr lang="en-US" dirty="0"/>
              <a:t>Initial State: </a:t>
            </a:r>
            <a:r>
              <a:rPr lang="en-US" b="1" dirty="0" err="1"/>
              <a:t>Alderaan</a:t>
            </a:r>
            <a:br>
              <a:rPr lang="en-US" dirty="0"/>
            </a:br>
            <a:r>
              <a:rPr lang="en-US" dirty="0"/>
              <a:t>Goal State: </a:t>
            </a:r>
            <a:r>
              <a:rPr lang="en-US" b="1" dirty="0"/>
              <a:t>Kessel</a:t>
            </a:r>
          </a:p>
        </p:txBody>
      </p:sp>
      <p:graphicFrame>
        <p:nvGraphicFramePr>
          <p:cNvPr id="9" name="Table 2">
            <a:extLst>
              <a:ext uri="{FF2B5EF4-FFF2-40B4-BE49-F238E27FC236}">
                <a16:creationId xmlns:a16="http://schemas.microsoft.com/office/drawing/2014/main" id="{8B0E0C09-05CC-2831-23BE-BF885460B9CF}"/>
              </a:ext>
            </a:extLst>
          </p:cNvPr>
          <p:cNvGraphicFramePr>
            <a:graphicFrameLocks noGrp="1"/>
          </p:cNvGraphicFramePr>
          <p:nvPr/>
        </p:nvGraphicFramePr>
        <p:xfrm>
          <a:off x="8756874" y="4121369"/>
          <a:ext cx="3259615" cy="2593145"/>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632141505"/>
                    </a:ext>
                  </a:extLst>
                </a:gridCol>
                <a:gridCol w="642416">
                  <a:extLst>
                    <a:ext uri="{9D8B030D-6E8A-4147-A177-3AD203B41FA5}">
                      <a16:colId xmlns:a16="http://schemas.microsoft.com/office/drawing/2014/main" val="1109464113"/>
                    </a:ext>
                  </a:extLst>
                </a:gridCol>
                <a:gridCol w="142340">
                  <a:extLst>
                    <a:ext uri="{9D8B030D-6E8A-4147-A177-3AD203B41FA5}">
                      <a16:colId xmlns:a16="http://schemas.microsoft.com/office/drawing/2014/main" val="2570685854"/>
                    </a:ext>
                  </a:extLst>
                </a:gridCol>
                <a:gridCol w="1065213">
                  <a:extLst>
                    <a:ext uri="{9D8B030D-6E8A-4147-A177-3AD203B41FA5}">
                      <a16:colId xmlns:a16="http://schemas.microsoft.com/office/drawing/2014/main" val="1129571147"/>
                    </a:ext>
                  </a:extLst>
                </a:gridCol>
                <a:gridCol w="628596">
                  <a:extLst>
                    <a:ext uri="{9D8B030D-6E8A-4147-A177-3AD203B41FA5}">
                      <a16:colId xmlns:a16="http://schemas.microsoft.com/office/drawing/2014/main" val="1940163824"/>
                    </a:ext>
                  </a:extLst>
                </a:gridCol>
              </a:tblGrid>
              <a:tr h="181702">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tc>
                  <a:txBody>
                    <a:bodyPr/>
                    <a:lstStyle/>
                    <a:p>
                      <a:pPr algn="l" fontAlgn="b"/>
                      <a:endParaRPr lang="en-US" sz="1200" b="1" i="0" u="none" strike="noStrike" baseline="0" dirty="0">
                        <a:solidFill>
                          <a:schemeClr val="accent4"/>
                        </a:solidFill>
                        <a:effectLst/>
                        <a:latin typeface="+mn-lt"/>
                      </a:endParaRPr>
                    </a:p>
                  </a:txBody>
                  <a:tcPr marL="9525" marR="9525" marT="9525" marB="0" anchor="b"/>
                </a:tc>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extLst>
                  <a:ext uri="{0D108BD9-81ED-4DB2-BD59-A6C34878D82A}">
                    <a16:rowId xmlns:a16="http://schemas.microsoft.com/office/drawing/2014/main" val="2424969334"/>
                  </a:ext>
                </a:extLst>
              </a:tr>
              <a:tr h="240074">
                <a:tc>
                  <a:txBody>
                    <a:bodyPr/>
                    <a:lstStyle/>
                    <a:p>
                      <a:pPr algn="l" fontAlgn="b"/>
                      <a:r>
                        <a:rPr lang="en-US" sz="1200" b="0" i="0" u="none" strike="noStrike" baseline="0" dirty="0" err="1">
                          <a:solidFill>
                            <a:srgbClr val="000000"/>
                          </a:solidFill>
                          <a:effectLst/>
                          <a:latin typeface="+mn-lt"/>
                        </a:rPr>
                        <a:t>Alderaan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366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Lotho</a:t>
                      </a:r>
                      <a:r>
                        <a:rPr lang="en-US" sz="1200" b="0" i="0" u="none" strike="noStrike" baseline="0" dirty="0">
                          <a:solidFill>
                            <a:srgbClr val="000000"/>
                          </a:solidFill>
                          <a:effectLst/>
                          <a:latin typeface="+mn-lt"/>
                        </a:rPr>
                        <a:t> Minor</a:t>
                      </a:r>
                    </a:p>
                  </a:txBody>
                  <a:tcPr marL="9525" marR="9525" marT="9525" marB="0" anchor="b"/>
                </a:tc>
                <a:tc>
                  <a:txBody>
                    <a:bodyPr/>
                    <a:lstStyle/>
                    <a:p>
                      <a:pPr algn="r" fontAlgn="b"/>
                      <a:r>
                        <a:rPr lang="en-US" sz="1200" b="0" i="0" u="none" strike="noStrike" baseline="0" dirty="0">
                          <a:solidFill>
                            <a:srgbClr val="000000"/>
                          </a:solidFill>
                          <a:effectLst/>
                          <a:latin typeface="+mn-lt"/>
                        </a:rPr>
                        <a:t>244</a:t>
                      </a:r>
                    </a:p>
                  </a:txBody>
                  <a:tcPr marL="9525" marR="9525" marT="9525" marB="0" anchor="b"/>
                </a:tc>
                <a:extLst>
                  <a:ext uri="{0D108BD9-81ED-4DB2-BD59-A6C34878D82A}">
                    <a16:rowId xmlns:a16="http://schemas.microsoft.com/office/drawing/2014/main" val="3050881670"/>
                  </a:ext>
                </a:extLst>
              </a:tr>
              <a:tr h="240074">
                <a:tc>
                  <a:txBody>
                    <a:bodyPr/>
                    <a:lstStyle/>
                    <a:p>
                      <a:pPr algn="l" fontAlgn="b"/>
                      <a:r>
                        <a:rPr lang="en-US" sz="1200" b="0" i="0" u="none" strike="noStrike" baseline="0" dirty="0" err="1">
                          <a:solidFill>
                            <a:srgbClr val="000000"/>
                          </a:solidFill>
                          <a:effectLst/>
                          <a:latin typeface="+mn-lt"/>
                        </a:rPr>
                        <a:t>Bespin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80</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Mandalore</a:t>
                      </a:r>
                    </a:p>
                  </a:txBody>
                  <a:tcPr marL="9525" marR="9525" marT="9525" marB="0" anchor="b"/>
                </a:tc>
                <a:tc>
                  <a:txBody>
                    <a:bodyPr/>
                    <a:lstStyle/>
                    <a:p>
                      <a:pPr algn="r" fontAlgn="b"/>
                      <a:r>
                        <a:rPr lang="en-US" sz="1200" b="0" i="0" u="none" strike="noStrike" baseline="0">
                          <a:solidFill>
                            <a:srgbClr val="000000"/>
                          </a:solidFill>
                          <a:effectLst/>
                          <a:latin typeface="+mn-lt"/>
                        </a:rPr>
                        <a:t>241</a:t>
                      </a:r>
                    </a:p>
                  </a:txBody>
                  <a:tcPr marL="9525" marR="9525" marT="9525" marB="0" anchor="b"/>
                </a:tc>
                <a:extLst>
                  <a:ext uri="{0D108BD9-81ED-4DB2-BD59-A6C34878D82A}">
                    <a16:rowId xmlns:a16="http://schemas.microsoft.com/office/drawing/2014/main" val="3469727496"/>
                  </a:ext>
                </a:extLst>
              </a:tr>
              <a:tr h="240074">
                <a:tc>
                  <a:txBody>
                    <a:bodyPr/>
                    <a:lstStyle/>
                    <a:p>
                      <a:pPr algn="l" fontAlgn="b"/>
                      <a:r>
                        <a:rPr lang="en-US" sz="1200" b="0" i="0" u="none" strike="noStrike" baseline="0">
                          <a:solidFill>
                            <a:srgbClr val="000000"/>
                          </a:solidFill>
                          <a:effectLst/>
                          <a:latin typeface="+mn-lt"/>
                        </a:rPr>
                        <a:t>Coruscant</a:t>
                      </a:r>
                    </a:p>
                  </a:txBody>
                  <a:tcPr marL="9525" marR="9525" marT="9525" marB="0" anchor="b"/>
                </a:tc>
                <a:tc>
                  <a:txBody>
                    <a:bodyPr/>
                    <a:lstStyle/>
                    <a:p>
                      <a:pPr algn="r" fontAlgn="b"/>
                      <a:r>
                        <a:rPr lang="en-US" sz="1200" b="0" i="0" u="none" strike="noStrike" baseline="0" dirty="0">
                          <a:solidFill>
                            <a:srgbClr val="000000"/>
                          </a:solidFill>
                          <a:effectLst/>
                          <a:latin typeface="+mn-lt"/>
                        </a:rPr>
                        <a:t>374</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Naboo</a:t>
                      </a:r>
                    </a:p>
                  </a:txBody>
                  <a:tcPr marL="9525" marR="9525" marT="9525" marB="0" anchor="b"/>
                </a:tc>
                <a:tc>
                  <a:txBody>
                    <a:bodyPr/>
                    <a:lstStyle/>
                    <a:p>
                      <a:pPr algn="r" fontAlgn="b"/>
                      <a:r>
                        <a:rPr lang="en-US" sz="1200" b="0" i="0" u="none" strike="noStrike" baseline="0">
                          <a:solidFill>
                            <a:srgbClr val="000000"/>
                          </a:solidFill>
                          <a:effectLst/>
                          <a:latin typeface="+mn-lt"/>
                        </a:rPr>
                        <a:t>100</a:t>
                      </a:r>
                    </a:p>
                  </a:txBody>
                  <a:tcPr marL="9525" marR="9525" marT="9525" marB="0" anchor="b"/>
                </a:tc>
                <a:extLst>
                  <a:ext uri="{0D108BD9-81ED-4DB2-BD59-A6C34878D82A}">
                    <a16:rowId xmlns:a16="http://schemas.microsoft.com/office/drawing/2014/main" val="3691324431"/>
                  </a:ext>
                </a:extLst>
              </a:tr>
              <a:tr h="240074">
                <a:tc>
                  <a:txBody>
                    <a:bodyPr/>
                    <a:lstStyle/>
                    <a:p>
                      <a:pPr algn="l" fontAlgn="b"/>
                      <a:r>
                        <a:rPr lang="en-US" sz="1200" b="0" i="0" u="none" strike="noStrike" baseline="0">
                          <a:solidFill>
                            <a:srgbClr val="000000"/>
                          </a:solidFill>
                          <a:effectLst/>
                          <a:latin typeface="+mn-lt"/>
                        </a:rPr>
                        <a:t>Dagobah</a:t>
                      </a:r>
                    </a:p>
                  </a:txBody>
                  <a:tcPr marL="9525" marR="9525" marT="9525" marB="0" anchor="b"/>
                </a:tc>
                <a:tc>
                  <a:txBody>
                    <a:bodyPr/>
                    <a:lstStyle/>
                    <a:p>
                      <a:pPr algn="r" fontAlgn="b"/>
                      <a:r>
                        <a:rPr lang="en-US" sz="1200" b="0" i="0" u="none" strike="noStrike" baseline="0" dirty="0">
                          <a:solidFill>
                            <a:srgbClr val="000000"/>
                          </a:solidFill>
                          <a:effectLst/>
                          <a:latin typeface="+mn-lt"/>
                        </a:rPr>
                        <a:t>242</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Onderon</a:t>
                      </a:r>
                    </a:p>
                  </a:txBody>
                  <a:tcPr marL="9525" marR="9525" marT="9525" marB="0" anchor="b"/>
                </a:tc>
                <a:tc>
                  <a:txBody>
                    <a:bodyPr/>
                    <a:lstStyle/>
                    <a:p>
                      <a:pPr algn="r" fontAlgn="b"/>
                      <a:r>
                        <a:rPr lang="en-US" sz="1200" b="0" i="0" u="none" strike="noStrike" baseline="0">
                          <a:solidFill>
                            <a:srgbClr val="000000"/>
                          </a:solidFill>
                          <a:effectLst/>
                          <a:latin typeface="+mn-lt"/>
                        </a:rPr>
                        <a:t>380</a:t>
                      </a:r>
                    </a:p>
                  </a:txBody>
                  <a:tcPr marL="9525" marR="9525" marT="9525" marB="0" anchor="b"/>
                </a:tc>
                <a:extLst>
                  <a:ext uri="{0D108BD9-81ED-4DB2-BD59-A6C34878D82A}">
                    <a16:rowId xmlns:a16="http://schemas.microsoft.com/office/drawing/2014/main" val="1917150976"/>
                  </a:ext>
                </a:extLst>
              </a:tr>
              <a:tr h="240074">
                <a:tc>
                  <a:txBody>
                    <a:bodyPr/>
                    <a:lstStyle/>
                    <a:p>
                      <a:pPr algn="l" fontAlgn="b"/>
                      <a:r>
                        <a:rPr lang="en-US" sz="1200" b="0" i="0" u="none" strike="noStrike" baseline="0">
                          <a:solidFill>
                            <a:srgbClr val="000000"/>
                          </a:solidFill>
                          <a:effectLst/>
                          <a:latin typeface="+mn-lt"/>
                        </a:rPr>
                        <a:t>Endor</a:t>
                      </a:r>
                    </a:p>
                  </a:txBody>
                  <a:tcPr marL="9525" marR="9525" marT="9525" marB="0" anchor="b"/>
                </a:tc>
                <a:tc>
                  <a:txBody>
                    <a:bodyPr/>
                    <a:lstStyle/>
                    <a:p>
                      <a:pPr algn="r" fontAlgn="b"/>
                      <a:r>
                        <a:rPr lang="en-US" sz="1200" b="0" i="0" u="none" strike="noStrike" baseline="0">
                          <a:solidFill>
                            <a:srgbClr val="000000"/>
                          </a:solidFill>
                          <a:effectLst/>
                          <a:latin typeface="+mn-lt"/>
                        </a:rPr>
                        <a:t>176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Polis Massa</a:t>
                      </a:r>
                    </a:p>
                  </a:txBody>
                  <a:tcPr marL="9525" marR="9525" marT="9525" marB="0" anchor="b"/>
                </a:tc>
                <a:tc>
                  <a:txBody>
                    <a:bodyPr/>
                    <a:lstStyle/>
                    <a:p>
                      <a:pPr algn="r" fontAlgn="b"/>
                      <a:r>
                        <a:rPr lang="en-US" sz="1200" b="0" i="0" u="none" strike="noStrike" baseline="0">
                          <a:solidFill>
                            <a:srgbClr val="000000"/>
                          </a:solidFill>
                          <a:effectLst/>
                          <a:latin typeface="+mn-lt"/>
                        </a:rPr>
                        <a:t>234</a:t>
                      </a:r>
                    </a:p>
                  </a:txBody>
                  <a:tcPr marL="9525" marR="9525" marT="9525" marB="0" anchor="b"/>
                </a:tc>
                <a:extLst>
                  <a:ext uri="{0D108BD9-81ED-4DB2-BD59-A6C34878D82A}">
                    <a16:rowId xmlns:a16="http://schemas.microsoft.com/office/drawing/2014/main" val="1082404056"/>
                  </a:ext>
                </a:extLst>
              </a:tr>
              <a:tr h="240074">
                <a:tc>
                  <a:txBody>
                    <a:bodyPr/>
                    <a:lstStyle/>
                    <a:p>
                      <a:pPr algn="l" fontAlgn="b"/>
                      <a:r>
                        <a:rPr lang="en-US" sz="1200" b="0" i="0" u="none" strike="noStrike" baseline="0" dirty="0" err="1">
                          <a:solidFill>
                            <a:srgbClr val="000000"/>
                          </a:solidFill>
                          <a:effectLst/>
                          <a:latin typeface="+mn-lt"/>
                        </a:rPr>
                        <a:t>Fondor</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161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Ryloth</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193</a:t>
                      </a:r>
                    </a:p>
                  </a:txBody>
                  <a:tcPr marL="9525" marR="9525" marT="9525" marB="0" anchor="b"/>
                </a:tc>
                <a:extLst>
                  <a:ext uri="{0D108BD9-81ED-4DB2-BD59-A6C34878D82A}">
                    <a16:rowId xmlns:a16="http://schemas.microsoft.com/office/drawing/2014/main" val="443994611"/>
                  </a:ext>
                </a:extLst>
              </a:tr>
              <a:tr h="240074">
                <a:tc>
                  <a:txBody>
                    <a:bodyPr/>
                    <a:lstStyle/>
                    <a:p>
                      <a:pPr algn="l" fontAlgn="b"/>
                      <a:r>
                        <a:rPr lang="en-US" sz="1200" b="0" i="0" u="none" strike="noStrike" baseline="0">
                          <a:solidFill>
                            <a:srgbClr val="000000"/>
                          </a:solidFill>
                          <a:effectLst/>
                          <a:latin typeface="+mn-lt"/>
                        </a:rPr>
                        <a:t>Geonosis</a:t>
                      </a:r>
                    </a:p>
                  </a:txBody>
                  <a:tcPr marL="9525" marR="9525" marT="9525" marB="0" anchor="b"/>
                </a:tc>
                <a:tc>
                  <a:txBody>
                    <a:bodyPr/>
                    <a:lstStyle/>
                    <a:p>
                      <a:pPr algn="r" fontAlgn="b"/>
                      <a:r>
                        <a:rPr lang="en-US" sz="1200" b="0" i="0" u="none" strike="noStrike" baseline="0">
                          <a:solidFill>
                            <a:srgbClr val="000000"/>
                          </a:solidFill>
                          <a:effectLst/>
                          <a:latin typeface="+mn-lt"/>
                        </a:rPr>
                        <a:t>77</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Starkiller</a:t>
                      </a:r>
                      <a:r>
                        <a:rPr lang="en-US" sz="1200" b="0" i="0" u="none" strike="noStrike" baseline="0" dirty="0">
                          <a:solidFill>
                            <a:srgbClr val="000000"/>
                          </a:solidFill>
                          <a:effectLst/>
                          <a:latin typeface="+mn-lt"/>
                        </a:rPr>
                        <a:t> Base</a:t>
                      </a:r>
                    </a:p>
                  </a:txBody>
                  <a:tcPr marL="9525" marR="9525" marT="9525" marB="0" anchor="b"/>
                </a:tc>
                <a:tc>
                  <a:txBody>
                    <a:bodyPr/>
                    <a:lstStyle/>
                    <a:p>
                      <a:pPr algn="r" fontAlgn="b"/>
                      <a:r>
                        <a:rPr lang="en-US" sz="1200" b="0" i="0" u="none" strike="noStrike" baseline="0">
                          <a:solidFill>
                            <a:srgbClr val="000000"/>
                          </a:solidFill>
                          <a:effectLst/>
                          <a:latin typeface="+mn-lt"/>
                        </a:rPr>
                        <a:t>253</a:t>
                      </a:r>
                    </a:p>
                  </a:txBody>
                  <a:tcPr marL="9525" marR="9525" marT="9525" marB="0" anchor="b"/>
                </a:tc>
                <a:extLst>
                  <a:ext uri="{0D108BD9-81ED-4DB2-BD59-A6C34878D82A}">
                    <a16:rowId xmlns:a16="http://schemas.microsoft.com/office/drawing/2014/main" val="469821536"/>
                  </a:ext>
                </a:extLst>
              </a:tr>
              <a:tr h="240074">
                <a:tc>
                  <a:txBody>
                    <a:bodyPr/>
                    <a:lstStyle/>
                    <a:p>
                      <a:pPr algn="l" fontAlgn="b"/>
                      <a:r>
                        <a:rPr lang="en-US" sz="1200" b="0" i="0" u="none" strike="noStrike" baseline="0">
                          <a:solidFill>
                            <a:srgbClr val="000000"/>
                          </a:solidFill>
                          <a:effectLst/>
                          <a:latin typeface="+mn-lt"/>
                        </a:rPr>
                        <a:t>Hoth</a:t>
                      </a:r>
                    </a:p>
                  </a:txBody>
                  <a:tcPr marL="9525" marR="9525" marT="9525" marB="0" anchor="b"/>
                </a:tc>
                <a:tc>
                  <a:txBody>
                    <a:bodyPr/>
                    <a:lstStyle/>
                    <a:p>
                      <a:pPr algn="r" fontAlgn="b"/>
                      <a:r>
                        <a:rPr lang="en-US" sz="1200" b="0" i="0" u="none" strike="noStrike" baseline="0">
                          <a:solidFill>
                            <a:srgbClr val="000000"/>
                          </a:solidFill>
                          <a:effectLst/>
                          <a:latin typeface="+mn-lt"/>
                        </a:rPr>
                        <a:t>151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Tatooine</a:t>
                      </a:r>
                    </a:p>
                  </a:txBody>
                  <a:tcPr marL="9525" marR="9525" marT="9525" marB="0" anchor="b"/>
                </a:tc>
                <a:tc>
                  <a:txBody>
                    <a:bodyPr/>
                    <a:lstStyle/>
                    <a:p>
                      <a:pPr algn="r" fontAlgn="b"/>
                      <a:r>
                        <a:rPr lang="en-US" sz="1200" b="0" i="0" u="none" strike="noStrike" baseline="0">
                          <a:solidFill>
                            <a:srgbClr val="000000"/>
                          </a:solidFill>
                          <a:effectLst/>
                          <a:latin typeface="+mn-lt"/>
                        </a:rPr>
                        <a:t>329</a:t>
                      </a:r>
                    </a:p>
                  </a:txBody>
                  <a:tcPr marL="9525" marR="9525" marT="9525" marB="0" anchor="b"/>
                </a:tc>
                <a:extLst>
                  <a:ext uri="{0D108BD9-81ED-4DB2-BD59-A6C34878D82A}">
                    <a16:rowId xmlns:a16="http://schemas.microsoft.com/office/drawing/2014/main" val="232418652"/>
                  </a:ext>
                </a:extLst>
              </a:tr>
              <a:tr h="240074">
                <a:tc>
                  <a:txBody>
                    <a:bodyPr/>
                    <a:lstStyle/>
                    <a:p>
                      <a:pPr algn="l" fontAlgn="b"/>
                      <a:r>
                        <a:rPr lang="en-US" sz="1200" b="0" i="0" u="none" strike="noStrike" baseline="0">
                          <a:solidFill>
                            <a:srgbClr val="000000"/>
                          </a:solidFill>
                          <a:effectLst/>
                          <a:latin typeface="+mn-lt"/>
                        </a:rPr>
                        <a:t>Iridonia</a:t>
                      </a:r>
                    </a:p>
                  </a:txBody>
                  <a:tcPr marL="9525" marR="9525" marT="9525" marB="0" anchor="b"/>
                </a:tc>
                <a:tc>
                  <a:txBody>
                    <a:bodyPr/>
                    <a:lstStyle/>
                    <a:p>
                      <a:pPr algn="r" fontAlgn="b"/>
                      <a:r>
                        <a:rPr lang="en-US" sz="1200" b="0" i="0" u="none" strike="noStrike" baseline="0">
                          <a:solidFill>
                            <a:srgbClr val="000000"/>
                          </a:solidFill>
                          <a:effectLst/>
                          <a:latin typeface="+mn-lt"/>
                        </a:rPr>
                        <a:t>226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Vandor-1</a:t>
                      </a:r>
                    </a:p>
                  </a:txBody>
                  <a:tcPr marL="9525" marR="9525" marT="9525" marB="0" anchor="b"/>
                </a:tc>
                <a:tc>
                  <a:txBody>
                    <a:bodyPr/>
                    <a:lstStyle/>
                    <a:p>
                      <a:pPr algn="r" fontAlgn="b"/>
                      <a:r>
                        <a:rPr lang="en-US" sz="1200" b="0" i="0" u="none" strike="noStrike" baseline="0" dirty="0">
                          <a:solidFill>
                            <a:srgbClr val="000000"/>
                          </a:solidFill>
                          <a:effectLst/>
                          <a:latin typeface="+mn-lt"/>
                        </a:rPr>
                        <a:t>199</a:t>
                      </a:r>
                    </a:p>
                  </a:txBody>
                  <a:tcPr marL="9525" marR="9525" marT="9525" marB="0" anchor="b"/>
                </a:tc>
                <a:extLst>
                  <a:ext uri="{0D108BD9-81ED-4DB2-BD59-A6C34878D82A}">
                    <a16:rowId xmlns:a16="http://schemas.microsoft.com/office/drawing/2014/main" val="221416254"/>
                  </a:ext>
                </a:extLst>
              </a:tr>
              <a:tr h="240074">
                <a:tc>
                  <a:txBody>
                    <a:bodyPr/>
                    <a:lstStyle/>
                    <a:p>
                      <a:pPr algn="l" fontAlgn="b"/>
                      <a:r>
                        <a:rPr lang="en-US" sz="1200" b="0" i="0" u="none" strike="noStrike" baseline="0" dirty="0">
                          <a:solidFill>
                            <a:srgbClr val="000000"/>
                          </a:solidFill>
                          <a:effectLst/>
                          <a:latin typeface="+mn-lt"/>
                        </a:rPr>
                        <a:t>Kessel</a:t>
                      </a:r>
                    </a:p>
                  </a:txBody>
                  <a:tcPr marL="9525" marR="9525" marT="9525" marB="0" anchor="b"/>
                </a:tc>
                <a:tc>
                  <a:txBody>
                    <a:bodyPr/>
                    <a:lstStyle/>
                    <a:p>
                      <a:pPr algn="r" fontAlgn="b"/>
                      <a:r>
                        <a:rPr lang="en-US" sz="1200" b="0" i="0" u="none" strike="noStrike" baseline="0">
                          <a:solidFill>
                            <a:srgbClr val="000000"/>
                          </a:solidFill>
                          <a:effectLst/>
                          <a:latin typeface="+mn-lt"/>
                        </a:rPr>
                        <a:t>0</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Zygerria</a:t>
                      </a:r>
                    </a:p>
                  </a:txBody>
                  <a:tcPr marL="9525" marR="9525" marT="9525" marB="0" anchor="b"/>
                </a:tc>
                <a:tc>
                  <a:txBody>
                    <a:bodyPr/>
                    <a:lstStyle/>
                    <a:p>
                      <a:pPr algn="r" fontAlgn="b"/>
                      <a:r>
                        <a:rPr lang="en-US" sz="1200" b="0" i="0" u="none" strike="noStrike" baseline="0" dirty="0">
                          <a:solidFill>
                            <a:srgbClr val="000000"/>
                          </a:solidFill>
                          <a:effectLst/>
                          <a:latin typeface="+mn-lt"/>
                        </a:rPr>
                        <a:t>160</a:t>
                      </a:r>
                    </a:p>
                  </a:txBody>
                  <a:tcPr marL="9525" marR="9525" marT="9525" marB="0" anchor="b"/>
                </a:tc>
                <a:extLst>
                  <a:ext uri="{0D108BD9-81ED-4DB2-BD59-A6C34878D82A}">
                    <a16:rowId xmlns:a16="http://schemas.microsoft.com/office/drawing/2014/main" val="3915899476"/>
                  </a:ext>
                </a:extLst>
              </a:tr>
            </a:tbl>
          </a:graphicData>
        </a:graphic>
      </p:graphicFrame>
      <p:pic>
        <p:nvPicPr>
          <p:cNvPr id="7" name="Picture 6">
            <a:extLst>
              <a:ext uri="{FF2B5EF4-FFF2-40B4-BE49-F238E27FC236}">
                <a16:creationId xmlns:a16="http://schemas.microsoft.com/office/drawing/2014/main" id="{0EBDF4AB-72D1-ABDD-CB6A-379FF7591AD9}"/>
              </a:ext>
            </a:extLst>
          </p:cNvPr>
          <p:cNvPicPr>
            <a:picLocks noChangeAspect="1"/>
          </p:cNvPicPr>
          <p:nvPr/>
        </p:nvPicPr>
        <p:blipFill>
          <a:blip r:embed="rId3"/>
          <a:stretch>
            <a:fillRect/>
          </a:stretch>
        </p:blipFill>
        <p:spPr>
          <a:xfrm>
            <a:off x="7480135" y="-14734"/>
            <a:ext cx="4118477" cy="2287559"/>
          </a:xfrm>
          <a:prstGeom prst="rect">
            <a:avLst/>
          </a:prstGeom>
        </p:spPr>
      </p:pic>
    </p:spTree>
    <p:extLst>
      <p:ext uri="{BB962C8B-B14F-4D97-AF65-F5344CB8AC3E}">
        <p14:creationId xmlns:p14="http://schemas.microsoft.com/office/powerpoint/2010/main" val="218883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AE5FF-2399-544C-8AA1-46FA1E7F6831}"/>
              </a:ext>
            </a:extLst>
          </p:cNvPr>
          <p:cNvSpPr>
            <a:spLocks noGrp="1"/>
          </p:cNvSpPr>
          <p:nvPr>
            <p:ph type="title"/>
          </p:nvPr>
        </p:nvSpPr>
        <p:spPr/>
        <p:txBody>
          <a:bodyPr/>
          <a:lstStyle/>
          <a:p>
            <a:pPr marL="0" lvl="0" indent="0">
              <a:spcBef>
                <a:spcPts val="0"/>
              </a:spcBef>
              <a:buClr>
                <a:schemeClr val="accent1"/>
              </a:buClr>
            </a:pPr>
            <a:r>
              <a:rPr lang="en-US" dirty="0">
                <a:ea typeface="Open Sans"/>
                <a:cs typeface="Open Sans"/>
                <a:sym typeface="Open Sans"/>
              </a:rPr>
              <a:t>A* search example</a:t>
            </a:r>
            <a:endParaRPr lang="en-US" dirty="0">
              <a:solidFill>
                <a:srgbClr val="370661"/>
              </a:solidFill>
              <a:ea typeface="Open Sans"/>
              <a:cs typeface="Open Sans"/>
              <a:sym typeface="Open Sans"/>
            </a:endParaRPr>
          </a:p>
        </p:txBody>
      </p:sp>
      <p:sp>
        <p:nvSpPr>
          <p:cNvPr id="43" name="Oval 42">
            <a:extLst>
              <a:ext uri="{FF2B5EF4-FFF2-40B4-BE49-F238E27FC236}">
                <a16:creationId xmlns:a16="http://schemas.microsoft.com/office/drawing/2014/main" id="{37A2F6B2-E2CC-3A4D-949D-C029E80CD96E}"/>
              </a:ext>
            </a:extLst>
          </p:cNvPr>
          <p:cNvSpPr/>
          <p:nvPr/>
        </p:nvSpPr>
        <p:spPr>
          <a:xfrm>
            <a:off x="4523442" y="1026106"/>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4" name="Rectangle 43">
            <a:extLst>
              <a:ext uri="{FF2B5EF4-FFF2-40B4-BE49-F238E27FC236}">
                <a16:creationId xmlns:a16="http://schemas.microsoft.com/office/drawing/2014/main" id="{D6BC5633-13ED-3F4C-AA62-59DE44CC92EB}"/>
              </a:ext>
            </a:extLst>
          </p:cNvPr>
          <p:cNvSpPr/>
          <p:nvPr/>
        </p:nvSpPr>
        <p:spPr>
          <a:xfrm>
            <a:off x="3478586" y="966106"/>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sp>
        <p:nvSpPr>
          <p:cNvPr id="50" name="Rectangle 49">
            <a:extLst>
              <a:ext uri="{FF2B5EF4-FFF2-40B4-BE49-F238E27FC236}">
                <a16:creationId xmlns:a16="http://schemas.microsoft.com/office/drawing/2014/main" id="{DA20E5A7-8CB1-B24A-8FAD-FC8D87B385E3}"/>
              </a:ext>
            </a:extLst>
          </p:cNvPr>
          <p:cNvSpPr/>
          <p:nvPr/>
        </p:nvSpPr>
        <p:spPr>
          <a:xfrm>
            <a:off x="9306889" y="1850326"/>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85" name="Rectangle 84">
            <a:extLst>
              <a:ext uri="{FF2B5EF4-FFF2-40B4-BE49-F238E27FC236}">
                <a16:creationId xmlns:a16="http://schemas.microsoft.com/office/drawing/2014/main" id="{85A852E9-5307-8E4F-94DD-AFEE7FB06C27}"/>
              </a:ext>
            </a:extLst>
          </p:cNvPr>
          <p:cNvSpPr/>
          <p:nvPr/>
        </p:nvSpPr>
        <p:spPr>
          <a:xfrm>
            <a:off x="6451968" y="3602858"/>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41" name="Rectangle 40">
            <a:extLst>
              <a:ext uri="{FF2B5EF4-FFF2-40B4-BE49-F238E27FC236}">
                <a16:creationId xmlns:a16="http://schemas.microsoft.com/office/drawing/2014/main" id="{00A61ADE-3E81-3E43-BF24-DCDF2F4E07F5}"/>
              </a:ext>
            </a:extLst>
          </p:cNvPr>
          <p:cNvSpPr/>
          <p:nvPr/>
        </p:nvSpPr>
        <p:spPr>
          <a:xfrm>
            <a:off x="6633695" y="2407119"/>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grpSp>
        <p:nvGrpSpPr>
          <p:cNvPr id="6" name="Group 5">
            <a:extLst>
              <a:ext uri="{FF2B5EF4-FFF2-40B4-BE49-F238E27FC236}">
                <a16:creationId xmlns:a16="http://schemas.microsoft.com/office/drawing/2014/main" id="{6B47359C-1130-4232-CE13-40A59FA2E713}"/>
              </a:ext>
            </a:extLst>
          </p:cNvPr>
          <p:cNvGrpSpPr/>
          <p:nvPr/>
        </p:nvGrpSpPr>
        <p:grpSpPr>
          <a:xfrm>
            <a:off x="547619" y="1245946"/>
            <a:ext cx="10366150" cy="1625350"/>
            <a:chOff x="547619" y="1245946"/>
            <a:chExt cx="10366150" cy="1625350"/>
          </a:xfrm>
        </p:grpSpPr>
        <p:cxnSp>
          <p:nvCxnSpPr>
            <p:cNvPr id="28" name="Straight Connector 27">
              <a:extLst>
                <a:ext uri="{FF2B5EF4-FFF2-40B4-BE49-F238E27FC236}">
                  <a16:creationId xmlns:a16="http://schemas.microsoft.com/office/drawing/2014/main" id="{1D8B2B7F-A080-2B48-B438-72325173576F}"/>
                </a:ext>
              </a:extLst>
            </p:cNvPr>
            <p:cNvCxnSpPr>
              <a:cxnSpLocks/>
              <a:stCxn id="40" idx="1"/>
              <a:endCxn id="43" idx="5"/>
            </p:cNvCxnSpPr>
            <p:nvPr/>
          </p:nvCxnSpPr>
          <p:spPr>
            <a:xfrm flipH="1" flipV="1">
              <a:off x="4898732" y="1401396"/>
              <a:ext cx="1384197" cy="97083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39A0B7-16AE-5345-950B-D5B7C17FEA44}"/>
                </a:ext>
              </a:extLst>
            </p:cNvPr>
            <p:cNvCxnSpPr>
              <a:cxnSpLocks/>
              <a:stCxn id="43" idx="6"/>
              <a:endCxn id="49" idx="2"/>
            </p:cNvCxnSpPr>
            <p:nvPr/>
          </p:nvCxnSpPr>
          <p:spPr>
            <a:xfrm>
              <a:off x="4963121" y="1245946"/>
              <a:ext cx="4258703" cy="119057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29B662E-430A-0742-873A-23F8C7455F2F}"/>
                </a:ext>
              </a:extLst>
            </p:cNvPr>
            <p:cNvCxnSpPr>
              <a:cxnSpLocks/>
              <a:endCxn id="46" idx="7"/>
            </p:cNvCxnSpPr>
            <p:nvPr/>
          </p:nvCxnSpPr>
          <p:spPr>
            <a:xfrm flipH="1">
              <a:off x="2595182" y="1272803"/>
              <a:ext cx="2087712" cy="101032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7C1DB7E0-130B-B949-8C8B-00C71B63FF5C}"/>
                </a:ext>
              </a:extLst>
            </p:cNvPr>
            <p:cNvSpPr/>
            <p:nvPr/>
          </p:nvSpPr>
          <p:spPr>
            <a:xfrm>
              <a:off x="2219892" y="2218743"/>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47" name="Rectangle 46">
              <a:extLst>
                <a:ext uri="{FF2B5EF4-FFF2-40B4-BE49-F238E27FC236}">
                  <a16:creationId xmlns:a16="http://schemas.microsoft.com/office/drawing/2014/main" id="{05DF91C9-3ED0-3747-A2A9-F13A98FC84E2}"/>
                </a:ext>
              </a:extLst>
            </p:cNvPr>
            <p:cNvSpPr/>
            <p:nvPr/>
          </p:nvSpPr>
          <p:spPr>
            <a:xfrm>
              <a:off x="547619" y="2224965"/>
              <a:ext cx="1665841" cy="646331"/>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Base</a:t>
              </a:r>
            </a:p>
            <a:p>
              <a:endParaRPr lang="en-US" dirty="0">
                <a:solidFill>
                  <a:schemeClr val="accent2"/>
                </a:solidFill>
                <a:effectLst/>
                <a:latin typeface="Helvetica Neue" panose="02000503000000020004" pitchFamily="2" charset="0"/>
              </a:endParaRPr>
            </a:p>
          </p:txBody>
        </p:sp>
        <p:sp>
          <p:nvSpPr>
            <p:cNvPr id="49" name="Oval 48">
              <a:extLst>
                <a:ext uri="{FF2B5EF4-FFF2-40B4-BE49-F238E27FC236}">
                  <a16:creationId xmlns:a16="http://schemas.microsoft.com/office/drawing/2014/main" id="{ECA94101-5D61-A742-A0C9-37CD2C62509F}"/>
                </a:ext>
              </a:extLst>
            </p:cNvPr>
            <p:cNvSpPr/>
            <p:nvPr/>
          </p:nvSpPr>
          <p:spPr>
            <a:xfrm>
              <a:off x="9221824" y="221667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7" name="Rectangle 66">
              <a:extLst>
                <a:ext uri="{FF2B5EF4-FFF2-40B4-BE49-F238E27FC236}">
                  <a16:creationId xmlns:a16="http://schemas.microsoft.com/office/drawing/2014/main" id="{28750ED7-9552-5A45-9F27-B398508545D2}"/>
                </a:ext>
              </a:extLst>
            </p:cNvPr>
            <p:cNvSpPr/>
            <p:nvPr/>
          </p:nvSpPr>
          <p:spPr>
            <a:xfrm>
              <a:off x="9661503" y="2289090"/>
              <a:ext cx="1252266" cy="369332"/>
            </a:xfrm>
            <a:prstGeom prst="rect">
              <a:avLst/>
            </a:prstGeom>
          </p:spPr>
          <p:txBody>
            <a:bodyPr wrap="square">
              <a:spAutoFit/>
            </a:bodyPr>
            <a:lstStyle/>
            <a:p>
              <a:r>
                <a:rPr lang="en-US" dirty="0">
                  <a:solidFill>
                    <a:schemeClr val="accent2"/>
                  </a:solidFill>
                  <a:latin typeface="Helvetica Neue" panose="02000503000000020004" pitchFamily="2" charset="0"/>
                </a:rPr>
                <a:t>Coruscant</a:t>
              </a:r>
            </a:p>
          </p:txBody>
        </p:sp>
        <p:sp>
          <p:nvSpPr>
            <p:cNvPr id="40" name="Oval 39">
              <a:extLst>
                <a:ext uri="{FF2B5EF4-FFF2-40B4-BE49-F238E27FC236}">
                  <a16:creationId xmlns:a16="http://schemas.microsoft.com/office/drawing/2014/main" id="{5A24799C-D818-2D4C-9F2A-CFB4D0A2B93E}"/>
                </a:ext>
              </a:extLst>
            </p:cNvPr>
            <p:cNvSpPr/>
            <p:nvPr/>
          </p:nvSpPr>
          <p:spPr>
            <a:xfrm>
              <a:off x="6218540" y="2307846"/>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96" name="Rectangle 95">
              <a:extLst>
                <a:ext uri="{FF2B5EF4-FFF2-40B4-BE49-F238E27FC236}">
                  <a16:creationId xmlns:a16="http://schemas.microsoft.com/office/drawing/2014/main" id="{8F0CEC1C-50B6-2246-97E7-C0081B116531}"/>
                </a:ext>
              </a:extLst>
            </p:cNvPr>
            <p:cNvSpPr/>
            <p:nvPr/>
          </p:nvSpPr>
          <p:spPr>
            <a:xfrm>
              <a:off x="5001633" y="2273183"/>
              <a:ext cx="1056700" cy="369332"/>
            </a:xfrm>
            <a:prstGeom prst="rect">
              <a:avLst/>
            </a:prstGeom>
          </p:spPr>
          <p:txBody>
            <a:bodyPr wrap="none">
              <a:spAutoFit/>
            </a:bodyPr>
            <a:lstStyle/>
            <a:p>
              <a:r>
                <a:rPr lang="en-US" dirty="0">
                  <a:solidFill>
                    <a:schemeClr val="accent2"/>
                  </a:solidFill>
                  <a:latin typeface="Helvetica Neue" panose="02000503000000020004" pitchFamily="2" charset="0"/>
                </a:rPr>
                <a:t>Tatooine</a:t>
              </a:r>
              <a:endParaRPr lang="en-US" dirty="0"/>
            </a:p>
          </p:txBody>
        </p:sp>
      </p:grpSp>
      <p:sp>
        <p:nvSpPr>
          <p:cNvPr id="4" name="TextBox 3">
            <a:extLst>
              <a:ext uri="{FF2B5EF4-FFF2-40B4-BE49-F238E27FC236}">
                <a16:creationId xmlns:a16="http://schemas.microsoft.com/office/drawing/2014/main" id="{6A24BB0F-546B-D975-1ABA-32B3FF5D6A45}"/>
              </a:ext>
            </a:extLst>
          </p:cNvPr>
          <p:cNvSpPr txBox="1"/>
          <p:nvPr/>
        </p:nvSpPr>
        <p:spPr>
          <a:xfrm>
            <a:off x="4741260" y="4199579"/>
            <a:ext cx="1845377" cy="369332"/>
          </a:xfrm>
          <a:prstGeom prst="rect">
            <a:avLst/>
          </a:prstGeom>
          <a:noFill/>
        </p:spPr>
        <p:txBody>
          <a:bodyPr wrap="none" rtlCol="0">
            <a:spAutoFit/>
          </a:bodyPr>
          <a:lstStyle/>
          <a:p>
            <a:r>
              <a:rPr lang="en-US" dirty="0"/>
              <a:t>Frontier queue:</a:t>
            </a:r>
          </a:p>
        </p:txBody>
      </p:sp>
      <p:sp>
        <p:nvSpPr>
          <p:cNvPr id="5" name="TextBox 4">
            <a:extLst>
              <a:ext uri="{FF2B5EF4-FFF2-40B4-BE49-F238E27FC236}">
                <a16:creationId xmlns:a16="http://schemas.microsoft.com/office/drawing/2014/main" id="{40057F73-5151-F605-97D7-DAE6EBAD4AF6}"/>
              </a:ext>
            </a:extLst>
          </p:cNvPr>
          <p:cNvSpPr txBox="1"/>
          <p:nvPr/>
        </p:nvSpPr>
        <p:spPr>
          <a:xfrm>
            <a:off x="4880682" y="4520150"/>
            <a:ext cx="3763256" cy="369332"/>
          </a:xfrm>
          <a:prstGeom prst="rect">
            <a:avLst/>
          </a:prstGeom>
          <a:solidFill>
            <a:schemeClr val="bg1">
              <a:alpha val="90000"/>
            </a:schemeClr>
          </a:solidFill>
        </p:spPr>
        <p:txBody>
          <a:bodyPr wrap="square" rtlCol="0">
            <a:spAutoFit/>
          </a:bodyPr>
          <a:lstStyle/>
          <a:p>
            <a:r>
              <a:rPr lang="en-US" b="1" dirty="0" err="1">
                <a:solidFill>
                  <a:schemeClr val="accent2"/>
                </a:solidFill>
              </a:rPr>
              <a:t>Starkiller</a:t>
            </a:r>
            <a:r>
              <a:rPr lang="en-US" b="1" dirty="0">
                <a:solidFill>
                  <a:schemeClr val="accent2"/>
                </a:solidFill>
              </a:rPr>
              <a:t> Base	393 = 140 + 253  </a:t>
            </a:r>
          </a:p>
        </p:txBody>
      </p:sp>
      <p:sp>
        <p:nvSpPr>
          <p:cNvPr id="177" name="TextBox 176">
            <a:extLst>
              <a:ext uri="{FF2B5EF4-FFF2-40B4-BE49-F238E27FC236}">
                <a16:creationId xmlns:a16="http://schemas.microsoft.com/office/drawing/2014/main" id="{FE4144A3-2004-0243-CDBE-B31381E45DA9}"/>
              </a:ext>
            </a:extLst>
          </p:cNvPr>
          <p:cNvSpPr txBox="1"/>
          <p:nvPr/>
        </p:nvSpPr>
        <p:spPr>
          <a:xfrm>
            <a:off x="262021" y="1075820"/>
            <a:ext cx="6105524" cy="646331"/>
          </a:xfrm>
          <a:prstGeom prst="rect">
            <a:avLst/>
          </a:prstGeom>
          <a:noFill/>
        </p:spPr>
        <p:txBody>
          <a:bodyPr wrap="square">
            <a:spAutoFit/>
          </a:bodyPr>
          <a:lstStyle/>
          <a:p>
            <a:r>
              <a:rPr lang="en-US" dirty="0"/>
              <a:t>Initial State: </a:t>
            </a:r>
            <a:r>
              <a:rPr lang="en-US" b="1" dirty="0" err="1"/>
              <a:t>Alderaan</a:t>
            </a:r>
            <a:br>
              <a:rPr lang="en-US" dirty="0"/>
            </a:br>
            <a:r>
              <a:rPr lang="en-US" dirty="0"/>
              <a:t>Goal State: </a:t>
            </a:r>
            <a:r>
              <a:rPr lang="en-US" b="1" dirty="0"/>
              <a:t>Kessel</a:t>
            </a:r>
            <a:endParaRPr lang="en-US" dirty="0"/>
          </a:p>
        </p:txBody>
      </p:sp>
      <p:sp>
        <p:nvSpPr>
          <p:cNvPr id="7" name="TextBox 6">
            <a:extLst>
              <a:ext uri="{FF2B5EF4-FFF2-40B4-BE49-F238E27FC236}">
                <a16:creationId xmlns:a16="http://schemas.microsoft.com/office/drawing/2014/main" id="{20502E66-BF7C-E365-4BD7-6504D67B6E93}"/>
              </a:ext>
            </a:extLst>
          </p:cNvPr>
          <p:cNvSpPr txBox="1"/>
          <p:nvPr/>
        </p:nvSpPr>
        <p:spPr>
          <a:xfrm>
            <a:off x="4880681" y="4865102"/>
            <a:ext cx="3813263" cy="369332"/>
          </a:xfrm>
          <a:prstGeom prst="rect">
            <a:avLst/>
          </a:prstGeom>
          <a:solidFill>
            <a:schemeClr val="bg1">
              <a:alpha val="90000"/>
            </a:schemeClr>
          </a:solidFill>
        </p:spPr>
        <p:txBody>
          <a:bodyPr wrap="square" rtlCol="0">
            <a:spAutoFit/>
          </a:bodyPr>
          <a:lstStyle/>
          <a:p>
            <a:r>
              <a:rPr lang="en-US" b="1" dirty="0">
                <a:solidFill>
                  <a:schemeClr val="accent2"/>
                </a:solidFill>
              </a:rPr>
              <a:t>Tatooine	447 = 118 + 329  </a:t>
            </a:r>
          </a:p>
        </p:txBody>
      </p:sp>
      <p:sp>
        <p:nvSpPr>
          <p:cNvPr id="8" name="TextBox 7">
            <a:extLst>
              <a:ext uri="{FF2B5EF4-FFF2-40B4-BE49-F238E27FC236}">
                <a16:creationId xmlns:a16="http://schemas.microsoft.com/office/drawing/2014/main" id="{97DF00EC-E910-AD58-0CCC-48971FC8EC1D}"/>
              </a:ext>
            </a:extLst>
          </p:cNvPr>
          <p:cNvSpPr txBox="1"/>
          <p:nvPr/>
        </p:nvSpPr>
        <p:spPr>
          <a:xfrm>
            <a:off x="4880680" y="5210053"/>
            <a:ext cx="3763255" cy="369332"/>
          </a:xfrm>
          <a:prstGeom prst="rect">
            <a:avLst/>
          </a:prstGeom>
          <a:solidFill>
            <a:schemeClr val="bg1">
              <a:alpha val="90000"/>
            </a:schemeClr>
          </a:solidFill>
        </p:spPr>
        <p:txBody>
          <a:bodyPr wrap="square" rtlCol="0">
            <a:spAutoFit/>
          </a:bodyPr>
          <a:lstStyle/>
          <a:p>
            <a:r>
              <a:rPr lang="en-US" b="1" dirty="0">
                <a:solidFill>
                  <a:schemeClr val="accent2"/>
                </a:solidFill>
              </a:rPr>
              <a:t>Coruscant	449 =  75 + 374  </a:t>
            </a:r>
          </a:p>
        </p:txBody>
      </p:sp>
      <p:graphicFrame>
        <p:nvGraphicFramePr>
          <p:cNvPr id="9" name="Table 2">
            <a:extLst>
              <a:ext uri="{FF2B5EF4-FFF2-40B4-BE49-F238E27FC236}">
                <a16:creationId xmlns:a16="http://schemas.microsoft.com/office/drawing/2014/main" id="{02D39326-8676-CC70-715C-2C0909D632FE}"/>
              </a:ext>
            </a:extLst>
          </p:cNvPr>
          <p:cNvGraphicFramePr>
            <a:graphicFrameLocks noGrp="1"/>
          </p:cNvGraphicFramePr>
          <p:nvPr/>
        </p:nvGraphicFramePr>
        <p:xfrm>
          <a:off x="8756874" y="4121369"/>
          <a:ext cx="3259615" cy="2593145"/>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632141505"/>
                    </a:ext>
                  </a:extLst>
                </a:gridCol>
                <a:gridCol w="642416">
                  <a:extLst>
                    <a:ext uri="{9D8B030D-6E8A-4147-A177-3AD203B41FA5}">
                      <a16:colId xmlns:a16="http://schemas.microsoft.com/office/drawing/2014/main" val="1109464113"/>
                    </a:ext>
                  </a:extLst>
                </a:gridCol>
                <a:gridCol w="142340">
                  <a:extLst>
                    <a:ext uri="{9D8B030D-6E8A-4147-A177-3AD203B41FA5}">
                      <a16:colId xmlns:a16="http://schemas.microsoft.com/office/drawing/2014/main" val="2570685854"/>
                    </a:ext>
                  </a:extLst>
                </a:gridCol>
                <a:gridCol w="1065213">
                  <a:extLst>
                    <a:ext uri="{9D8B030D-6E8A-4147-A177-3AD203B41FA5}">
                      <a16:colId xmlns:a16="http://schemas.microsoft.com/office/drawing/2014/main" val="1129571147"/>
                    </a:ext>
                  </a:extLst>
                </a:gridCol>
                <a:gridCol w="628596">
                  <a:extLst>
                    <a:ext uri="{9D8B030D-6E8A-4147-A177-3AD203B41FA5}">
                      <a16:colId xmlns:a16="http://schemas.microsoft.com/office/drawing/2014/main" val="1940163824"/>
                    </a:ext>
                  </a:extLst>
                </a:gridCol>
              </a:tblGrid>
              <a:tr h="181702">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tc>
                  <a:txBody>
                    <a:bodyPr/>
                    <a:lstStyle/>
                    <a:p>
                      <a:pPr algn="l" fontAlgn="b"/>
                      <a:endParaRPr lang="en-US" sz="1200" b="1" i="0" u="none" strike="noStrike" baseline="0" dirty="0">
                        <a:solidFill>
                          <a:schemeClr val="accent4"/>
                        </a:solidFill>
                        <a:effectLst/>
                        <a:latin typeface="+mn-lt"/>
                      </a:endParaRPr>
                    </a:p>
                  </a:txBody>
                  <a:tcPr marL="9525" marR="9525" marT="9525" marB="0" anchor="b"/>
                </a:tc>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extLst>
                  <a:ext uri="{0D108BD9-81ED-4DB2-BD59-A6C34878D82A}">
                    <a16:rowId xmlns:a16="http://schemas.microsoft.com/office/drawing/2014/main" val="2424969334"/>
                  </a:ext>
                </a:extLst>
              </a:tr>
              <a:tr h="240074">
                <a:tc>
                  <a:txBody>
                    <a:bodyPr/>
                    <a:lstStyle/>
                    <a:p>
                      <a:pPr algn="l" fontAlgn="b"/>
                      <a:r>
                        <a:rPr lang="en-US" sz="1200" b="0" i="0" u="none" strike="noStrike" baseline="0" dirty="0" err="1">
                          <a:solidFill>
                            <a:srgbClr val="000000"/>
                          </a:solidFill>
                          <a:effectLst/>
                          <a:latin typeface="+mn-lt"/>
                        </a:rPr>
                        <a:t>Alderaan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366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Lotho</a:t>
                      </a:r>
                      <a:r>
                        <a:rPr lang="en-US" sz="1200" b="0" i="0" u="none" strike="noStrike" baseline="0" dirty="0">
                          <a:solidFill>
                            <a:srgbClr val="000000"/>
                          </a:solidFill>
                          <a:effectLst/>
                          <a:latin typeface="+mn-lt"/>
                        </a:rPr>
                        <a:t> Minor</a:t>
                      </a:r>
                    </a:p>
                  </a:txBody>
                  <a:tcPr marL="9525" marR="9525" marT="9525" marB="0" anchor="b"/>
                </a:tc>
                <a:tc>
                  <a:txBody>
                    <a:bodyPr/>
                    <a:lstStyle/>
                    <a:p>
                      <a:pPr algn="r" fontAlgn="b"/>
                      <a:r>
                        <a:rPr lang="en-US" sz="1200" b="0" i="0" u="none" strike="noStrike" baseline="0" dirty="0">
                          <a:solidFill>
                            <a:srgbClr val="000000"/>
                          </a:solidFill>
                          <a:effectLst/>
                          <a:latin typeface="+mn-lt"/>
                        </a:rPr>
                        <a:t>244</a:t>
                      </a:r>
                    </a:p>
                  </a:txBody>
                  <a:tcPr marL="9525" marR="9525" marT="9525" marB="0" anchor="b"/>
                </a:tc>
                <a:extLst>
                  <a:ext uri="{0D108BD9-81ED-4DB2-BD59-A6C34878D82A}">
                    <a16:rowId xmlns:a16="http://schemas.microsoft.com/office/drawing/2014/main" val="3050881670"/>
                  </a:ext>
                </a:extLst>
              </a:tr>
              <a:tr h="240074">
                <a:tc>
                  <a:txBody>
                    <a:bodyPr/>
                    <a:lstStyle/>
                    <a:p>
                      <a:pPr algn="l" fontAlgn="b"/>
                      <a:r>
                        <a:rPr lang="en-US" sz="1200" b="0" i="0" u="none" strike="noStrike" baseline="0" dirty="0" err="1">
                          <a:solidFill>
                            <a:srgbClr val="000000"/>
                          </a:solidFill>
                          <a:effectLst/>
                          <a:latin typeface="+mn-lt"/>
                        </a:rPr>
                        <a:t>Bespin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80</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Mandalore</a:t>
                      </a:r>
                    </a:p>
                  </a:txBody>
                  <a:tcPr marL="9525" marR="9525" marT="9525" marB="0" anchor="b"/>
                </a:tc>
                <a:tc>
                  <a:txBody>
                    <a:bodyPr/>
                    <a:lstStyle/>
                    <a:p>
                      <a:pPr algn="r" fontAlgn="b"/>
                      <a:r>
                        <a:rPr lang="en-US" sz="1200" b="0" i="0" u="none" strike="noStrike" baseline="0">
                          <a:solidFill>
                            <a:srgbClr val="000000"/>
                          </a:solidFill>
                          <a:effectLst/>
                          <a:latin typeface="+mn-lt"/>
                        </a:rPr>
                        <a:t>241</a:t>
                      </a:r>
                    </a:p>
                  </a:txBody>
                  <a:tcPr marL="9525" marR="9525" marT="9525" marB="0" anchor="b"/>
                </a:tc>
                <a:extLst>
                  <a:ext uri="{0D108BD9-81ED-4DB2-BD59-A6C34878D82A}">
                    <a16:rowId xmlns:a16="http://schemas.microsoft.com/office/drawing/2014/main" val="3469727496"/>
                  </a:ext>
                </a:extLst>
              </a:tr>
              <a:tr h="240074">
                <a:tc>
                  <a:txBody>
                    <a:bodyPr/>
                    <a:lstStyle/>
                    <a:p>
                      <a:pPr algn="l" fontAlgn="b"/>
                      <a:r>
                        <a:rPr lang="en-US" sz="1200" b="0" i="0" u="none" strike="noStrike" baseline="0">
                          <a:solidFill>
                            <a:srgbClr val="000000"/>
                          </a:solidFill>
                          <a:effectLst/>
                          <a:latin typeface="+mn-lt"/>
                        </a:rPr>
                        <a:t>Coruscant</a:t>
                      </a:r>
                    </a:p>
                  </a:txBody>
                  <a:tcPr marL="9525" marR="9525" marT="9525" marB="0" anchor="b"/>
                </a:tc>
                <a:tc>
                  <a:txBody>
                    <a:bodyPr/>
                    <a:lstStyle/>
                    <a:p>
                      <a:pPr algn="r" fontAlgn="b"/>
                      <a:r>
                        <a:rPr lang="en-US" sz="1200" b="0" i="0" u="none" strike="noStrike" baseline="0" dirty="0">
                          <a:solidFill>
                            <a:srgbClr val="000000"/>
                          </a:solidFill>
                          <a:effectLst/>
                          <a:latin typeface="+mn-lt"/>
                        </a:rPr>
                        <a:t>374</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Naboo</a:t>
                      </a:r>
                    </a:p>
                  </a:txBody>
                  <a:tcPr marL="9525" marR="9525" marT="9525" marB="0" anchor="b"/>
                </a:tc>
                <a:tc>
                  <a:txBody>
                    <a:bodyPr/>
                    <a:lstStyle/>
                    <a:p>
                      <a:pPr algn="r" fontAlgn="b"/>
                      <a:r>
                        <a:rPr lang="en-US" sz="1200" b="0" i="0" u="none" strike="noStrike" baseline="0">
                          <a:solidFill>
                            <a:srgbClr val="000000"/>
                          </a:solidFill>
                          <a:effectLst/>
                          <a:latin typeface="+mn-lt"/>
                        </a:rPr>
                        <a:t>100</a:t>
                      </a:r>
                    </a:p>
                  </a:txBody>
                  <a:tcPr marL="9525" marR="9525" marT="9525" marB="0" anchor="b"/>
                </a:tc>
                <a:extLst>
                  <a:ext uri="{0D108BD9-81ED-4DB2-BD59-A6C34878D82A}">
                    <a16:rowId xmlns:a16="http://schemas.microsoft.com/office/drawing/2014/main" val="3691324431"/>
                  </a:ext>
                </a:extLst>
              </a:tr>
              <a:tr h="240074">
                <a:tc>
                  <a:txBody>
                    <a:bodyPr/>
                    <a:lstStyle/>
                    <a:p>
                      <a:pPr algn="l" fontAlgn="b"/>
                      <a:r>
                        <a:rPr lang="en-US" sz="1200" b="0" i="0" u="none" strike="noStrike" baseline="0">
                          <a:solidFill>
                            <a:srgbClr val="000000"/>
                          </a:solidFill>
                          <a:effectLst/>
                          <a:latin typeface="+mn-lt"/>
                        </a:rPr>
                        <a:t>Dagobah</a:t>
                      </a:r>
                    </a:p>
                  </a:txBody>
                  <a:tcPr marL="9525" marR="9525" marT="9525" marB="0" anchor="b"/>
                </a:tc>
                <a:tc>
                  <a:txBody>
                    <a:bodyPr/>
                    <a:lstStyle/>
                    <a:p>
                      <a:pPr algn="r" fontAlgn="b"/>
                      <a:r>
                        <a:rPr lang="en-US" sz="1200" b="0" i="0" u="none" strike="noStrike" baseline="0" dirty="0">
                          <a:solidFill>
                            <a:srgbClr val="000000"/>
                          </a:solidFill>
                          <a:effectLst/>
                          <a:latin typeface="+mn-lt"/>
                        </a:rPr>
                        <a:t>242</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Onderon</a:t>
                      </a:r>
                    </a:p>
                  </a:txBody>
                  <a:tcPr marL="9525" marR="9525" marT="9525" marB="0" anchor="b"/>
                </a:tc>
                <a:tc>
                  <a:txBody>
                    <a:bodyPr/>
                    <a:lstStyle/>
                    <a:p>
                      <a:pPr algn="r" fontAlgn="b"/>
                      <a:r>
                        <a:rPr lang="en-US" sz="1200" b="0" i="0" u="none" strike="noStrike" baseline="0">
                          <a:solidFill>
                            <a:srgbClr val="000000"/>
                          </a:solidFill>
                          <a:effectLst/>
                          <a:latin typeface="+mn-lt"/>
                        </a:rPr>
                        <a:t>380</a:t>
                      </a:r>
                    </a:p>
                  </a:txBody>
                  <a:tcPr marL="9525" marR="9525" marT="9525" marB="0" anchor="b"/>
                </a:tc>
                <a:extLst>
                  <a:ext uri="{0D108BD9-81ED-4DB2-BD59-A6C34878D82A}">
                    <a16:rowId xmlns:a16="http://schemas.microsoft.com/office/drawing/2014/main" val="1917150976"/>
                  </a:ext>
                </a:extLst>
              </a:tr>
              <a:tr h="240074">
                <a:tc>
                  <a:txBody>
                    <a:bodyPr/>
                    <a:lstStyle/>
                    <a:p>
                      <a:pPr algn="l" fontAlgn="b"/>
                      <a:r>
                        <a:rPr lang="en-US" sz="1200" b="0" i="0" u="none" strike="noStrike" baseline="0">
                          <a:solidFill>
                            <a:srgbClr val="000000"/>
                          </a:solidFill>
                          <a:effectLst/>
                          <a:latin typeface="+mn-lt"/>
                        </a:rPr>
                        <a:t>Endor</a:t>
                      </a:r>
                    </a:p>
                  </a:txBody>
                  <a:tcPr marL="9525" marR="9525" marT="9525" marB="0" anchor="b"/>
                </a:tc>
                <a:tc>
                  <a:txBody>
                    <a:bodyPr/>
                    <a:lstStyle/>
                    <a:p>
                      <a:pPr algn="r" fontAlgn="b"/>
                      <a:r>
                        <a:rPr lang="en-US" sz="1200" b="0" i="0" u="none" strike="noStrike" baseline="0">
                          <a:solidFill>
                            <a:srgbClr val="000000"/>
                          </a:solidFill>
                          <a:effectLst/>
                          <a:latin typeface="+mn-lt"/>
                        </a:rPr>
                        <a:t>176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Polis Massa</a:t>
                      </a:r>
                    </a:p>
                  </a:txBody>
                  <a:tcPr marL="9525" marR="9525" marT="9525" marB="0" anchor="b"/>
                </a:tc>
                <a:tc>
                  <a:txBody>
                    <a:bodyPr/>
                    <a:lstStyle/>
                    <a:p>
                      <a:pPr algn="r" fontAlgn="b"/>
                      <a:r>
                        <a:rPr lang="en-US" sz="1200" b="0" i="0" u="none" strike="noStrike" baseline="0">
                          <a:solidFill>
                            <a:srgbClr val="000000"/>
                          </a:solidFill>
                          <a:effectLst/>
                          <a:latin typeface="+mn-lt"/>
                        </a:rPr>
                        <a:t>234</a:t>
                      </a:r>
                    </a:p>
                  </a:txBody>
                  <a:tcPr marL="9525" marR="9525" marT="9525" marB="0" anchor="b"/>
                </a:tc>
                <a:extLst>
                  <a:ext uri="{0D108BD9-81ED-4DB2-BD59-A6C34878D82A}">
                    <a16:rowId xmlns:a16="http://schemas.microsoft.com/office/drawing/2014/main" val="1082404056"/>
                  </a:ext>
                </a:extLst>
              </a:tr>
              <a:tr h="240074">
                <a:tc>
                  <a:txBody>
                    <a:bodyPr/>
                    <a:lstStyle/>
                    <a:p>
                      <a:pPr algn="l" fontAlgn="b"/>
                      <a:r>
                        <a:rPr lang="en-US" sz="1200" b="0" i="0" u="none" strike="noStrike" baseline="0" dirty="0" err="1">
                          <a:solidFill>
                            <a:srgbClr val="000000"/>
                          </a:solidFill>
                          <a:effectLst/>
                          <a:latin typeface="+mn-lt"/>
                        </a:rPr>
                        <a:t>Fondor</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161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Ryloth</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193</a:t>
                      </a:r>
                    </a:p>
                  </a:txBody>
                  <a:tcPr marL="9525" marR="9525" marT="9525" marB="0" anchor="b"/>
                </a:tc>
                <a:extLst>
                  <a:ext uri="{0D108BD9-81ED-4DB2-BD59-A6C34878D82A}">
                    <a16:rowId xmlns:a16="http://schemas.microsoft.com/office/drawing/2014/main" val="443994611"/>
                  </a:ext>
                </a:extLst>
              </a:tr>
              <a:tr h="240074">
                <a:tc>
                  <a:txBody>
                    <a:bodyPr/>
                    <a:lstStyle/>
                    <a:p>
                      <a:pPr algn="l" fontAlgn="b"/>
                      <a:r>
                        <a:rPr lang="en-US" sz="1200" b="0" i="0" u="none" strike="noStrike" baseline="0">
                          <a:solidFill>
                            <a:srgbClr val="000000"/>
                          </a:solidFill>
                          <a:effectLst/>
                          <a:latin typeface="+mn-lt"/>
                        </a:rPr>
                        <a:t>Geonosis</a:t>
                      </a:r>
                    </a:p>
                  </a:txBody>
                  <a:tcPr marL="9525" marR="9525" marT="9525" marB="0" anchor="b"/>
                </a:tc>
                <a:tc>
                  <a:txBody>
                    <a:bodyPr/>
                    <a:lstStyle/>
                    <a:p>
                      <a:pPr algn="r" fontAlgn="b"/>
                      <a:r>
                        <a:rPr lang="en-US" sz="1200" b="0" i="0" u="none" strike="noStrike" baseline="0">
                          <a:solidFill>
                            <a:srgbClr val="000000"/>
                          </a:solidFill>
                          <a:effectLst/>
                          <a:latin typeface="+mn-lt"/>
                        </a:rPr>
                        <a:t>77</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Starkiller</a:t>
                      </a:r>
                      <a:r>
                        <a:rPr lang="en-US" sz="1200" b="0" i="0" u="none" strike="noStrike" baseline="0" dirty="0">
                          <a:solidFill>
                            <a:srgbClr val="000000"/>
                          </a:solidFill>
                          <a:effectLst/>
                          <a:latin typeface="+mn-lt"/>
                        </a:rPr>
                        <a:t> Base</a:t>
                      </a:r>
                    </a:p>
                  </a:txBody>
                  <a:tcPr marL="9525" marR="9525" marT="9525" marB="0" anchor="b"/>
                </a:tc>
                <a:tc>
                  <a:txBody>
                    <a:bodyPr/>
                    <a:lstStyle/>
                    <a:p>
                      <a:pPr algn="r" fontAlgn="b"/>
                      <a:r>
                        <a:rPr lang="en-US" sz="1200" b="0" i="0" u="none" strike="noStrike" baseline="0">
                          <a:solidFill>
                            <a:srgbClr val="000000"/>
                          </a:solidFill>
                          <a:effectLst/>
                          <a:latin typeface="+mn-lt"/>
                        </a:rPr>
                        <a:t>253</a:t>
                      </a:r>
                    </a:p>
                  </a:txBody>
                  <a:tcPr marL="9525" marR="9525" marT="9525" marB="0" anchor="b"/>
                </a:tc>
                <a:extLst>
                  <a:ext uri="{0D108BD9-81ED-4DB2-BD59-A6C34878D82A}">
                    <a16:rowId xmlns:a16="http://schemas.microsoft.com/office/drawing/2014/main" val="469821536"/>
                  </a:ext>
                </a:extLst>
              </a:tr>
              <a:tr h="240074">
                <a:tc>
                  <a:txBody>
                    <a:bodyPr/>
                    <a:lstStyle/>
                    <a:p>
                      <a:pPr algn="l" fontAlgn="b"/>
                      <a:r>
                        <a:rPr lang="en-US" sz="1200" b="0" i="0" u="none" strike="noStrike" baseline="0">
                          <a:solidFill>
                            <a:srgbClr val="000000"/>
                          </a:solidFill>
                          <a:effectLst/>
                          <a:latin typeface="+mn-lt"/>
                        </a:rPr>
                        <a:t>Hoth</a:t>
                      </a:r>
                    </a:p>
                  </a:txBody>
                  <a:tcPr marL="9525" marR="9525" marT="9525" marB="0" anchor="b"/>
                </a:tc>
                <a:tc>
                  <a:txBody>
                    <a:bodyPr/>
                    <a:lstStyle/>
                    <a:p>
                      <a:pPr algn="r" fontAlgn="b"/>
                      <a:r>
                        <a:rPr lang="en-US" sz="1200" b="0" i="0" u="none" strike="noStrike" baseline="0">
                          <a:solidFill>
                            <a:srgbClr val="000000"/>
                          </a:solidFill>
                          <a:effectLst/>
                          <a:latin typeface="+mn-lt"/>
                        </a:rPr>
                        <a:t>151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Tatooine</a:t>
                      </a:r>
                    </a:p>
                  </a:txBody>
                  <a:tcPr marL="9525" marR="9525" marT="9525" marB="0" anchor="b"/>
                </a:tc>
                <a:tc>
                  <a:txBody>
                    <a:bodyPr/>
                    <a:lstStyle/>
                    <a:p>
                      <a:pPr algn="r" fontAlgn="b"/>
                      <a:r>
                        <a:rPr lang="en-US" sz="1200" b="0" i="0" u="none" strike="noStrike" baseline="0">
                          <a:solidFill>
                            <a:srgbClr val="000000"/>
                          </a:solidFill>
                          <a:effectLst/>
                          <a:latin typeface="+mn-lt"/>
                        </a:rPr>
                        <a:t>329</a:t>
                      </a:r>
                    </a:p>
                  </a:txBody>
                  <a:tcPr marL="9525" marR="9525" marT="9525" marB="0" anchor="b"/>
                </a:tc>
                <a:extLst>
                  <a:ext uri="{0D108BD9-81ED-4DB2-BD59-A6C34878D82A}">
                    <a16:rowId xmlns:a16="http://schemas.microsoft.com/office/drawing/2014/main" val="232418652"/>
                  </a:ext>
                </a:extLst>
              </a:tr>
              <a:tr h="240074">
                <a:tc>
                  <a:txBody>
                    <a:bodyPr/>
                    <a:lstStyle/>
                    <a:p>
                      <a:pPr algn="l" fontAlgn="b"/>
                      <a:r>
                        <a:rPr lang="en-US" sz="1200" b="0" i="0" u="none" strike="noStrike" baseline="0">
                          <a:solidFill>
                            <a:srgbClr val="000000"/>
                          </a:solidFill>
                          <a:effectLst/>
                          <a:latin typeface="+mn-lt"/>
                        </a:rPr>
                        <a:t>Iridonia</a:t>
                      </a:r>
                    </a:p>
                  </a:txBody>
                  <a:tcPr marL="9525" marR="9525" marT="9525" marB="0" anchor="b"/>
                </a:tc>
                <a:tc>
                  <a:txBody>
                    <a:bodyPr/>
                    <a:lstStyle/>
                    <a:p>
                      <a:pPr algn="r" fontAlgn="b"/>
                      <a:r>
                        <a:rPr lang="en-US" sz="1200" b="0" i="0" u="none" strike="noStrike" baseline="0">
                          <a:solidFill>
                            <a:srgbClr val="000000"/>
                          </a:solidFill>
                          <a:effectLst/>
                          <a:latin typeface="+mn-lt"/>
                        </a:rPr>
                        <a:t>226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Vandor-1</a:t>
                      </a:r>
                    </a:p>
                  </a:txBody>
                  <a:tcPr marL="9525" marR="9525" marT="9525" marB="0" anchor="b"/>
                </a:tc>
                <a:tc>
                  <a:txBody>
                    <a:bodyPr/>
                    <a:lstStyle/>
                    <a:p>
                      <a:pPr algn="r" fontAlgn="b"/>
                      <a:r>
                        <a:rPr lang="en-US" sz="1200" b="0" i="0" u="none" strike="noStrike" baseline="0" dirty="0">
                          <a:solidFill>
                            <a:srgbClr val="000000"/>
                          </a:solidFill>
                          <a:effectLst/>
                          <a:latin typeface="+mn-lt"/>
                        </a:rPr>
                        <a:t>199</a:t>
                      </a:r>
                    </a:p>
                  </a:txBody>
                  <a:tcPr marL="9525" marR="9525" marT="9525" marB="0" anchor="b"/>
                </a:tc>
                <a:extLst>
                  <a:ext uri="{0D108BD9-81ED-4DB2-BD59-A6C34878D82A}">
                    <a16:rowId xmlns:a16="http://schemas.microsoft.com/office/drawing/2014/main" val="221416254"/>
                  </a:ext>
                </a:extLst>
              </a:tr>
              <a:tr h="240074">
                <a:tc>
                  <a:txBody>
                    <a:bodyPr/>
                    <a:lstStyle/>
                    <a:p>
                      <a:pPr algn="l" fontAlgn="b"/>
                      <a:r>
                        <a:rPr lang="en-US" sz="1200" b="0" i="0" u="none" strike="noStrike" baseline="0" dirty="0">
                          <a:solidFill>
                            <a:srgbClr val="000000"/>
                          </a:solidFill>
                          <a:effectLst/>
                          <a:latin typeface="+mn-lt"/>
                        </a:rPr>
                        <a:t>Kessel</a:t>
                      </a:r>
                    </a:p>
                  </a:txBody>
                  <a:tcPr marL="9525" marR="9525" marT="9525" marB="0" anchor="b"/>
                </a:tc>
                <a:tc>
                  <a:txBody>
                    <a:bodyPr/>
                    <a:lstStyle/>
                    <a:p>
                      <a:pPr algn="r" fontAlgn="b"/>
                      <a:r>
                        <a:rPr lang="en-US" sz="1200" b="0" i="0" u="none" strike="noStrike" baseline="0">
                          <a:solidFill>
                            <a:srgbClr val="000000"/>
                          </a:solidFill>
                          <a:effectLst/>
                          <a:latin typeface="+mn-lt"/>
                        </a:rPr>
                        <a:t>0</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Zygerria</a:t>
                      </a:r>
                    </a:p>
                  </a:txBody>
                  <a:tcPr marL="9525" marR="9525" marT="9525" marB="0" anchor="b"/>
                </a:tc>
                <a:tc>
                  <a:txBody>
                    <a:bodyPr/>
                    <a:lstStyle/>
                    <a:p>
                      <a:pPr algn="r" fontAlgn="b"/>
                      <a:r>
                        <a:rPr lang="en-US" sz="1200" b="0" i="0" u="none" strike="noStrike" baseline="0" dirty="0">
                          <a:solidFill>
                            <a:srgbClr val="000000"/>
                          </a:solidFill>
                          <a:effectLst/>
                          <a:latin typeface="+mn-lt"/>
                        </a:rPr>
                        <a:t>160</a:t>
                      </a:r>
                    </a:p>
                  </a:txBody>
                  <a:tcPr marL="9525" marR="9525" marT="9525" marB="0" anchor="b"/>
                </a:tc>
                <a:extLst>
                  <a:ext uri="{0D108BD9-81ED-4DB2-BD59-A6C34878D82A}">
                    <a16:rowId xmlns:a16="http://schemas.microsoft.com/office/drawing/2014/main" val="3915899476"/>
                  </a:ext>
                </a:extLst>
              </a:tr>
            </a:tbl>
          </a:graphicData>
        </a:graphic>
      </p:graphicFrame>
      <p:pic>
        <p:nvPicPr>
          <p:cNvPr id="172" name="Picture 171">
            <a:extLst>
              <a:ext uri="{FF2B5EF4-FFF2-40B4-BE49-F238E27FC236}">
                <a16:creationId xmlns:a16="http://schemas.microsoft.com/office/drawing/2014/main" id="{A0B93004-8BD4-3369-1E7C-B056EF0BD0AA}"/>
              </a:ext>
            </a:extLst>
          </p:cNvPr>
          <p:cNvPicPr>
            <a:picLocks noChangeAspect="1"/>
          </p:cNvPicPr>
          <p:nvPr/>
        </p:nvPicPr>
        <p:blipFill>
          <a:blip r:embed="rId3"/>
          <a:stretch>
            <a:fillRect/>
          </a:stretch>
        </p:blipFill>
        <p:spPr>
          <a:xfrm>
            <a:off x="7480135" y="-14734"/>
            <a:ext cx="4118477" cy="2287559"/>
          </a:xfrm>
          <a:prstGeom prst="rect">
            <a:avLst/>
          </a:prstGeom>
        </p:spPr>
      </p:pic>
      <p:sp>
        <p:nvSpPr>
          <p:cNvPr id="173" name="Rectangle 5">
            <a:extLst>
              <a:ext uri="{FF2B5EF4-FFF2-40B4-BE49-F238E27FC236}">
                <a16:creationId xmlns:a16="http://schemas.microsoft.com/office/drawing/2014/main" id="{998BF257-33E6-901D-70EB-12916F7E022A}"/>
              </a:ext>
            </a:extLst>
          </p:cNvPr>
          <p:cNvSpPr>
            <a:spLocks noChangeArrowheads="1"/>
          </p:cNvSpPr>
          <p:nvPr/>
        </p:nvSpPr>
        <p:spPr bwMode="auto">
          <a:xfrm>
            <a:off x="6184878" y="3328986"/>
            <a:ext cx="3476625" cy="957527"/>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endParaRPr lang="en-US" sz="2400" b="1" dirty="0">
              <a:latin typeface="Arial" charset="0"/>
            </a:endParaRPr>
          </a:p>
          <a:p>
            <a:pPr marL="342900" indent="-342900">
              <a:spcBef>
                <a:spcPct val="20000"/>
              </a:spcBef>
              <a:buClr>
                <a:srgbClr val="000099"/>
              </a:buClr>
              <a:buSzPct val="100000"/>
              <a:buFont typeface="Symbol" pitchFamily="18" charset="2"/>
              <a:buNone/>
            </a:pPr>
            <a:r>
              <a:rPr lang="en-US" sz="2400" b="1" dirty="0">
                <a:solidFill>
                  <a:srgbClr val="CC00CC"/>
                </a:solidFill>
                <a:latin typeface="Arial" charset="0"/>
              </a:rPr>
              <a:t>f(n) = g(n) + h(n)</a:t>
            </a:r>
            <a:endParaRPr lang="en-US" sz="2400" b="1" dirty="0">
              <a:latin typeface="Arial" charset="0"/>
            </a:endParaRPr>
          </a:p>
        </p:txBody>
      </p:sp>
    </p:spTree>
    <p:extLst>
      <p:ext uri="{BB962C8B-B14F-4D97-AF65-F5344CB8AC3E}">
        <p14:creationId xmlns:p14="http://schemas.microsoft.com/office/powerpoint/2010/main" val="1433793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 presetClass="entr" presetSubtype="0" fill="hold" grpId="0" nodeType="afterEffect">
                                  <p:stCondLst>
                                    <p:cond delay="50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grpId="0" nodeType="afterEffect">
                                  <p:stCondLst>
                                    <p:cond delay="50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7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AE5FF-2399-544C-8AA1-46FA1E7F6831}"/>
              </a:ext>
            </a:extLst>
          </p:cNvPr>
          <p:cNvSpPr>
            <a:spLocks noGrp="1"/>
          </p:cNvSpPr>
          <p:nvPr>
            <p:ph type="title"/>
          </p:nvPr>
        </p:nvSpPr>
        <p:spPr/>
        <p:txBody>
          <a:bodyPr/>
          <a:lstStyle/>
          <a:p>
            <a:pPr marL="0" lvl="0" indent="0">
              <a:spcBef>
                <a:spcPts val="0"/>
              </a:spcBef>
              <a:buClr>
                <a:schemeClr val="accent1"/>
              </a:buClr>
            </a:pPr>
            <a:r>
              <a:rPr lang="en-US" dirty="0">
                <a:ea typeface="Open Sans"/>
                <a:cs typeface="Open Sans"/>
                <a:sym typeface="Open Sans"/>
              </a:rPr>
              <a:t>A* search example</a:t>
            </a:r>
            <a:endParaRPr lang="en-US" dirty="0">
              <a:solidFill>
                <a:srgbClr val="370661"/>
              </a:solidFill>
              <a:ea typeface="Open Sans"/>
              <a:cs typeface="Open Sans"/>
              <a:sym typeface="Open Sans"/>
            </a:endParaRPr>
          </a:p>
        </p:txBody>
      </p:sp>
      <p:sp>
        <p:nvSpPr>
          <p:cNvPr id="43" name="Oval 42">
            <a:extLst>
              <a:ext uri="{FF2B5EF4-FFF2-40B4-BE49-F238E27FC236}">
                <a16:creationId xmlns:a16="http://schemas.microsoft.com/office/drawing/2014/main" id="{37A2F6B2-E2CC-3A4D-949D-C029E80CD96E}"/>
              </a:ext>
            </a:extLst>
          </p:cNvPr>
          <p:cNvSpPr/>
          <p:nvPr/>
        </p:nvSpPr>
        <p:spPr>
          <a:xfrm>
            <a:off x="4523442" y="1026106"/>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4" name="Rectangle 43">
            <a:extLst>
              <a:ext uri="{FF2B5EF4-FFF2-40B4-BE49-F238E27FC236}">
                <a16:creationId xmlns:a16="http://schemas.microsoft.com/office/drawing/2014/main" id="{D6BC5633-13ED-3F4C-AA62-59DE44CC92EB}"/>
              </a:ext>
            </a:extLst>
          </p:cNvPr>
          <p:cNvSpPr/>
          <p:nvPr/>
        </p:nvSpPr>
        <p:spPr>
          <a:xfrm>
            <a:off x="3478586" y="966106"/>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sp>
        <p:nvSpPr>
          <p:cNvPr id="50" name="Rectangle 49">
            <a:extLst>
              <a:ext uri="{FF2B5EF4-FFF2-40B4-BE49-F238E27FC236}">
                <a16:creationId xmlns:a16="http://schemas.microsoft.com/office/drawing/2014/main" id="{DA20E5A7-8CB1-B24A-8FAD-FC8D87B385E3}"/>
              </a:ext>
            </a:extLst>
          </p:cNvPr>
          <p:cNvSpPr/>
          <p:nvPr/>
        </p:nvSpPr>
        <p:spPr>
          <a:xfrm>
            <a:off x="9306889" y="1850326"/>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85" name="Rectangle 84">
            <a:extLst>
              <a:ext uri="{FF2B5EF4-FFF2-40B4-BE49-F238E27FC236}">
                <a16:creationId xmlns:a16="http://schemas.microsoft.com/office/drawing/2014/main" id="{85A852E9-5307-8E4F-94DD-AFEE7FB06C27}"/>
              </a:ext>
            </a:extLst>
          </p:cNvPr>
          <p:cNvSpPr/>
          <p:nvPr/>
        </p:nvSpPr>
        <p:spPr>
          <a:xfrm>
            <a:off x="6451968" y="3602858"/>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41" name="Rectangle 40">
            <a:extLst>
              <a:ext uri="{FF2B5EF4-FFF2-40B4-BE49-F238E27FC236}">
                <a16:creationId xmlns:a16="http://schemas.microsoft.com/office/drawing/2014/main" id="{00A61ADE-3E81-3E43-BF24-DCDF2F4E07F5}"/>
              </a:ext>
            </a:extLst>
          </p:cNvPr>
          <p:cNvSpPr/>
          <p:nvPr/>
        </p:nvSpPr>
        <p:spPr>
          <a:xfrm>
            <a:off x="6633695" y="2407119"/>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grpSp>
        <p:nvGrpSpPr>
          <p:cNvPr id="6" name="Group 5">
            <a:extLst>
              <a:ext uri="{FF2B5EF4-FFF2-40B4-BE49-F238E27FC236}">
                <a16:creationId xmlns:a16="http://schemas.microsoft.com/office/drawing/2014/main" id="{6B47359C-1130-4232-CE13-40A59FA2E713}"/>
              </a:ext>
            </a:extLst>
          </p:cNvPr>
          <p:cNvGrpSpPr/>
          <p:nvPr/>
        </p:nvGrpSpPr>
        <p:grpSpPr>
          <a:xfrm>
            <a:off x="547619" y="1245946"/>
            <a:ext cx="10366150" cy="1625350"/>
            <a:chOff x="547619" y="1245946"/>
            <a:chExt cx="10366150" cy="1625350"/>
          </a:xfrm>
        </p:grpSpPr>
        <p:cxnSp>
          <p:nvCxnSpPr>
            <p:cNvPr id="28" name="Straight Connector 27">
              <a:extLst>
                <a:ext uri="{FF2B5EF4-FFF2-40B4-BE49-F238E27FC236}">
                  <a16:creationId xmlns:a16="http://schemas.microsoft.com/office/drawing/2014/main" id="{1D8B2B7F-A080-2B48-B438-72325173576F}"/>
                </a:ext>
              </a:extLst>
            </p:cNvPr>
            <p:cNvCxnSpPr>
              <a:cxnSpLocks/>
              <a:stCxn id="40" idx="1"/>
              <a:endCxn id="43" idx="5"/>
            </p:cNvCxnSpPr>
            <p:nvPr/>
          </p:nvCxnSpPr>
          <p:spPr>
            <a:xfrm flipH="1" flipV="1">
              <a:off x="4898732" y="1401396"/>
              <a:ext cx="1384197" cy="97083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39A0B7-16AE-5345-950B-D5B7C17FEA44}"/>
                </a:ext>
              </a:extLst>
            </p:cNvPr>
            <p:cNvCxnSpPr>
              <a:cxnSpLocks/>
              <a:stCxn id="43" idx="6"/>
              <a:endCxn id="49" idx="2"/>
            </p:cNvCxnSpPr>
            <p:nvPr/>
          </p:nvCxnSpPr>
          <p:spPr>
            <a:xfrm>
              <a:off x="4963121" y="1245946"/>
              <a:ext cx="4258703" cy="119057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29B662E-430A-0742-873A-23F8C7455F2F}"/>
                </a:ext>
              </a:extLst>
            </p:cNvPr>
            <p:cNvCxnSpPr>
              <a:cxnSpLocks/>
              <a:endCxn id="46" idx="7"/>
            </p:cNvCxnSpPr>
            <p:nvPr/>
          </p:nvCxnSpPr>
          <p:spPr>
            <a:xfrm flipH="1">
              <a:off x="2595182" y="1272803"/>
              <a:ext cx="2087712" cy="101032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7C1DB7E0-130B-B949-8C8B-00C71B63FF5C}"/>
                </a:ext>
              </a:extLst>
            </p:cNvPr>
            <p:cNvSpPr/>
            <p:nvPr/>
          </p:nvSpPr>
          <p:spPr>
            <a:xfrm>
              <a:off x="2219892" y="2218743"/>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47" name="Rectangle 46">
              <a:extLst>
                <a:ext uri="{FF2B5EF4-FFF2-40B4-BE49-F238E27FC236}">
                  <a16:creationId xmlns:a16="http://schemas.microsoft.com/office/drawing/2014/main" id="{05DF91C9-3ED0-3747-A2A9-F13A98FC84E2}"/>
                </a:ext>
              </a:extLst>
            </p:cNvPr>
            <p:cNvSpPr/>
            <p:nvPr/>
          </p:nvSpPr>
          <p:spPr>
            <a:xfrm>
              <a:off x="547619" y="2224965"/>
              <a:ext cx="1665841" cy="646331"/>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Base</a:t>
              </a:r>
            </a:p>
            <a:p>
              <a:endParaRPr lang="en-US" dirty="0">
                <a:solidFill>
                  <a:schemeClr val="accent2"/>
                </a:solidFill>
                <a:effectLst/>
                <a:latin typeface="Helvetica Neue" panose="02000503000000020004" pitchFamily="2" charset="0"/>
              </a:endParaRPr>
            </a:p>
          </p:txBody>
        </p:sp>
        <p:sp>
          <p:nvSpPr>
            <p:cNvPr id="49" name="Oval 48">
              <a:extLst>
                <a:ext uri="{FF2B5EF4-FFF2-40B4-BE49-F238E27FC236}">
                  <a16:creationId xmlns:a16="http://schemas.microsoft.com/office/drawing/2014/main" id="{ECA94101-5D61-A742-A0C9-37CD2C62509F}"/>
                </a:ext>
              </a:extLst>
            </p:cNvPr>
            <p:cNvSpPr/>
            <p:nvPr/>
          </p:nvSpPr>
          <p:spPr>
            <a:xfrm>
              <a:off x="9221824" y="221667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7" name="Rectangle 66">
              <a:extLst>
                <a:ext uri="{FF2B5EF4-FFF2-40B4-BE49-F238E27FC236}">
                  <a16:creationId xmlns:a16="http://schemas.microsoft.com/office/drawing/2014/main" id="{28750ED7-9552-5A45-9F27-B398508545D2}"/>
                </a:ext>
              </a:extLst>
            </p:cNvPr>
            <p:cNvSpPr/>
            <p:nvPr/>
          </p:nvSpPr>
          <p:spPr>
            <a:xfrm>
              <a:off x="9661503" y="2289090"/>
              <a:ext cx="1252266" cy="369332"/>
            </a:xfrm>
            <a:prstGeom prst="rect">
              <a:avLst/>
            </a:prstGeom>
          </p:spPr>
          <p:txBody>
            <a:bodyPr wrap="square">
              <a:spAutoFit/>
            </a:bodyPr>
            <a:lstStyle/>
            <a:p>
              <a:r>
                <a:rPr lang="en-US" dirty="0">
                  <a:solidFill>
                    <a:schemeClr val="accent2"/>
                  </a:solidFill>
                  <a:latin typeface="Helvetica Neue" panose="02000503000000020004" pitchFamily="2" charset="0"/>
                </a:rPr>
                <a:t>Coruscant</a:t>
              </a:r>
            </a:p>
          </p:txBody>
        </p:sp>
        <p:sp>
          <p:nvSpPr>
            <p:cNvPr id="40" name="Oval 39">
              <a:extLst>
                <a:ext uri="{FF2B5EF4-FFF2-40B4-BE49-F238E27FC236}">
                  <a16:creationId xmlns:a16="http://schemas.microsoft.com/office/drawing/2014/main" id="{5A24799C-D818-2D4C-9F2A-CFB4D0A2B93E}"/>
                </a:ext>
              </a:extLst>
            </p:cNvPr>
            <p:cNvSpPr/>
            <p:nvPr/>
          </p:nvSpPr>
          <p:spPr>
            <a:xfrm>
              <a:off x="6218540" y="2307846"/>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96" name="Rectangle 95">
              <a:extLst>
                <a:ext uri="{FF2B5EF4-FFF2-40B4-BE49-F238E27FC236}">
                  <a16:creationId xmlns:a16="http://schemas.microsoft.com/office/drawing/2014/main" id="{8F0CEC1C-50B6-2246-97E7-C0081B116531}"/>
                </a:ext>
              </a:extLst>
            </p:cNvPr>
            <p:cNvSpPr/>
            <p:nvPr/>
          </p:nvSpPr>
          <p:spPr>
            <a:xfrm>
              <a:off x="5001633" y="2273183"/>
              <a:ext cx="1056700" cy="369332"/>
            </a:xfrm>
            <a:prstGeom prst="rect">
              <a:avLst/>
            </a:prstGeom>
          </p:spPr>
          <p:txBody>
            <a:bodyPr wrap="none">
              <a:spAutoFit/>
            </a:bodyPr>
            <a:lstStyle/>
            <a:p>
              <a:r>
                <a:rPr lang="en-US" dirty="0">
                  <a:solidFill>
                    <a:schemeClr val="accent2"/>
                  </a:solidFill>
                  <a:latin typeface="Helvetica Neue" panose="02000503000000020004" pitchFamily="2" charset="0"/>
                </a:rPr>
                <a:t>Tatooine</a:t>
              </a:r>
              <a:endParaRPr lang="en-US" dirty="0"/>
            </a:p>
          </p:txBody>
        </p:sp>
      </p:grpSp>
      <p:sp>
        <p:nvSpPr>
          <p:cNvPr id="4" name="TextBox 3">
            <a:extLst>
              <a:ext uri="{FF2B5EF4-FFF2-40B4-BE49-F238E27FC236}">
                <a16:creationId xmlns:a16="http://schemas.microsoft.com/office/drawing/2014/main" id="{6A24BB0F-546B-D975-1ABA-32B3FF5D6A45}"/>
              </a:ext>
            </a:extLst>
          </p:cNvPr>
          <p:cNvSpPr txBox="1"/>
          <p:nvPr/>
        </p:nvSpPr>
        <p:spPr>
          <a:xfrm>
            <a:off x="4742662" y="4199579"/>
            <a:ext cx="1845377" cy="369332"/>
          </a:xfrm>
          <a:prstGeom prst="rect">
            <a:avLst/>
          </a:prstGeom>
          <a:noFill/>
        </p:spPr>
        <p:txBody>
          <a:bodyPr wrap="none" rtlCol="0">
            <a:spAutoFit/>
          </a:bodyPr>
          <a:lstStyle/>
          <a:p>
            <a:r>
              <a:rPr lang="en-US" dirty="0"/>
              <a:t>Frontier queue:</a:t>
            </a:r>
          </a:p>
        </p:txBody>
      </p:sp>
      <p:sp>
        <p:nvSpPr>
          <p:cNvPr id="177" name="TextBox 176">
            <a:extLst>
              <a:ext uri="{FF2B5EF4-FFF2-40B4-BE49-F238E27FC236}">
                <a16:creationId xmlns:a16="http://schemas.microsoft.com/office/drawing/2014/main" id="{FE4144A3-2004-0243-CDBE-B31381E45DA9}"/>
              </a:ext>
            </a:extLst>
          </p:cNvPr>
          <p:cNvSpPr txBox="1"/>
          <p:nvPr/>
        </p:nvSpPr>
        <p:spPr>
          <a:xfrm>
            <a:off x="262021" y="1075820"/>
            <a:ext cx="6105524" cy="646331"/>
          </a:xfrm>
          <a:prstGeom prst="rect">
            <a:avLst/>
          </a:prstGeom>
          <a:noFill/>
        </p:spPr>
        <p:txBody>
          <a:bodyPr wrap="square">
            <a:spAutoFit/>
          </a:bodyPr>
          <a:lstStyle/>
          <a:p>
            <a:r>
              <a:rPr lang="en-US" dirty="0"/>
              <a:t>Initial State: </a:t>
            </a:r>
            <a:r>
              <a:rPr lang="en-US" b="1" dirty="0" err="1"/>
              <a:t>Alderaan</a:t>
            </a:r>
            <a:br>
              <a:rPr lang="en-US" dirty="0"/>
            </a:br>
            <a:r>
              <a:rPr lang="en-US" dirty="0"/>
              <a:t>Goal State: </a:t>
            </a:r>
            <a:r>
              <a:rPr lang="en-US" b="1" dirty="0"/>
              <a:t>Kessel</a:t>
            </a:r>
            <a:endParaRPr lang="en-US" dirty="0"/>
          </a:p>
        </p:txBody>
      </p:sp>
      <p:grpSp>
        <p:nvGrpSpPr>
          <p:cNvPr id="21" name="Group 20">
            <a:extLst>
              <a:ext uri="{FF2B5EF4-FFF2-40B4-BE49-F238E27FC236}">
                <a16:creationId xmlns:a16="http://schemas.microsoft.com/office/drawing/2014/main" id="{A6233493-F690-185E-A891-2B9076B5DC76}"/>
              </a:ext>
            </a:extLst>
          </p:cNvPr>
          <p:cNvGrpSpPr/>
          <p:nvPr/>
        </p:nvGrpSpPr>
        <p:grpSpPr>
          <a:xfrm>
            <a:off x="329796" y="2438583"/>
            <a:ext cx="4328763" cy="1489610"/>
            <a:chOff x="329796" y="2438583"/>
            <a:chExt cx="4328763" cy="1489610"/>
          </a:xfrm>
        </p:grpSpPr>
        <p:sp>
          <p:nvSpPr>
            <p:cNvPr id="9" name="Oval 8">
              <a:extLst>
                <a:ext uri="{FF2B5EF4-FFF2-40B4-BE49-F238E27FC236}">
                  <a16:creationId xmlns:a16="http://schemas.microsoft.com/office/drawing/2014/main" id="{BA3BA0F4-0CFA-3100-181F-8F13454F3531}"/>
                </a:ext>
              </a:extLst>
            </p:cNvPr>
            <p:cNvSpPr/>
            <p:nvPr/>
          </p:nvSpPr>
          <p:spPr>
            <a:xfrm>
              <a:off x="658345"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CF0B8718-60D4-CFB9-E7A1-967E67B47762}"/>
                </a:ext>
              </a:extLst>
            </p:cNvPr>
            <p:cNvSpPr/>
            <p:nvPr/>
          </p:nvSpPr>
          <p:spPr>
            <a:xfrm>
              <a:off x="329796" y="3558861"/>
              <a:ext cx="971741"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  </a:t>
              </a:r>
              <a:r>
                <a:rPr lang="en-US" dirty="0" err="1">
                  <a:solidFill>
                    <a:schemeClr val="accent2"/>
                  </a:solidFill>
                  <a:latin typeface="Helvetica Neue" panose="02000503000000020004" pitchFamily="2" charset="0"/>
                </a:rPr>
                <a:t>Ryloth</a:t>
              </a:r>
              <a:endParaRPr lang="en-US" dirty="0">
                <a:solidFill>
                  <a:schemeClr val="accent2"/>
                </a:solidFill>
                <a:effectLst/>
                <a:latin typeface="Helvetica Neue" panose="02000503000000020004" pitchFamily="2" charset="0"/>
              </a:endParaRPr>
            </a:p>
          </p:txBody>
        </p:sp>
        <p:sp>
          <p:nvSpPr>
            <p:cNvPr id="11" name="Oval 10">
              <a:extLst>
                <a:ext uri="{FF2B5EF4-FFF2-40B4-BE49-F238E27FC236}">
                  <a16:creationId xmlns:a16="http://schemas.microsoft.com/office/drawing/2014/main" id="{967FABEB-FF25-FB8F-2EDF-0EBCE54A5E61}"/>
                </a:ext>
              </a:extLst>
            </p:cNvPr>
            <p:cNvSpPr/>
            <p:nvPr/>
          </p:nvSpPr>
          <p:spPr>
            <a:xfrm>
              <a:off x="1709088"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9A41E6E4-7C82-4DF6-AE59-301BC7565416}"/>
                </a:ext>
              </a:extLst>
            </p:cNvPr>
            <p:cNvSpPr/>
            <p:nvPr/>
          </p:nvSpPr>
          <p:spPr>
            <a:xfrm>
              <a:off x="1380539" y="3558861"/>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Onderon</a:t>
              </a:r>
              <a:endParaRPr lang="en-US" dirty="0">
                <a:solidFill>
                  <a:schemeClr val="accent2"/>
                </a:solidFill>
                <a:effectLst/>
                <a:latin typeface="Helvetica Neue" panose="02000503000000020004" pitchFamily="2" charset="0"/>
              </a:endParaRPr>
            </a:p>
          </p:txBody>
        </p:sp>
        <p:sp>
          <p:nvSpPr>
            <p:cNvPr id="13" name="Oval 12">
              <a:extLst>
                <a:ext uri="{FF2B5EF4-FFF2-40B4-BE49-F238E27FC236}">
                  <a16:creationId xmlns:a16="http://schemas.microsoft.com/office/drawing/2014/main" id="{3B2C5659-0A6D-B75F-505A-80EA74D78D9C}"/>
                </a:ext>
              </a:extLst>
            </p:cNvPr>
            <p:cNvSpPr/>
            <p:nvPr/>
          </p:nvSpPr>
          <p:spPr>
            <a:xfrm>
              <a:off x="2710360"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3">
              <a:extLst>
                <a:ext uri="{FF2B5EF4-FFF2-40B4-BE49-F238E27FC236}">
                  <a16:creationId xmlns:a16="http://schemas.microsoft.com/office/drawing/2014/main" id="{4B43934F-256C-FCCD-07B3-D4C7EBB9D9A0}"/>
                </a:ext>
              </a:extLst>
            </p:cNvPr>
            <p:cNvSpPr/>
            <p:nvPr/>
          </p:nvSpPr>
          <p:spPr>
            <a:xfrm>
              <a:off x="2569589" y="3558861"/>
              <a:ext cx="800219" cy="369332"/>
            </a:xfrm>
            <a:prstGeom prst="rect">
              <a:avLst/>
            </a:prstGeom>
            <a:ln>
              <a:noFill/>
            </a:ln>
          </p:spPr>
          <p:txBody>
            <a:bodyPr wrap="none">
              <a:spAutoFit/>
            </a:bodyPr>
            <a:lstStyle/>
            <a:p>
              <a:pPr algn="ctr"/>
              <a:r>
                <a:rPr lang="en-US" dirty="0">
                  <a:solidFill>
                    <a:schemeClr val="accent2"/>
                  </a:solidFill>
                  <a:latin typeface="Helvetica Neue" panose="02000503000000020004" pitchFamily="2" charset="0"/>
                </a:rPr>
                <a:t>Endor</a:t>
              </a:r>
              <a:endParaRPr lang="en-US" dirty="0">
                <a:solidFill>
                  <a:schemeClr val="accent2"/>
                </a:solidFill>
                <a:effectLst/>
                <a:latin typeface="Helvetica Neue" panose="02000503000000020004" pitchFamily="2" charset="0"/>
              </a:endParaRPr>
            </a:p>
          </p:txBody>
        </p:sp>
        <p:sp>
          <p:nvSpPr>
            <p:cNvPr id="15" name="Oval 14">
              <a:extLst>
                <a:ext uri="{FF2B5EF4-FFF2-40B4-BE49-F238E27FC236}">
                  <a16:creationId xmlns:a16="http://schemas.microsoft.com/office/drawing/2014/main" id="{54B992BA-9CB4-ED0C-CEE4-A163FE23D840}"/>
                </a:ext>
              </a:extLst>
            </p:cNvPr>
            <p:cNvSpPr/>
            <p:nvPr/>
          </p:nvSpPr>
          <p:spPr>
            <a:xfrm>
              <a:off x="3710716"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 name="Rectangle 15">
              <a:extLst>
                <a:ext uri="{FF2B5EF4-FFF2-40B4-BE49-F238E27FC236}">
                  <a16:creationId xmlns:a16="http://schemas.microsoft.com/office/drawing/2014/main" id="{89E48AAA-6450-1C3F-AAA2-3BDCC5137000}"/>
                </a:ext>
              </a:extLst>
            </p:cNvPr>
            <p:cNvSpPr/>
            <p:nvPr/>
          </p:nvSpPr>
          <p:spPr>
            <a:xfrm>
              <a:off x="3561784" y="3558861"/>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cxnSp>
          <p:nvCxnSpPr>
            <p:cNvPr id="17" name="Straight Connector 16">
              <a:extLst>
                <a:ext uri="{FF2B5EF4-FFF2-40B4-BE49-F238E27FC236}">
                  <a16:creationId xmlns:a16="http://schemas.microsoft.com/office/drawing/2014/main" id="{18B2A890-466E-FD1E-CA31-57ACF31AC072}"/>
                </a:ext>
              </a:extLst>
            </p:cNvPr>
            <p:cNvCxnSpPr>
              <a:cxnSpLocks/>
              <a:endCxn id="9" idx="7"/>
            </p:cNvCxnSpPr>
            <p:nvPr/>
          </p:nvCxnSpPr>
          <p:spPr>
            <a:xfrm flipH="1">
              <a:off x="1033635" y="2438583"/>
              <a:ext cx="1186257" cy="762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5138259-BDA1-8476-68F7-C4C88A3E3002}"/>
                </a:ext>
              </a:extLst>
            </p:cNvPr>
            <p:cNvCxnSpPr>
              <a:cxnSpLocks/>
              <a:endCxn id="11" idx="0"/>
            </p:cNvCxnSpPr>
            <p:nvPr/>
          </p:nvCxnSpPr>
          <p:spPr>
            <a:xfrm flipH="1">
              <a:off x="1928928" y="2594033"/>
              <a:ext cx="355353" cy="5427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54694B-2AA7-BCF4-D708-6B96E8B08276}"/>
                </a:ext>
              </a:extLst>
            </p:cNvPr>
            <p:cNvCxnSpPr>
              <a:cxnSpLocks/>
              <a:endCxn id="13" idx="0"/>
            </p:cNvCxnSpPr>
            <p:nvPr/>
          </p:nvCxnSpPr>
          <p:spPr>
            <a:xfrm>
              <a:off x="2595182" y="2594033"/>
              <a:ext cx="335018" cy="5427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5D8912-C553-F0E7-42FB-C02B484A264E}"/>
                </a:ext>
              </a:extLst>
            </p:cNvPr>
            <p:cNvCxnSpPr>
              <a:cxnSpLocks/>
              <a:endCxn id="15" idx="1"/>
            </p:cNvCxnSpPr>
            <p:nvPr/>
          </p:nvCxnSpPr>
          <p:spPr>
            <a:xfrm>
              <a:off x="2659571" y="2438583"/>
              <a:ext cx="1115534" cy="762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E8977069-7E25-85F2-C247-7C76350ED6B9}"/>
              </a:ext>
            </a:extLst>
          </p:cNvPr>
          <p:cNvSpPr txBox="1"/>
          <p:nvPr/>
        </p:nvSpPr>
        <p:spPr>
          <a:xfrm>
            <a:off x="2386519" y="2457855"/>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6730EFE6-8927-EAA9-56C8-08B8F182CAF3}"/>
              </a:ext>
            </a:extLst>
          </p:cNvPr>
          <p:cNvSpPr txBox="1"/>
          <p:nvPr/>
        </p:nvSpPr>
        <p:spPr>
          <a:xfrm>
            <a:off x="4842766" y="5283194"/>
            <a:ext cx="3914108" cy="369332"/>
          </a:xfrm>
          <a:prstGeom prst="rect">
            <a:avLst/>
          </a:prstGeom>
          <a:solidFill>
            <a:schemeClr val="bg1">
              <a:alpha val="90370"/>
            </a:schemeClr>
          </a:solidFill>
        </p:spPr>
        <p:txBody>
          <a:bodyPr wrap="square" rtlCol="0">
            <a:spAutoFit/>
          </a:bodyPr>
          <a:lstStyle/>
          <a:p>
            <a:r>
              <a:rPr lang="en-US" b="1" dirty="0" err="1">
                <a:solidFill>
                  <a:schemeClr val="accent2"/>
                </a:solidFill>
              </a:rPr>
              <a:t>Alderaan</a:t>
            </a:r>
            <a:r>
              <a:rPr lang="en-US" b="1" dirty="0">
                <a:solidFill>
                  <a:schemeClr val="accent2"/>
                </a:solidFill>
              </a:rPr>
              <a:t>	646 = 280 + 366  </a:t>
            </a:r>
          </a:p>
        </p:txBody>
      </p:sp>
      <p:sp>
        <p:nvSpPr>
          <p:cNvPr id="24" name="TextBox 23">
            <a:extLst>
              <a:ext uri="{FF2B5EF4-FFF2-40B4-BE49-F238E27FC236}">
                <a16:creationId xmlns:a16="http://schemas.microsoft.com/office/drawing/2014/main" id="{E920126E-258D-0185-1713-B495CDE4374B}"/>
              </a:ext>
            </a:extLst>
          </p:cNvPr>
          <p:cNvSpPr txBox="1"/>
          <p:nvPr/>
        </p:nvSpPr>
        <p:spPr>
          <a:xfrm>
            <a:off x="4842766" y="5628145"/>
            <a:ext cx="3914108" cy="369332"/>
          </a:xfrm>
          <a:prstGeom prst="rect">
            <a:avLst/>
          </a:prstGeom>
          <a:solidFill>
            <a:schemeClr val="bg1">
              <a:alpha val="90370"/>
            </a:schemeClr>
          </a:solidFill>
        </p:spPr>
        <p:txBody>
          <a:bodyPr wrap="square" rtlCol="0">
            <a:spAutoFit/>
          </a:bodyPr>
          <a:lstStyle/>
          <a:p>
            <a:r>
              <a:rPr lang="en-US" b="1" dirty="0" err="1">
                <a:solidFill>
                  <a:schemeClr val="accent2"/>
                </a:solidFill>
              </a:rPr>
              <a:t>Onderon</a:t>
            </a:r>
            <a:r>
              <a:rPr lang="en-US" b="1" dirty="0">
                <a:solidFill>
                  <a:schemeClr val="accent2"/>
                </a:solidFill>
              </a:rPr>
              <a:t>	526 = 146 + 380  </a:t>
            </a:r>
          </a:p>
        </p:txBody>
      </p:sp>
      <p:sp>
        <p:nvSpPr>
          <p:cNvPr id="25" name="TextBox 24">
            <a:extLst>
              <a:ext uri="{FF2B5EF4-FFF2-40B4-BE49-F238E27FC236}">
                <a16:creationId xmlns:a16="http://schemas.microsoft.com/office/drawing/2014/main" id="{DCFAD988-B8A6-3FCF-ACE3-0F995E3FA1A3}"/>
              </a:ext>
            </a:extLst>
          </p:cNvPr>
          <p:cNvSpPr txBox="1"/>
          <p:nvPr/>
        </p:nvSpPr>
        <p:spPr>
          <a:xfrm>
            <a:off x="4843659" y="5991305"/>
            <a:ext cx="3914108" cy="369332"/>
          </a:xfrm>
          <a:prstGeom prst="rect">
            <a:avLst/>
          </a:prstGeom>
          <a:solidFill>
            <a:schemeClr val="bg1">
              <a:alpha val="90370"/>
            </a:schemeClr>
          </a:solidFill>
        </p:spPr>
        <p:txBody>
          <a:bodyPr wrap="square" rtlCol="0">
            <a:spAutoFit/>
          </a:bodyPr>
          <a:lstStyle/>
          <a:p>
            <a:r>
              <a:rPr lang="en-US" b="1" dirty="0">
                <a:solidFill>
                  <a:schemeClr val="accent2"/>
                </a:solidFill>
              </a:rPr>
              <a:t>Endor		415 = 239 + 176  </a:t>
            </a:r>
          </a:p>
        </p:txBody>
      </p:sp>
      <p:sp>
        <p:nvSpPr>
          <p:cNvPr id="26" name="TextBox 25">
            <a:extLst>
              <a:ext uri="{FF2B5EF4-FFF2-40B4-BE49-F238E27FC236}">
                <a16:creationId xmlns:a16="http://schemas.microsoft.com/office/drawing/2014/main" id="{A3034E4A-0C29-EF6C-E575-571C293999EE}"/>
              </a:ext>
            </a:extLst>
          </p:cNvPr>
          <p:cNvSpPr txBox="1"/>
          <p:nvPr/>
        </p:nvSpPr>
        <p:spPr>
          <a:xfrm>
            <a:off x="4842766" y="6330084"/>
            <a:ext cx="3914108" cy="369332"/>
          </a:xfrm>
          <a:prstGeom prst="rect">
            <a:avLst/>
          </a:prstGeom>
          <a:solidFill>
            <a:schemeClr val="bg1">
              <a:alpha val="90370"/>
            </a:schemeClr>
          </a:solidFill>
        </p:spPr>
        <p:txBody>
          <a:bodyPr wrap="square" rtlCol="0">
            <a:spAutoFit/>
          </a:bodyPr>
          <a:lstStyle/>
          <a:p>
            <a:r>
              <a:rPr lang="en-US" b="1" dirty="0" err="1">
                <a:solidFill>
                  <a:schemeClr val="accent2"/>
                </a:solidFill>
              </a:rPr>
              <a:t>Ryloth</a:t>
            </a:r>
            <a:r>
              <a:rPr lang="en-US" b="1" dirty="0">
                <a:solidFill>
                  <a:schemeClr val="accent2"/>
                </a:solidFill>
              </a:rPr>
              <a:t>		413 = 220 + 193  </a:t>
            </a:r>
          </a:p>
        </p:txBody>
      </p:sp>
      <p:graphicFrame>
        <p:nvGraphicFramePr>
          <p:cNvPr id="27" name="Table 2">
            <a:extLst>
              <a:ext uri="{FF2B5EF4-FFF2-40B4-BE49-F238E27FC236}">
                <a16:creationId xmlns:a16="http://schemas.microsoft.com/office/drawing/2014/main" id="{DBE4EDE8-98B1-5994-D7DC-CF231399DC65}"/>
              </a:ext>
            </a:extLst>
          </p:cNvPr>
          <p:cNvGraphicFramePr>
            <a:graphicFrameLocks noGrp="1"/>
          </p:cNvGraphicFramePr>
          <p:nvPr/>
        </p:nvGraphicFramePr>
        <p:xfrm>
          <a:off x="8756874" y="4121369"/>
          <a:ext cx="3259615" cy="2593145"/>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632141505"/>
                    </a:ext>
                  </a:extLst>
                </a:gridCol>
                <a:gridCol w="642416">
                  <a:extLst>
                    <a:ext uri="{9D8B030D-6E8A-4147-A177-3AD203B41FA5}">
                      <a16:colId xmlns:a16="http://schemas.microsoft.com/office/drawing/2014/main" val="1109464113"/>
                    </a:ext>
                  </a:extLst>
                </a:gridCol>
                <a:gridCol w="142340">
                  <a:extLst>
                    <a:ext uri="{9D8B030D-6E8A-4147-A177-3AD203B41FA5}">
                      <a16:colId xmlns:a16="http://schemas.microsoft.com/office/drawing/2014/main" val="2570685854"/>
                    </a:ext>
                  </a:extLst>
                </a:gridCol>
                <a:gridCol w="1065213">
                  <a:extLst>
                    <a:ext uri="{9D8B030D-6E8A-4147-A177-3AD203B41FA5}">
                      <a16:colId xmlns:a16="http://schemas.microsoft.com/office/drawing/2014/main" val="1129571147"/>
                    </a:ext>
                  </a:extLst>
                </a:gridCol>
                <a:gridCol w="628596">
                  <a:extLst>
                    <a:ext uri="{9D8B030D-6E8A-4147-A177-3AD203B41FA5}">
                      <a16:colId xmlns:a16="http://schemas.microsoft.com/office/drawing/2014/main" val="1940163824"/>
                    </a:ext>
                  </a:extLst>
                </a:gridCol>
              </a:tblGrid>
              <a:tr h="181702">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tc>
                  <a:txBody>
                    <a:bodyPr/>
                    <a:lstStyle/>
                    <a:p>
                      <a:pPr algn="l" fontAlgn="b"/>
                      <a:endParaRPr lang="en-US" sz="1200" b="1" i="0" u="none" strike="noStrike" baseline="0" dirty="0">
                        <a:solidFill>
                          <a:schemeClr val="accent4"/>
                        </a:solidFill>
                        <a:effectLst/>
                        <a:latin typeface="+mn-lt"/>
                      </a:endParaRPr>
                    </a:p>
                  </a:txBody>
                  <a:tcPr marL="9525" marR="9525" marT="9525" marB="0" anchor="b"/>
                </a:tc>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extLst>
                  <a:ext uri="{0D108BD9-81ED-4DB2-BD59-A6C34878D82A}">
                    <a16:rowId xmlns:a16="http://schemas.microsoft.com/office/drawing/2014/main" val="2424969334"/>
                  </a:ext>
                </a:extLst>
              </a:tr>
              <a:tr h="240074">
                <a:tc>
                  <a:txBody>
                    <a:bodyPr/>
                    <a:lstStyle/>
                    <a:p>
                      <a:pPr algn="l" fontAlgn="b"/>
                      <a:r>
                        <a:rPr lang="en-US" sz="1200" b="0" i="0" u="none" strike="noStrike" baseline="0" dirty="0" err="1">
                          <a:solidFill>
                            <a:srgbClr val="000000"/>
                          </a:solidFill>
                          <a:effectLst/>
                          <a:latin typeface="+mn-lt"/>
                        </a:rPr>
                        <a:t>Alderaan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366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Lotho</a:t>
                      </a:r>
                      <a:r>
                        <a:rPr lang="en-US" sz="1200" b="0" i="0" u="none" strike="noStrike" baseline="0" dirty="0">
                          <a:solidFill>
                            <a:srgbClr val="000000"/>
                          </a:solidFill>
                          <a:effectLst/>
                          <a:latin typeface="+mn-lt"/>
                        </a:rPr>
                        <a:t> Minor</a:t>
                      </a:r>
                    </a:p>
                  </a:txBody>
                  <a:tcPr marL="9525" marR="9525" marT="9525" marB="0" anchor="b"/>
                </a:tc>
                <a:tc>
                  <a:txBody>
                    <a:bodyPr/>
                    <a:lstStyle/>
                    <a:p>
                      <a:pPr algn="r" fontAlgn="b"/>
                      <a:r>
                        <a:rPr lang="en-US" sz="1200" b="0" i="0" u="none" strike="noStrike" baseline="0" dirty="0">
                          <a:solidFill>
                            <a:srgbClr val="000000"/>
                          </a:solidFill>
                          <a:effectLst/>
                          <a:latin typeface="+mn-lt"/>
                        </a:rPr>
                        <a:t>244</a:t>
                      </a:r>
                    </a:p>
                  </a:txBody>
                  <a:tcPr marL="9525" marR="9525" marT="9525" marB="0" anchor="b"/>
                </a:tc>
                <a:extLst>
                  <a:ext uri="{0D108BD9-81ED-4DB2-BD59-A6C34878D82A}">
                    <a16:rowId xmlns:a16="http://schemas.microsoft.com/office/drawing/2014/main" val="3050881670"/>
                  </a:ext>
                </a:extLst>
              </a:tr>
              <a:tr h="240074">
                <a:tc>
                  <a:txBody>
                    <a:bodyPr/>
                    <a:lstStyle/>
                    <a:p>
                      <a:pPr algn="l" fontAlgn="b"/>
                      <a:r>
                        <a:rPr lang="en-US" sz="1200" b="0" i="0" u="none" strike="noStrike" baseline="0" dirty="0" err="1">
                          <a:solidFill>
                            <a:srgbClr val="000000"/>
                          </a:solidFill>
                          <a:effectLst/>
                          <a:latin typeface="+mn-lt"/>
                        </a:rPr>
                        <a:t>Bespin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80</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Mandalore</a:t>
                      </a:r>
                    </a:p>
                  </a:txBody>
                  <a:tcPr marL="9525" marR="9525" marT="9525" marB="0" anchor="b"/>
                </a:tc>
                <a:tc>
                  <a:txBody>
                    <a:bodyPr/>
                    <a:lstStyle/>
                    <a:p>
                      <a:pPr algn="r" fontAlgn="b"/>
                      <a:r>
                        <a:rPr lang="en-US" sz="1200" b="0" i="0" u="none" strike="noStrike" baseline="0">
                          <a:solidFill>
                            <a:srgbClr val="000000"/>
                          </a:solidFill>
                          <a:effectLst/>
                          <a:latin typeface="+mn-lt"/>
                        </a:rPr>
                        <a:t>241</a:t>
                      </a:r>
                    </a:p>
                  </a:txBody>
                  <a:tcPr marL="9525" marR="9525" marT="9525" marB="0" anchor="b"/>
                </a:tc>
                <a:extLst>
                  <a:ext uri="{0D108BD9-81ED-4DB2-BD59-A6C34878D82A}">
                    <a16:rowId xmlns:a16="http://schemas.microsoft.com/office/drawing/2014/main" val="3469727496"/>
                  </a:ext>
                </a:extLst>
              </a:tr>
              <a:tr h="240074">
                <a:tc>
                  <a:txBody>
                    <a:bodyPr/>
                    <a:lstStyle/>
                    <a:p>
                      <a:pPr algn="l" fontAlgn="b"/>
                      <a:r>
                        <a:rPr lang="en-US" sz="1200" b="0" i="0" u="none" strike="noStrike" baseline="0">
                          <a:solidFill>
                            <a:srgbClr val="000000"/>
                          </a:solidFill>
                          <a:effectLst/>
                          <a:latin typeface="+mn-lt"/>
                        </a:rPr>
                        <a:t>Coruscant</a:t>
                      </a:r>
                    </a:p>
                  </a:txBody>
                  <a:tcPr marL="9525" marR="9525" marT="9525" marB="0" anchor="b"/>
                </a:tc>
                <a:tc>
                  <a:txBody>
                    <a:bodyPr/>
                    <a:lstStyle/>
                    <a:p>
                      <a:pPr algn="r" fontAlgn="b"/>
                      <a:r>
                        <a:rPr lang="en-US" sz="1200" b="0" i="0" u="none" strike="noStrike" baseline="0" dirty="0">
                          <a:solidFill>
                            <a:srgbClr val="000000"/>
                          </a:solidFill>
                          <a:effectLst/>
                          <a:latin typeface="+mn-lt"/>
                        </a:rPr>
                        <a:t>374</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Naboo</a:t>
                      </a:r>
                    </a:p>
                  </a:txBody>
                  <a:tcPr marL="9525" marR="9525" marT="9525" marB="0" anchor="b"/>
                </a:tc>
                <a:tc>
                  <a:txBody>
                    <a:bodyPr/>
                    <a:lstStyle/>
                    <a:p>
                      <a:pPr algn="r" fontAlgn="b"/>
                      <a:r>
                        <a:rPr lang="en-US" sz="1200" b="0" i="0" u="none" strike="noStrike" baseline="0">
                          <a:solidFill>
                            <a:srgbClr val="000000"/>
                          </a:solidFill>
                          <a:effectLst/>
                          <a:latin typeface="+mn-lt"/>
                        </a:rPr>
                        <a:t>100</a:t>
                      </a:r>
                    </a:p>
                  </a:txBody>
                  <a:tcPr marL="9525" marR="9525" marT="9525" marB="0" anchor="b"/>
                </a:tc>
                <a:extLst>
                  <a:ext uri="{0D108BD9-81ED-4DB2-BD59-A6C34878D82A}">
                    <a16:rowId xmlns:a16="http://schemas.microsoft.com/office/drawing/2014/main" val="3691324431"/>
                  </a:ext>
                </a:extLst>
              </a:tr>
              <a:tr h="240074">
                <a:tc>
                  <a:txBody>
                    <a:bodyPr/>
                    <a:lstStyle/>
                    <a:p>
                      <a:pPr algn="l" fontAlgn="b"/>
                      <a:r>
                        <a:rPr lang="en-US" sz="1200" b="0" i="0" u="none" strike="noStrike" baseline="0">
                          <a:solidFill>
                            <a:srgbClr val="000000"/>
                          </a:solidFill>
                          <a:effectLst/>
                          <a:latin typeface="+mn-lt"/>
                        </a:rPr>
                        <a:t>Dagobah</a:t>
                      </a:r>
                    </a:p>
                  </a:txBody>
                  <a:tcPr marL="9525" marR="9525" marT="9525" marB="0" anchor="b"/>
                </a:tc>
                <a:tc>
                  <a:txBody>
                    <a:bodyPr/>
                    <a:lstStyle/>
                    <a:p>
                      <a:pPr algn="r" fontAlgn="b"/>
                      <a:r>
                        <a:rPr lang="en-US" sz="1200" b="0" i="0" u="none" strike="noStrike" baseline="0" dirty="0">
                          <a:solidFill>
                            <a:srgbClr val="000000"/>
                          </a:solidFill>
                          <a:effectLst/>
                          <a:latin typeface="+mn-lt"/>
                        </a:rPr>
                        <a:t>242</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Onderon</a:t>
                      </a:r>
                    </a:p>
                  </a:txBody>
                  <a:tcPr marL="9525" marR="9525" marT="9525" marB="0" anchor="b"/>
                </a:tc>
                <a:tc>
                  <a:txBody>
                    <a:bodyPr/>
                    <a:lstStyle/>
                    <a:p>
                      <a:pPr algn="r" fontAlgn="b"/>
                      <a:r>
                        <a:rPr lang="en-US" sz="1200" b="0" i="0" u="none" strike="noStrike" baseline="0">
                          <a:solidFill>
                            <a:srgbClr val="000000"/>
                          </a:solidFill>
                          <a:effectLst/>
                          <a:latin typeface="+mn-lt"/>
                        </a:rPr>
                        <a:t>380</a:t>
                      </a:r>
                    </a:p>
                  </a:txBody>
                  <a:tcPr marL="9525" marR="9525" marT="9525" marB="0" anchor="b"/>
                </a:tc>
                <a:extLst>
                  <a:ext uri="{0D108BD9-81ED-4DB2-BD59-A6C34878D82A}">
                    <a16:rowId xmlns:a16="http://schemas.microsoft.com/office/drawing/2014/main" val="1917150976"/>
                  </a:ext>
                </a:extLst>
              </a:tr>
              <a:tr h="240074">
                <a:tc>
                  <a:txBody>
                    <a:bodyPr/>
                    <a:lstStyle/>
                    <a:p>
                      <a:pPr algn="l" fontAlgn="b"/>
                      <a:r>
                        <a:rPr lang="en-US" sz="1200" b="0" i="0" u="none" strike="noStrike" baseline="0">
                          <a:solidFill>
                            <a:srgbClr val="000000"/>
                          </a:solidFill>
                          <a:effectLst/>
                          <a:latin typeface="+mn-lt"/>
                        </a:rPr>
                        <a:t>Endor</a:t>
                      </a:r>
                    </a:p>
                  </a:txBody>
                  <a:tcPr marL="9525" marR="9525" marT="9525" marB="0" anchor="b"/>
                </a:tc>
                <a:tc>
                  <a:txBody>
                    <a:bodyPr/>
                    <a:lstStyle/>
                    <a:p>
                      <a:pPr algn="r" fontAlgn="b"/>
                      <a:r>
                        <a:rPr lang="en-US" sz="1200" b="0" i="0" u="none" strike="noStrike" baseline="0">
                          <a:solidFill>
                            <a:srgbClr val="000000"/>
                          </a:solidFill>
                          <a:effectLst/>
                          <a:latin typeface="+mn-lt"/>
                        </a:rPr>
                        <a:t>176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Polis Massa</a:t>
                      </a:r>
                    </a:p>
                  </a:txBody>
                  <a:tcPr marL="9525" marR="9525" marT="9525" marB="0" anchor="b"/>
                </a:tc>
                <a:tc>
                  <a:txBody>
                    <a:bodyPr/>
                    <a:lstStyle/>
                    <a:p>
                      <a:pPr algn="r" fontAlgn="b"/>
                      <a:r>
                        <a:rPr lang="en-US" sz="1200" b="0" i="0" u="none" strike="noStrike" baseline="0">
                          <a:solidFill>
                            <a:srgbClr val="000000"/>
                          </a:solidFill>
                          <a:effectLst/>
                          <a:latin typeface="+mn-lt"/>
                        </a:rPr>
                        <a:t>234</a:t>
                      </a:r>
                    </a:p>
                  </a:txBody>
                  <a:tcPr marL="9525" marR="9525" marT="9525" marB="0" anchor="b"/>
                </a:tc>
                <a:extLst>
                  <a:ext uri="{0D108BD9-81ED-4DB2-BD59-A6C34878D82A}">
                    <a16:rowId xmlns:a16="http://schemas.microsoft.com/office/drawing/2014/main" val="1082404056"/>
                  </a:ext>
                </a:extLst>
              </a:tr>
              <a:tr h="240074">
                <a:tc>
                  <a:txBody>
                    <a:bodyPr/>
                    <a:lstStyle/>
                    <a:p>
                      <a:pPr algn="l" fontAlgn="b"/>
                      <a:r>
                        <a:rPr lang="en-US" sz="1200" b="0" i="0" u="none" strike="noStrike" baseline="0" dirty="0" err="1">
                          <a:solidFill>
                            <a:srgbClr val="000000"/>
                          </a:solidFill>
                          <a:effectLst/>
                          <a:latin typeface="+mn-lt"/>
                        </a:rPr>
                        <a:t>Fondor</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161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Ryloth</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193</a:t>
                      </a:r>
                    </a:p>
                  </a:txBody>
                  <a:tcPr marL="9525" marR="9525" marT="9525" marB="0" anchor="b"/>
                </a:tc>
                <a:extLst>
                  <a:ext uri="{0D108BD9-81ED-4DB2-BD59-A6C34878D82A}">
                    <a16:rowId xmlns:a16="http://schemas.microsoft.com/office/drawing/2014/main" val="443994611"/>
                  </a:ext>
                </a:extLst>
              </a:tr>
              <a:tr h="240074">
                <a:tc>
                  <a:txBody>
                    <a:bodyPr/>
                    <a:lstStyle/>
                    <a:p>
                      <a:pPr algn="l" fontAlgn="b"/>
                      <a:r>
                        <a:rPr lang="en-US" sz="1200" b="0" i="0" u="none" strike="noStrike" baseline="0">
                          <a:solidFill>
                            <a:srgbClr val="000000"/>
                          </a:solidFill>
                          <a:effectLst/>
                          <a:latin typeface="+mn-lt"/>
                        </a:rPr>
                        <a:t>Geonosis</a:t>
                      </a:r>
                    </a:p>
                  </a:txBody>
                  <a:tcPr marL="9525" marR="9525" marT="9525" marB="0" anchor="b"/>
                </a:tc>
                <a:tc>
                  <a:txBody>
                    <a:bodyPr/>
                    <a:lstStyle/>
                    <a:p>
                      <a:pPr algn="r" fontAlgn="b"/>
                      <a:r>
                        <a:rPr lang="en-US" sz="1200" b="0" i="0" u="none" strike="noStrike" baseline="0">
                          <a:solidFill>
                            <a:srgbClr val="000000"/>
                          </a:solidFill>
                          <a:effectLst/>
                          <a:latin typeface="+mn-lt"/>
                        </a:rPr>
                        <a:t>77</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Starkiller</a:t>
                      </a:r>
                      <a:r>
                        <a:rPr lang="en-US" sz="1200" b="0" i="0" u="none" strike="noStrike" baseline="0" dirty="0">
                          <a:solidFill>
                            <a:srgbClr val="000000"/>
                          </a:solidFill>
                          <a:effectLst/>
                          <a:latin typeface="+mn-lt"/>
                        </a:rPr>
                        <a:t> Base</a:t>
                      </a:r>
                    </a:p>
                  </a:txBody>
                  <a:tcPr marL="9525" marR="9525" marT="9525" marB="0" anchor="b"/>
                </a:tc>
                <a:tc>
                  <a:txBody>
                    <a:bodyPr/>
                    <a:lstStyle/>
                    <a:p>
                      <a:pPr algn="r" fontAlgn="b"/>
                      <a:r>
                        <a:rPr lang="en-US" sz="1200" b="0" i="0" u="none" strike="noStrike" baseline="0">
                          <a:solidFill>
                            <a:srgbClr val="000000"/>
                          </a:solidFill>
                          <a:effectLst/>
                          <a:latin typeface="+mn-lt"/>
                        </a:rPr>
                        <a:t>253</a:t>
                      </a:r>
                    </a:p>
                  </a:txBody>
                  <a:tcPr marL="9525" marR="9525" marT="9525" marB="0" anchor="b"/>
                </a:tc>
                <a:extLst>
                  <a:ext uri="{0D108BD9-81ED-4DB2-BD59-A6C34878D82A}">
                    <a16:rowId xmlns:a16="http://schemas.microsoft.com/office/drawing/2014/main" val="469821536"/>
                  </a:ext>
                </a:extLst>
              </a:tr>
              <a:tr h="240074">
                <a:tc>
                  <a:txBody>
                    <a:bodyPr/>
                    <a:lstStyle/>
                    <a:p>
                      <a:pPr algn="l" fontAlgn="b"/>
                      <a:r>
                        <a:rPr lang="en-US" sz="1200" b="0" i="0" u="none" strike="noStrike" baseline="0">
                          <a:solidFill>
                            <a:srgbClr val="000000"/>
                          </a:solidFill>
                          <a:effectLst/>
                          <a:latin typeface="+mn-lt"/>
                        </a:rPr>
                        <a:t>Hoth</a:t>
                      </a:r>
                    </a:p>
                  </a:txBody>
                  <a:tcPr marL="9525" marR="9525" marT="9525" marB="0" anchor="b"/>
                </a:tc>
                <a:tc>
                  <a:txBody>
                    <a:bodyPr/>
                    <a:lstStyle/>
                    <a:p>
                      <a:pPr algn="r" fontAlgn="b"/>
                      <a:r>
                        <a:rPr lang="en-US" sz="1200" b="0" i="0" u="none" strike="noStrike" baseline="0">
                          <a:solidFill>
                            <a:srgbClr val="000000"/>
                          </a:solidFill>
                          <a:effectLst/>
                          <a:latin typeface="+mn-lt"/>
                        </a:rPr>
                        <a:t>151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Tatooine</a:t>
                      </a:r>
                    </a:p>
                  </a:txBody>
                  <a:tcPr marL="9525" marR="9525" marT="9525" marB="0" anchor="b"/>
                </a:tc>
                <a:tc>
                  <a:txBody>
                    <a:bodyPr/>
                    <a:lstStyle/>
                    <a:p>
                      <a:pPr algn="r" fontAlgn="b"/>
                      <a:r>
                        <a:rPr lang="en-US" sz="1200" b="0" i="0" u="none" strike="noStrike" baseline="0">
                          <a:solidFill>
                            <a:srgbClr val="000000"/>
                          </a:solidFill>
                          <a:effectLst/>
                          <a:latin typeface="+mn-lt"/>
                        </a:rPr>
                        <a:t>329</a:t>
                      </a:r>
                    </a:p>
                  </a:txBody>
                  <a:tcPr marL="9525" marR="9525" marT="9525" marB="0" anchor="b"/>
                </a:tc>
                <a:extLst>
                  <a:ext uri="{0D108BD9-81ED-4DB2-BD59-A6C34878D82A}">
                    <a16:rowId xmlns:a16="http://schemas.microsoft.com/office/drawing/2014/main" val="232418652"/>
                  </a:ext>
                </a:extLst>
              </a:tr>
              <a:tr h="240074">
                <a:tc>
                  <a:txBody>
                    <a:bodyPr/>
                    <a:lstStyle/>
                    <a:p>
                      <a:pPr algn="l" fontAlgn="b"/>
                      <a:r>
                        <a:rPr lang="en-US" sz="1200" b="0" i="0" u="none" strike="noStrike" baseline="0">
                          <a:solidFill>
                            <a:srgbClr val="000000"/>
                          </a:solidFill>
                          <a:effectLst/>
                          <a:latin typeface="+mn-lt"/>
                        </a:rPr>
                        <a:t>Iridonia</a:t>
                      </a:r>
                    </a:p>
                  </a:txBody>
                  <a:tcPr marL="9525" marR="9525" marT="9525" marB="0" anchor="b"/>
                </a:tc>
                <a:tc>
                  <a:txBody>
                    <a:bodyPr/>
                    <a:lstStyle/>
                    <a:p>
                      <a:pPr algn="r" fontAlgn="b"/>
                      <a:r>
                        <a:rPr lang="en-US" sz="1200" b="0" i="0" u="none" strike="noStrike" baseline="0">
                          <a:solidFill>
                            <a:srgbClr val="000000"/>
                          </a:solidFill>
                          <a:effectLst/>
                          <a:latin typeface="+mn-lt"/>
                        </a:rPr>
                        <a:t>226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Vandor-1</a:t>
                      </a:r>
                    </a:p>
                  </a:txBody>
                  <a:tcPr marL="9525" marR="9525" marT="9525" marB="0" anchor="b"/>
                </a:tc>
                <a:tc>
                  <a:txBody>
                    <a:bodyPr/>
                    <a:lstStyle/>
                    <a:p>
                      <a:pPr algn="r" fontAlgn="b"/>
                      <a:r>
                        <a:rPr lang="en-US" sz="1200" b="0" i="0" u="none" strike="noStrike" baseline="0" dirty="0">
                          <a:solidFill>
                            <a:srgbClr val="000000"/>
                          </a:solidFill>
                          <a:effectLst/>
                          <a:latin typeface="+mn-lt"/>
                        </a:rPr>
                        <a:t>199</a:t>
                      </a:r>
                    </a:p>
                  </a:txBody>
                  <a:tcPr marL="9525" marR="9525" marT="9525" marB="0" anchor="b"/>
                </a:tc>
                <a:extLst>
                  <a:ext uri="{0D108BD9-81ED-4DB2-BD59-A6C34878D82A}">
                    <a16:rowId xmlns:a16="http://schemas.microsoft.com/office/drawing/2014/main" val="221416254"/>
                  </a:ext>
                </a:extLst>
              </a:tr>
              <a:tr h="240074">
                <a:tc>
                  <a:txBody>
                    <a:bodyPr/>
                    <a:lstStyle/>
                    <a:p>
                      <a:pPr algn="l" fontAlgn="b"/>
                      <a:r>
                        <a:rPr lang="en-US" sz="1200" b="0" i="0" u="none" strike="noStrike" baseline="0" dirty="0">
                          <a:solidFill>
                            <a:srgbClr val="000000"/>
                          </a:solidFill>
                          <a:effectLst/>
                          <a:latin typeface="+mn-lt"/>
                        </a:rPr>
                        <a:t>Kessel</a:t>
                      </a:r>
                    </a:p>
                  </a:txBody>
                  <a:tcPr marL="9525" marR="9525" marT="9525" marB="0" anchor="b"/>
                </a:tc>
                <a:tc>
                  <a:txBody>
                    <a:bodyPr/>
                    <a:lstStyle/>
                    <a:p>
                      <a:pPr algn="r" fontAlgn="b"/>
                      <a:r>
                        <a:rPr lang="en-US" sz="1200" b="0" i="0" u="none" strike="noStrike" baseline="0">
                          <a:solidFill>
                            <a:srgbClr val="000000"/>
                          </a:solidFill>
                          <a:effectLst/>
                          <a:latin typeface="+mn-lt"/>
                        </a:rPr>
                        <a:t>0</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Zygerria</a:t>
                      </a:r>
                    </a:p>
                  </a:txBody>
                  <a:tcPr marL="9525" marR="9525" marT="9525" marB="0" anchor="b"/>
                </a:tc>
                <a:tc>
                  <a:txBody>
                    <a:bodyPr/>
                    <a:lstStyle/>
                    <a:p>
                      <a:pPr algn="r" fontAlgn="b"/>
                      <a:r>
                        <a:rPr lang="en-US" sz="1200" b="0" i="0" u="none" strike="noStrike" baseline="0" dirty="0">
                          <a:solidFill>
                            <a:srgbClr val="000000"/>
                          </a:solidFill>
                          <a:effectLst/>
                          <a:latin typeface="+mn-lt"/>
                        </a:rPr>
                        <a:t>160</a:t>
                      </a:r>
                    </a:p>
                  </a:txBody>
                  <a:tcPr marL="9525" marR="9525" marT="9525" marB="0" anchor="b"/>
                </a:tc>
                <a:extLst>
                  <a:ext uri="{0D108BD9-81ED-4DB2-BD59-A6C34878D82A}">
                    <a16:rowId xmlns:a16="http://schemas.microsoft.com/office/drawing/2014/main" val="3915899476"/>
                  </a:ext>
                </a:extLst>
              </a:tr>
            </a:tbl>
          </a:graphicData>
        </a:graphic>
      </p:graphicFrame>
      <p:sp>
        <p:nvSpPr>
          <p:cNvPr id="3" name="Google Shape;295;p20">
            <a:extLst>
              <a:ext uri="{FF2B5EF4-FFF2-40B4-BE49-F238E27FC236}">
                <a16:creationId xmlns:a16="http://schemas.microsoft.com/office/drawing/2014/main" id="{64ED81E8-5929-053D-D964-A333D463DC70}"/>
              </a:ext>
            </a:extLst>
          </p:cNvPr>
          <p:cNvSpPr/>
          <p:nvPr/>
        </p:nvSpPr>
        <p:spPr>
          <a:xfrm>
            <a:off x="206099" y="4614026"/>
            <a:ext cx="4156363" cy="955765"/>
          </a:xfrm>
          <a:prstGeom prst="wedgeRoundRectCallout">
            <a:avLst>
              <a:gd name="adj1" fmla="val 63743"/>
              <a:gd name="adj2" fmla="val 40480"/>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dirty="0">
                <a:solidFill>
                  <a:schemeClr val="dk1"/>
                </a:solidFill>
                <a:latin typeface="Open Sans"/>
                <a:ea typeface="Open Sans"/>
                <a:cs typeface="Open Sans"/>
                <a:sym typeface="Open Sans"/>
              </a:rPr>
              <a:t>Are we doing </a:t>
            </a:r>
            <a:r>
              <a:rPr lang="en-US" sz="2500" b="1" dirty="0">
                <a:solidFill>
                  <a:schemeClr val="dk1"/>
                </a:solidFill>
                <a:latin typeface="Open Sans"/>
                <a:ea typeface="Open Sans"/>
                <a:cs typeface="Open Sans"/>
                <a:sym typeface="Open Sans"/>
              </a:rPr>
              <a:t>graph search </a:t>
            </a:r>
            <a:r>
              <a:rPr lang="en-US" sz="2500" dirty="0">
                <a:solidFill>
                  <a:schemeClr val="dk1"/>
                </a:solidFill>
                <a:latin typeface="Open Sans"/>
                <a:ea typeface="Open Sans"/>
                <a:cs typeface="Open Sans"/>
                <a:sym typeface="Open Sans"/>
              </a:rPr>
              <a:t>or </a:t>
            </a:r>
            <a:r>
              <a:rPr lang="en-US" sz="2500" b="1" dirty="0">
                <a:solidFill>
                  <a:schemeClr val="dk1"/>
                </a:solidFill>
                <a:latin typeface="Open Sans"/>
                <a:ea typeface="Open Sans"/>
                <a:cs typeface="Open Sans"/>
                <a:sym typeface="Open Sans"/>
              </a:rPr>
              <a:t>tree search</a:t>
            </a:r>
            <a:r>
              <a:rPr lang="en-US" sz="2500" dirty="0">
                <a:solidFill>
                  <a:schemeClr val="dk1"/>
                </a:solidFill>
                <a:latin typeface="Open Sans"/>
                <a:ea typeface="Open Sans"/>
                <a:cs typeface="Open Sans"/>
                <a:sym typeface="Open Sans"/>
              </a:rPr>
              <a:t>?</a:t>
            </a:r>
            <a:endParaRPr sz="2500" dirty="0">
              <a:solidFill>
                <a:schemeClr val="dk1"/>
              </a:solidFill>
              <a:latin typeface="Open Sans"/>
              <a:ea typeface="Open Sans"/>
              <a:cs typeface="Open Sans"/>
              <a:sym typeface="Open Sans"/>
            </a:endParaRPr>
          </a:p>
        </p:txBody>
      </p:sp>
      <p:pic>
        <p:nvPicPr>
          <p:cNvPr id="30" name="Picture 29">
            <a:extLst>
              <a:ext uri="{FF2B5EF4-FFF2-40B4-BE49-F238E27FC236}">
                <a16:creationId xmlns:a16="http://schemas.microsoft.com/office/drawing/2014/main" id="{E93F7F3F-5756-1468-897F-519D40E4A66F}"/>
              </a:ext>
            </a:extLst>
          </p:cNvPr>
          <p:cNvPicPr>
            <a:picLocks noChangeAspect="1"/>
          </p:cNvPicPr>
          <p:nvPr/>
        </p:nvPicPr>
        <p:blipFill>
          <a:blip r:embed="rId2"/>
          <a:stretch>
            <a:fillRect/>
          </a:stretch>
        </p:blipFill>
        <p:spPr>
          <a:xfrm>
            <a:off x="7480135" y="-14734"/>
            <a:ext cx="4118477" cy="2287559"/>
          </a:xfrm>
          <a:prstGeom prst="rect">
            <a:avLst/>
          </a:prstGeom>
        </p:spPr>
      </p:pic>
      <p:sp>
        <p:nvSpPr>
          <p:cNvPr id="5" name="TextBox 4">
            <a:extLst>
              <a:ext uri="{FF2B5EF4-FFF2-40B4-BE49-F238E27FC236}">
                <a16:creationId xmlns:a16="http://schemas.microsoft.com/office/drawing/2014/main" id="{114C6703-AC3E-CB5F-56B3-1DE9832E37AF}"/>
              </a:ext>
            </a:extLst>
          </p:cNvPr>
          <p:cNvSpPr txBox="1"/>
          <p:nvPr/>
        </p:nvSpPr>
        <p:spPr>
          <a:xfrm>
            <a:off x="4880681" y="4562739"/>
            <a:ext cx="3813263" cy="369332"/>
          </a:xfrm>
          <a:prstGeom prst="rect">
            <a:avLst/>
          </a:prstGeom>
          <a:solidFill>
            <a:schemeClr val="bg1">
              <a:alpha val="90000"/>
            </a:schemeClr>
          </a:solidFill>
        </p:spPr>
        <p:txBody>
          <a:bodyPr wrap="square" rtlCol="0">
            <a:spAutoFit/>
          </a:bodyPr>
          <a:lstStyle/>
          <a:p>
            <a:r>
              <a:rPr lang="en-US" b="1" dirty="0">
                <a:solidFill>
                  <a:schemeClr val="accent2"/>
                </a:solidFill>
              </a:rPr>
              <a:t>Tatooine	447 = 118 + 329  </a:t>
            </a:r>
          </a:p>
        </p:txBody>
      </p:sp>
      <p:sp>
        <p:nvSpPr>
          <p:cNvPr id="29" name="TextBox 28">
            <a:extLst>
              <a:ext uri="{FF2B5EF4-FFF2-40B4-BE49-F238E27FC236}">
                <a16:creationId xmlns:a16="http://schemas.microsoft.com/office/drawing/2014/main" id="{213F58BC-BF63-CBE7-EAEC-BB6E69C785DE}"/>
              </a:ext>
            </a:extLst>
          </p:cNvPr>
          <p:cNvSpPr txBox="1"/>
          <p:nvPr/>
        </p:nvSpPr>
        <p:spPr>
          <a:xfrm>
            <a:off x="4880680" y="4906671"/>
            <a:ext cx="3763255" cy="369332"/>
          </a:xfrm>
          <a:prstGeom prst="rect">
            <a:avLst/>
          </a:prstGeom>
          <a:solidFill>
            <a:schemeClr val="bg1">
              <a:alpha val="90000"/>
            </a:schemeClr>
          </a:solidFill>
        </p:spPr>
        <p:txBody>
          <a:bodyPr wrap="square" rtlCol="0">
            <a:spAutoFit/>
          </a:bodyPr>
          <a:lstStyle/>
          <a:p>
            <a:r>
              <a:rPr lang="en-US" b="1" dirty="0">
                <a:solidFill>
                  <a:schemeClr val="accent2"/>
                </a:solidFill>
              </a:rPr>
              <a:t>Coruscant	449 =  75 + 374  </a:t>
            </a:r>
          </a:p>
        </p:txBody>
      </p:sp>
    </p:spTree>
    <p:extLst>
      <p:ext uri="{BB962C8B-B14F-4D97-AF65-F5344CB8AC3E}">
        <p14:creationId xmlns:p14="http://schemas.microsoft.com/office/powerpoint/2010/main" val="944346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500"/>
                                  </p:stCondLst>
                                  <p:childTnLst>
                                    <p:set>
                                      <p:cBhvr>
                                        <p:cTn id="16" dur="1" fill="hold">
                                          <p:stCondLst>
                                            <p:cond delay="0"/>
                                          </p:stCondLst>
                                        </p:cTn>
                                        <p:tgtEl>
                                          <p:spTgt spid="25"/>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500"/>
                                  </p:stCondLst>
                                  <p:childTnLst>
                                    <p:set>
                                      <p:cBhvr>
                                        <p:cTn id="19" dur="1" fill="hold">
                                          <p:stCondLst>
                                            <p:cond delay="0"/>
                                          </p:stCondLst>
                                        </p:cTn>
                                        <p:tgtEl>
                                          <p:spTgt spid="2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F2F52-61AF-7FC3-E4A7-E0ECC973542E}"/>
              </a:ext>
            </a:extLst>
          </p:cNvPr>
          <p:cNvSpPr>
            <a:spLocks noGrp="1"/>
          </p:cNvSpPr>
          <p:nvPr>
            <p:ph type="title"/>
          </p:nvPr>
        </p:nvSpPr>
        <p:spPr>
          <a:xfrm>
            <a:off x="399673" y="365125"/>
            <a:ext cx="10954127" cy="772052"/>
          </a:xfrm>
        </p:spPr>
        <p:txBody>
          <a:bodyPr anchor="ctr">
            <a:normAutofit/>
          </a:bodyPr>
          <a:lstStyle/>
          <a:p>
            <a:r>
              <a:rPr lang="en-US" dirty="0"/>
              <a:t>Graph search versus tree search</a:t>
            </a:r>
          </a:p>
        </p:txBody>
      </p:sp>
      <p:pic>
        <p:nvPicPr>
          <p:cNvPr id="4" name="Picture 3">
            <a:extLst>
              <a:ext uri="{FF2B5EF4-FFF2-40B4-BE49-F238E27FC236}">
                <a16:creationId xmlns:a16="http://schemas.microsoft.com/office/drawing/2014/main" id="{AE662C29-CDE6-E6D4-250F-65CEE5434C54}"/>
              </a:ext>
            </a:extLst>
          </p:cNvPr>
          <p:cNvPicPr>
            <a:picLocks noChangeAspect="1"/>
          </p:cNvPicPr>
          <p:nvPr/>
        </p:nvPicPr>
        <p:blipFill>
          <a:blip r:embed="rId3"/>
          <a:stretch>
            <a:fillRect/>
          </a:stretch>
        </p:blipFill>
        <p:spPr>
          <a:xfrm>
            <a:off x="1279028" y="1825625"/>
            <a:ext cx="4299944" cy="4351338"/>
          </a:xfrm>
          <a:prstGeom prst="rect">
            <a:avLst/>
          </a:prstGeom>
          <a:noFill/>
        </p:spPr>
      </p:pic>
      <p:sp>
        <p:nvSpPr>
          <p:cNvPr id="3" name="Content Placeholder 2">
            <a:extLst>
              <a:ext uri="{FF2B5EF4-FFF2-40B4-BE49-F238E27FC236}">
                <a16:creationId xmlns:a16="http://schemas.microsoft.com/office/drawing/2014/main" id="{1E957FF9-2A53-9DCC-63EF-D077A633F9C0}"/>
              </a:ext>
            </a:extLst>
          </p:cNvPr>
          <p:cNvSpPr>
            <a:spLocks noGrp="1"/>
          </p:cNvSpPr>
          <p:nvPr>
            <p:ph sz="half" idx="2"/>
          </p:nvPr>
        </p:nvSpPr>
        <p:spPr>
          <a:xfrm>
            <a:off x="6172200" y="1825625"/>
            <a:ext cx="5181600" cy="4351338"/>
          </a:xfrm>
        </p:spPr>
        <p:txBody>
          <a:bodyPr>
            <a:normAutofit/>
          </a:bodyPr>
          <a:lstStyle/>
          <a:p>
            <a:r>
              <a:rPr lang="en-US" dirty="0"/>
              <a:t>What is the difference between graph search and tree search?</a:t>
            </a:r>
          </a:p>
          <a:p>
            <a:endParaRPr lang="en-US" dirty="0"/>
          </a:p>
          <a:p>
            <a:endParaRPr lang="en-US" dirty="0"/>
          </a:p>
          <a:p>
            <a:r>
              <a:rPr lang="en-US" b="1" i="0" dirty="0">
                <a:effectLst/>
                <a:hlinkClick r:id="rId4"/>
              </a:rPr>
              <a:t>PollEv.com​/ccb</a:t>
            </a:r>
            <a:endParaRPr lang="en-US" b="1" i="0" dirty="0">
              <a:effectLst/>
            </a:endParaRPr>
          </a:p>
          <a:p>
            <a:endParaRPr lang="en-US" dirty="0"/>
          </a:p>
        </p:txBody>
      </p:sp>
    </p:spTree>
    <p:extLst>
      <p:ext uri="{BB962C8B-B14F-4D97-AF65-F5344CB8AC3E}">
        <p14:creationId xmlns:p14="http://schemas.microsoft.com/office/powerpoint/2010/main" val="16869204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AE5FF-2399-544C-8AA1-46FA1E7F6831}"/>
              </a:ext>
            </a:extLst>
          </p:cNvPr>
          <p:cNvSpPr>
            <a:spLocks noGrp="1"/>
          </p:cNvSpPr>
          <p:nvPr>
            <p:ph type="title"/>
          </p:nvPr>
        </p:nvSpPr>
        <p:spPr/>
        <p:txBody>
          <a:bodyPr/>
          <a:lstStyle/>
          <a:p>
            <a:pPr marL="0" lvl="0" indent="0">
              <a:spcBef>
                <a:spcPts val="0"/>
              </a:spcBef>
              <a:buClr>
                <a:schemeClr val="accent1"/>
              </a:buClr>
            </a:pPr>
            <a:r>
              <a:rPr lang="en-US" dirty="0">
                <a:ea typeface="Open Sans"/>
                <a:cs typeface="Open Sans"/>
                <a:sym typeface="Open Sans"/>
              </a:rPr>
              <a:t>A* search example</a:t>
            </a:r>
            <a:endParaRPr lang="en-US" dirty="0">
              <a:solidFill>
                <a:srgbClr val="370661"/>
              </a:solidFill>
              <a:ea typeface="Open Sans"/>
              <a:cs typeface="Open Sans"/>
              <a:sym typeface="Open Sans"/>
            </a:endParaRPr>
          </a:p>
        </p:txBody>
      </p:sp>
      <p:sp>
        <p:nvSpPr>
          <p:cNvPr id="43" name="Oval 42">
            <a:extLst>
              <a:ext uri="{FF2B5EF4-FFF2-40B4-BE49-F238E27FC236}">
                <a16:creationId xmlns:a16="http://schemas.microsoft.com/office/drawing/2014/main" id="{37A2F6B2-E2CC-3A4D-949D-C029E80CD96E}"/>
              </a:ext>
            </a:extLst>
          </p:cNvPr>
          <p:cNvSpPr/>
          <p:nvPr/>
        </p:nvSpPr>
        <p:spPr>
          <a:xfrm>
            <a:off x="4523442" y="1026106"/>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4" name="Rectangle 43">
            <a:extLst>
              <a:ext uri="{FF2B5EF4-FFF2-40B4-BE49-F238E27FC236}">
                <a16:creationId xmlns:a16="http://schemas.microsoft.com/office/drawing/2014/main" id="{D6BC5633-13ED-3F4C-AA62-59DE44CC92EB}"/>
              </a:ext>
            </a:extLst>
          </p:cNvPr>
          <p:cNvSpPr/>
          <p:nvPr/>
        </p:nvSpPr>
        <p:spPr>
          <a:xfrm>
            <a:off x="3478586" y="966106"/>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sp>
        <p:nvSpPr>
          <p:cNvPr id="50" name="Rectangle 49">
            <a:extLst>
              <a:ext uri="{FF2B5EF4-FFF2-40B4-BE49-F238E27FC236}">
                <a16:creationId xmlns:a16="http://schemas.microsoft.com/office/drawing/2014/main" id="{DA20E5A7-8CB1-B24A-8FAD-FC8D87B385E3}"/>
              </a:ext>
            </a:extLst>
          </p:cNvPr>
          <p:cNvSpPr/>
          <p:nvPr/>
        </p:nvSpPr>
        <p:spPr>
          <a:xfrm>
            <a:off x="9306889" y="1850326"/>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85" name="Rectangle 84">
            <a:extLst>
              <a:ext uri="{FF2B5EF4-FFF2-40B4-BE49-F238E27FC236}">
                <a16:creationId xmlns:a16="http://schemas.microsoft.com/office/drawing/2014/main" id="{85A852E9-5307-8E4F-94DD-AFEE7FB06C27}"/>
              </a:ext>
            </a:extLst>
          </p:cNvPr>
          <p:cNvSpPr/>
          <p:nvPr/>
        </p:nvSpPr>
        <p:spPr>
          <a:xfrm>
            <a:off x="6451968" y="3602858"/>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41" name="Rectangle 40">
            <a:extLst>
              <a:ext uri="{FF2B5EF4-FFF2-40B4-BE49-F238E27FC236}">
                <a16:creationId xmlns:a16="http://schemas.microsoft.com/office/drawing/2014/main" id="{00A61ADE-3E81-3E43-BF24-DCDF2F4E07F5}"/>
              </a:ext>
            </a:extLst>
          </p:cNvPr>
          <p:cNvSpPr/>
          <p:nvPr/>
        </p:nvSpPr>
        <p:spPr>
          <a:xfrm>
            <a:off x="6633695" y="2407119"/>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grpSp>
        <p:nvGrpSpPr>
          <p:cNvPr id="6" name="Group 5">
            <a:extLst>
              <a:ext uri="{FF2B5EF4-FFF2-40B4-BE49-F238E27FC236}">
                <a16:creationId xmlns:a16="http://schemas.microsoft.com/office/drawing/2014/main" id="{6B47359C-1130-4232-CE13-40A59FA2E713}"/>
              </a:ext>
            </a:extLst>
          </p:cNvPr>
          <p:cNvGrpSpPr/>
          <p:nvPr/>
        </p:nvGrpSpPr>
        <p:grpSpPr>
          <a:xfrm>
            <a:off x="547619" y="1245946"/>
            <a:ext cx="10366150" cy="1625350"/>
            <a:chOff x="547619" y="1245946"/>
            <a:chExt cx="10366150" cy="1625350"/>
          </a:xfrm>
        </p:grpSpPr>
        <p:cxnSp>
          <p:nvCxnSpPr>
            <p:cNvPr id="28" name="Straight Connector 27">
              <a:extLst>
                <a:ext uri="{FF2B5EF4-FFF2-40B4-BE49-F238E27FC236}">
                  <a16:creationId xmlns:a16="http://schemas.microsoft.com/office/drawing/2014/main" id="{1D8B2B7F-A080-2B48-B438-72325173576F}"/>
                </a:ext>
              </a:extLst>
            </p:cNvPr>
            <p:cNvCxnSpPr>
              <a:cxnSpLocks/>
              <a:stCxn id="40" idx="1"/>
              <a:endCxn id="43" idx="5"/>
            </p:cNvCxnSpPr>
            <p:nvPr/>
          </p:nvCxnSpPr>
          <p:spPr>
            <a:xfrm flipH="1" flipV="1">
              <a:off x="4898732" y="1401396"/>
              <a:ext cx="1384197" cy="97083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39A0B7-16AE-5345-950B-D5B7C17FEA44}"/>
                </a:ext>
              </a:extLst>
            </p:cNvPr>
            <p:cNvCxnSpPr>
              <a:cxnSpLocks/>
              <a:stCxn id="43" idx="6"/>
              <a:endCxn id="49" idx="2"/>
            </p:cNvCxnSpPr>
            <p:nvPr/>
          </p:nvCxnSpPr>
          <p:spPr>
            <a:xfrm>
              <a:off x="4963121" y="1245946"/>
              <a:ext cx="4258703" cy="119057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29B662E-430A-0742-873A-23F8C7455F2F}"/>
                </a:ext>
              </a:extLst>
            </p:cNvPr>
            <p:cNvCxnSpPr>
              <a:cxnSpLocks/>
              <a:endCxn id="46" idx="7"/>
            </p:cNvCxnSpPr>
            <p:nvPr/>
          </p:nvCxnSpPr>
          <p:spPr>
            <a:xfrm flipH="1">
              <a:off x="2595182" y="1272803"/>
              <a:ext cx="2087712" cy="101032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7C1DB7E0-130B-B949-8C8B-00C71B63FF5C}"/>
                </a:ext>
              </a:extLst>
            </p:cNvPr>
            <p:cNvSpPr/>
            <p:nvPr/>
          </p:nvSpPr>
          <p:spPr>
            <a:xfrm>
              <a:off x="2219892" y="2218743"/>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47" name="Rectangle 46">
              <a:extLst>
                <a:ext uri="{FF2B5EF4-FFF2-40B4-BE49-F238E27FC236}">
                  <a16:creationId xmlns:a16="http://schemas.microsoft.com/office/drawing/2014/main" id="{05DF91C9-3ED0-3747-A2A9-F13A98FC84E2}"/>
                </a:ext>
              </a:extLst>
            </p:cNvPr>
            <p:cNvSpPr/>
            <p:nvPr/>
          </p:nvSpPr>
          <p:spPr>
            <a:xfrm>
              <a:off x="547619" y="2224965"/>
              <a:ext cx="1665841" cy="646331"/>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Base</a:t>
              </a:r>
            </a:p>
            <a:p>
              <a:endParaRPr lang="en-US" dirty="0">
                <a:solidFill>
                  <a:schemeClr val="accent2"/>
                </a:solidFill>
                <a:effectLst/>
                <a:latin typeface="Helvetica Neue" panose="02000503000000020004" pitchFamily="2" charset="0"/>
              </a:endParaRPr>
            </a:p>
          </p:txBody>
        </p:sp>
        <p:sp>
          <p:nvSpPr>
            <p:cNvPr id="49" name="Oval 48">
              <a:extLst>
                <a:ext uri="{FF2B5EF4-FFF2-40B4-BE49-F238E27FC236}">
                  <a16:creationId xmlns:a16="http://schemas.microsoft.com/office/drawing/2014/main" id="{ECA94101-5D61-A742-A0C9-37CD2C62509F}"/>
                </a:ext>
              </a:extLst>
            </p:cNvPr>
            <p:cNvSpPr/>
            <p:nvPr/>
          </p:nvSpPr>
          <p:spPr>
            <a:xfrm>
              <a:off x="9221824" y="221667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7" name="Rectangle 66">
              <a:extLst>
                <a:ext uri="{FF2B5EF4-FFF2-40B4-BE49-F238E27FC236}">
                  <a16:creationId xmlns:a16="http://schemas.microsoft.com/office/drawing/2014/main" id="{28750ED7-9552-5A45-9F27-B398508545D2}"/>
                </a:ext>
              </a:extLst>
            </p:cNvPr>
            <p:cNvSpPr/>
            <p:nvPr/>
          </p:nvSpPr>
          <p:spPr>
            <a:xfrm>
              <a:off x="9661503" y="2289090"/>
              <a:ext cx="1252266" cy="369332"/>
            </a:xfrm>
            <a:prstGeom prst="rect">
              <a:avLst/>
            </a:prstGeom>
          </p:spPr>
          <p:txBody>
            <a:bodyPr wrap="square">
              <a:spAutoFit/>
            </a:bodyPr>
            <a:lstStyle/>
            <a:p>
              <a:r>
                <a:rPr lang="en-US" dirty="0">
                  <a:solidFill>
                    <a:schemeClr val="accent2"/>
                  </a:solidFill>
                  <a:latin typeface="Helvetica Neue" panose="02000503000000020004" pitchFamily="2" charset="0"/>
                </a:rPr>
                <a:t>Coruscant</a:t>
              </a:r>
            </a:p>
          </p:txBody>
        </p:sp>
        <p:sp>
          <p:nvSpPr>
            <p:cNvPr id="40" name="Oval 39">
              <a:extLst>
                <a:ext uri="{FF2B5EF4-FFF2-40B4-BE49-F238E27FC236}">
                  <a16:creationId xmlns:a16="http://schemas.microsoft.com/office/drawing/2014/main" id="{5A24799C-D818-2D4C-9F2A-CFB4D0A2B93E}"/>
                </a:ext>
              </a:extLst>
            </p:cNvPr>
            <p:cNvSpPr/>
            <p:nvPr/>
          </p:nvSpPr>
          <p:spPr>
            <a:xfrm>
              <a:off x="6218540" y="2307846"/>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96" name="Rectangle 95">
              <a:extLst>
                <a:ext uri="{FF2B5EF4-FFF2-40B4-BE49-F238E27FC236}">
                  <a16:creationId xmlns:a16="http://schemas.microsoft.com/office/drawing/2014/main" id="{8F0CEC1C-50B6-2246-97E7-C0081B116531}"/>
                </a:ext>
              </a:extLst>
            </p:cNvPr>
            <p:cNvSpPr/>
            <p:nvPr/>
          </p:nvSpPr>
          <p:spPr>
            <a:xfrm>
              <a:off x="5001633" y="2273183"/>
              <a:ext cx="1056700" cy="369332"/>
            </a:xfrm>
            <a:prstGeom prst="rect">
              <a:avLst/>
            </a:prstGeom>
          </p:spPr>
          <p:txBody>
            <a:bodyPr wrap="none">
              <a:spAutoFit/>
            </a:bodyPr>
            <a:lstStyle/>
            <a:p>
              <a:r>
                <a:rPr lang="en-US" dirty="0">
                  <a:solidFill>
                    <a:schemeClr val="accent2"/>
                  </a:solidFill>
                  <a:latin typeface="Helvetica Neue" panose="02000503000000020004" pitchFamily="2" charset="0"/>
                </a:rPr>
                <a:t>Tatooine</a:t>
              </a:r>
              <a:endParaRPr lang="en-US" dirty="0"/>
            </a:p>
          </p:txBody>
        </p:sp>
      </p:grpSp>
      <p:sp>
        <p:nvSpPr>
          <p:cNvPr id="4" name="TextBox 3">
            <a:extLst>
              <a:ext uri="{FF2B5EF4-FFF2-40B4-BE49-F238E27FC236}">
                <a16:creationId xmlns:a16="http://schemas.microsoft.com/office/drawing/2014/main" id="{6A24BB0F-546B-D975-1ABA-32B3FF5D6A45}"/>
              </a:ext>
            </a:extLst>
          </p:cNvPr>
          <p:cNvSpPr txBox="1"/>
          <p:nvPr/>
        </p:nvSpPr>
        <p:spPr>
          <a:xfrm>
            <a:off x="4742662" y="4199579"/>
            <a:ext cx="1845377" cy="369332"/>
          </a:xfrm>
          <a:prstGeom prst="rect">
            <a:avLst/>
          </a:prstGeom>
          <a:noFill/>
        </p:spPr>
        <p:txBody>
          <a:bodyPr wrap="none" rtlCol="0">
            <a:spAutoFit/>
          </a:bodyPr>
          <a:lstStyle/>
          <a:p>
            <a:r>
              <a:rPr lang="en-US" dirty="0"/>
              <a:t>Frontier queue:</a:t>
            </a:r>
          </a:p>
        </p:txBody>
      </p:sp>
      <p:sp>
        <p:nvSpPr>
          <p:cNvPr id="177" name="TextBox 176">
            <a:extLst>
              <a:ext uri="{FF2B5EF4-FFF2-40B4-BE49-F238E27FC236}">
                <a16:creationId xmlns:a16="http://schemas.microsoft.com/office/drawing/2014/main" id="{FE4144A3-2004-0243-CDBE-B31381E45DA9}"/>
              </a:ext>
            </a:extLst>
          </p:cNvPr>
          <p:cNvSpPr txBox="1"/>
          <p:nvPr/>
        </p:nvSpPr>
        <p:spPr>
          <a:xfrm>
            <a:off x="262021" y="1075820"/>
            <a:ext cx="6105524" cy="646331"/>
          </a:xfrm>
          <a:prstGeom prst="rect">
            <a:avLst/>
          </a:prstGeom>
          <a:noFill/>
        </p:spPr>
        <p:txBody>
          <a:bodyPr wrap="square">
            <a:spAutoFit/>
          </a:bodyPr>
          <a:lstStyle/>
          <a:p>
            <a:r>
              <a:rPr lang="en-US" dirty="0"/>
              <a:t>Initial State: </a:t>
            </a:r>
            <a:r>
              <a:rPr lang="en-US" b="1" dirty="0" err="1"/>
              <a:t>Alderaan</a:t>
            </a:r>
            <a:br>
              <a:rPr lang="en-US" dirty="0"/>
            </a:br>
            <a:r>
              <a:rPr lang="en-US" dirty="0"/>
              <a:t>Goal State: </a:t>
            </a:r>
            <a:r>
              <a:rPr lang="en-US" b="1" dirty="0"/>
              <a:t>Kessel</a:t>
            </a:r>
            <a:endParaRPr lang="en-US" dirty="0"/>
          </a:p>
        </p:txBody>
      </p:sp>
      <p:grpSp>
        <p:nvGrpSpPr>
          <p:cNvPr id="21" name="Group 20">
            <a:extLst>
              <a:ext uri="{FF2B5EF4-FFF2-40B4-BE49-F238E27FC236}">
                <a16:creationId xmlns:a16="http://schemas.microsoft.com/office/drawing/2014/main" id="{A6233493-F690-185E-A891-2B9076B5DC76}"/>
              </a:ext>
            </a:extLst>
          </p:cNvPr>
          <p:cNvGrpSpPr/>
          <p:nvPr/>
        </p:nvGrpSpPr>
        <p:grpSpPr>
          <a:xfrm>
            <a:off x="329796" y="2438583"/>
            <a:ext cx="4328763" cy="1489610"/>
            <a:chOff x="329796" y="2438583"/>
            <a:chExt cx="4328763" cy="1489610"/>
          </a:xfrm>
        </p:grpSpPr>
        <p:sp>
          <p:nvSpPr>
            <p:cNvPr id="9" name="Oval 8">
              <a:extLst>
                <a:ext uri="{FF2B5EF4-FFF2-40B4-BE49-F238E27FC236}">
                  <a16:creationId xmlns:a16="http://schemas.microsoft.com/office/drawing/2014/main" id="{BA3BA0F4-0CFA-3100-181F-8F13454F3531}"/>
                </a:ext>
              </a:extLst>
            </p:cNvPr>
            <p:cNvSpPr/>
            <p:nvPr/>
          </p:nvSpPr>
          <p:spPr>
            <a:xfrm>
              <a:off x="658345"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CF0B8718-60D4-CFB9-E7A1-967E67B47762}"/>
                </a:ext>
              </a:extLst>
            </p:cNvPr>
            <p:cNvSpPr/>
            <p:nvPr/>
          </p:nvSpPr>
          <p:spPr>
            <a:xfrm>
              <a:off x="329796" y="3558861"/>
              <a:ext cx="971741"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  </a:t>
              </a:r>
              <a:r>
                <a:rPr lang="en-US" dirty="0" err="1">
                  <a:solidFill>
                    <a:schemeClr val="accent2"/>
                  </a:solidFill>
                  <a:latin typeface="Helvetica Neue" panose="02000503000000020004" pitchFamily="2" charset="0"/>
                </a:rPr>
                <a:t>Ryloth</a:t>
              </a:r>
              <a:endParaRPr lang="en-US" dirty="0">
                <a:solidFill>
                  <a:schemeClr val="accent2"/>
                </a:solidFill>
                <a:effectLst/>
                <a:latin typeface="Helvetica Neue" panose="02000503000000020004" pitchFamily="2" charset="0"/>
              </a:endParaRPr>
            </a:p>
          </p:txBody>
        </p:sp>
        <p:sp>
          <p:nvSpPr>
            <p:cNvPr id="11" name="Oval 10">
              <a:extLst>
                <a:ext uri="{FF2B5EF4-FFF2-40B4-BE49-F238E27FC236}">
                  <a16:creationId xmlns:a16="http://schemas.microsoft.com/office/drawing/2014/main" id="{967FABEB-FF25-FB8F-2EDF-0EBCE54A5E61}"/>
                </a:ext>
              </a:extLst>
            </p:cNvPr>
            <p:cNvSpPr/>
            <p:nvPr/>
          </p:nvSpPr>
          <p:spPr>
            <a:xfrm>
              <a:off x="1709088"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9A41E6E4-7C82-4DF6-AE59-301BC7565416}"/>
                </a:ext>
              </a:extLst>
            </p:cNvPr>
            <p:cNvSpPr/>
            <p:nvPr/>
          </p:nvSpPr>
          <p:spPr>
            <a:xfrm>
              <a:off x="1380539" y="3558861"/>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Onderon</a:t>
              </a:r>
              <a:endParaRPr lang="en-US" dirty="0">
                <a:solidFill>
                  <a:schemeClr val="accent2"/>
                </a:solidFill>
                <a:effectLst/>
                <a:latin typeface="Helvetica Neue" panose="02000503000000020004" pitchFamily="2" charset="0"/>
              </a:endParaRPr>
            </a:p>
          </p:txBody>
        </p:sp>
        <p:sp>
          <p:nvSpPr>
            <p:cNvPr id="13" name="Oval 12">
              <a:extLst>
                <a:ext uri="{FF2B5EF4-FFF2-40B4-BE49-F238E27FC236}">
                  <a16:creationId xmlns:a16="http://schemas.microsoft.com/office/drawing/2014/main" id="{3B2C5659-0A6D-B75F-505A-80EA74D78D9C}"/>
                </a:ext>
              </a:extLst>
            </p:cNvPr>
            <p:cNvSpPr/>
            <p:nvPr/>
          </p:nvSpPr>
          <p:spPr>
            <a:xfrm>
              <a:off x="2710360"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3">
              <a:extLst>
                <a:ext uri="{FF2B5EF4-FFF2-40B4-BE49-F238E27FC236}">
                  <a16:creationId xmlns:a16="http://schemas.microsoft.com/office/drawing/2014/main" id="{4B43934F-256C-FCCD-07B3-D4C7EBB9D9A0}"/>
                </a:ext>
              </a:extLst>
            </p:cNvPr>
            <p:cNvSpPr/>
            <p:nvPr/>
          </p:nvSpPr>
          <p:spPr>
            <a:xfrm>
              <a:off x="2569589" y="3558861"/>
              <a:ext cx="800219" cy="369332"/>
            </a:xfrm>
            <a:prstGeom prst="rect">
              <a:avLst/>
            </a:prstGeom>
            <a:ln>
              <a:noFill/>
            </a:ln>
          </p:spPr>
          <p:txBody>
            <a:bodyPr wrap="none">
              <a:spAutoFit/>
            </a:bodyPr>
            <a:lstStyle/>
            <a:p>
              <a:pPr algn="ctr"/>
              <a:r>
                <a:rPr lang="en-US" dirty="0">
                  <a:solidFill>
                    <a:schemeClr val="accent2"/>
                  </a:solidFill>
                  <a:latin typeface="Helvetica Neue" panose="02000503000000020004" pitchFamily="2" charset="0"/>
                </a:rPr>
                <a:t>Endor</a:t>
              </a:r>
              <a:endParaRPr lang="en-US" dirty="0">
                <a:solidFill>
                  <a:schemeClr val="accent2"/>
                </a:solidFill>
                <a:effectLst/>
                <a:latin typeface="Helvetica Neue" panose="02000503000000020004" pitchFamily="2" charset="0"/>
              </a:endParaRPr>
            </a:p>
          </p:txBody>
        </p:sp>
        <p:sp>
          <p:nvSpPr>
            <p:cNvPr id="15" name="Oval 14">
              <a:extLst>
                <a:ext uri="{FF2B5EF4-FFF2-40B4-BE49-F238E27FC236}">
                  <a16:creationId xmlns:a16="http://schemas.microsoft.com/office/drawing/2014/main" id="{54B992BA-9CB4-ED0C-CEE4-A163FE23D840}"/>
                </a:ext>
              </a:extLst>
            </p:cNvPr>
            <p:cNvSpPr/>
            <p:nvPr/>
          </p:nvSpPr>
          <p:spPr>
            <a:xfrm>
              <a:off x="3710716"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 name="Rectangle 15">
              <a:extLst>
                <a:ext uri="{FF2B5EF4-FFF2-40B4-BE49-F238E27FC236}">
                  <a16:creationId xmlns:a16="http://schemas.microsoft.com/office/drawing/2014/main" id="{89E48AAA-6450-1C3F-AAA2-3BDCC5137000}"/>
                </a:ext>
              </a:extLst>
            </p:cNvPr>
            <p:cNvSpPr/>
            <p:nvPr/>
          </p:nvSpPr>
          <p:spPr>
            <a:xfrm>
              <a:off x="3561784" y="3558861"/>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cxnSp>
          <p:nvCxnSpPr>
            <p:cNvPr id="17" name="Straight Connector 16">
              <a:extLst>
                <a:ext uri="{FF2B5EF4-FFF2-40B4-BE49-F238E27FC236}">
                  <a16:creationId xmlns:a16="http://schemas.microsoft.com/office/drawing/2014/main" id="{18B2A890-466E-FD1E-CA31-57ACF31AC072}"/>
                </a:ext>
              </a:extLst>
            </p:cNvPr>
            <p:cNvCxnSpPr>
              <a:cxnSpLocks/>
              <a:endCxn id="9" idx="7"/>
            </p:cNvCxnSpPr>
            <p:nvPr/>
          </p:nvCxnSpPr>
          <p:spPr>
            <a:xfrm flipH="1">
              <a:off x="1033635" y="2438583"/>
              <a:ext cx="1186257" cy="762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5138259-BDA1-8476-68F7-C4C88A3E3002}"/>
                </a:ext>
              </a:extLst>
            </p:cNvPr>
            <p:cNvCxnSpPr>
              <a:cxnSpLocks/>
              <a:endCxn id="11" idx="0"/>
            </p:cNvCxnSpPr>
            <p:nvPr/>
          </p:nvCxnSpPr>
          <p:spPr>
            <a:xfrm flipH="1">
              <a:off x="1928928" y="2594033"/>
              <a:ext cx="355353" cy="5427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54694B-2AA7-BCF4-D708-6B96E8B08276}"/>
                </a:ext>
              </a:extLst>
            </p:cNvPr>
            <p:cNvCxnSpPr>
              <a:cxnSpLocks/>
              <a:endCxn id="13" idx="0"/>
            </p:cNvCxnSpPr>
            <p:nvPr/>
          </p:nvCxnSpPr>
          <p:spPr>
            <a:xfrm>
              <a:off x="2595182" y="2594033"/>
              <a:ext cx="335018" cy="5427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5D8912-C553-F0E7-42FB-C02B484A264E}"/>
                </a:ext>
              </a:extLst>
            </p:cNvPr>
            <p:cNvCxnSpPr>
              <a:cxnSpLocks/>
              <a:endCxn id="15" idx="1"/>
            </p:cNvCxnSpPr>
            <p:nvPr/>
          </p:nvCxnSpPr>
          <p:spPr>
            <a:xfrm>
              <a:off x="2659571" y="2438583"/>
              <a:ext cx="1115534" cy="762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E8977069-7E25-85F2-C247-7C76350ED6B9}"/>
              </a:ext>
            </a:extLst>
          </p:cNvPr>
          <p:cNvSpPr txBox="1"/>
          <p:nvPr/>
        </p:nvSpPr>
        <p:spPr>
          <a:xfrm>
            <a:off x="2386519" y="2457855"/>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6730EFE6-8927-EAA9-56C8-08B8F182CAF3}"/>
              </a:ext>
            </a:extLst>
          </p:cNvPr>
          <p:cNvSpPr txBox="1"/>
          <p:nvPr/>
        </p:nvSpPr>
        <p:spPr>
          <a:xfrm>
            <a:off x="4842766" y="6396255"/>
            <a:ext cx="3914108" cy="369332"/>
          </a:xfrm>
          <a:prstGeom prst="rect">
            <a:avLst/>
          </a:prstGeom>
          <a:solidFill>
            <a:schemeClr val="bg1">
              <a:alpha val="90370"/>
            </a:schemeClr>
          </a:solidFill>
        </p:spPr>
        <p:txBody>
          <a:bodyPr wrap="square" rtlCol="0">
            <a:spAutoFit/>
          </a:bodyPr>
          <a:lstStyle/>
          <a:p>
            <a:r>
              <a:rPr lang="en-US" b="1" dirty="0" err="1">
                <a:solidFill>
                  <a:schemeClr val="accent2"/>
                </a:solidFill>
              </a:rPr>
              <a:t>Alderaan</a:t>
            </a:r>
            <a:r>
              <a:rPr lang="en-US" b="1" dirty="0">
                <a:solidFill>
                  <a:schemeClr val="accent2"/>
                </a:solidFill>
              </a:rPr>
              <a:t>	646 = 280 + 366  </a:t>
            </a:r>
          </a:p>
        </p:txBody>
      </p:sp>
      <p:sp>
        <p:nvSpPr>
          <p:cNvPr id="24" name="TextBox 23">
            <a:extLst>
              <a:ext uri="{FF2B5EF4-FFF2-40B4-BE49-F238E27FC236}">
                <a16:creationId xmlns:a16="http://schemas.microsoft.com/office/drawing/2014/main" id="{E920126E-258D-0185-1713-B495CDE4374B}"/>
              </a:ext>
            </a:extLst>
          </p:cNvPr>
          <p:cNvSpPr txBox="1"/>
          <p:nvPr/>
        </p:nvSpPr>
        <p:spPr>
          <a:xfrm>
            <a:off x="4842766" y="6026928"/>
            <a:ext cx="3914108" cy="369332"/>
          </a:xfrm>
          <a:prstGeom prst="rect">
            <a:avLst/>
          </a:prstGeom>
          <a:solidFill>
            <a:schemeClr val="bg1">
              <a:alpha val="90370"/>
            </a:schemeClr>
          </a:solidFill>
        </p:spPr>
        <p:txBody>
          <a:bodyPr wrap="square" rtlCol="0">
            <a:spAutoFit/>
          </a:bodyPr>
          <a:lstStyle/>
          <a:p>
            <a:r>
              <a:rPr lang="en-US" b="1" dirty="0" err="1">
                <a:solidFill>
                  <a:schemeClr val="accent2"/>
                </a:solidFill>
              </a:rPr>
              <a:t>Onderon</a:t>
            </a:r>
            <a:r>
              <a:rPr lang="en-US" b="1" dirty="0">
                <a:solidFill>
                  <a:schemeClr val="accent2"/>
                </a:solidFill>
              </a:rPr>
              <a:t>	526 = 146 + 380  </a:t>
            </a:r>
          </a:p>
        </p:txBody>
      </p:sp>
      <p:sp>
        <p:nvSpPr>
          <p:cNvPr id="25" name="TextBox 24">
            <a:extLst>
              <a:ext uri="{FF2B5EF4-FFF2-40B4-BE49-F238E27FC236}">
                <a16:creationId xmlns:a16="http://schemas.microsoft.com/office/drawing/2014/main" id="{DCFAD988-B8A6-3FCF-ACE3-0F995E3FA1A3}"/>
              </a:ext>
            </a:extLst>
          </p:cNvPr>
          <p:cNvSpPr txBox="1"/>
          <p:nvPr/>
        </p:nvSpPr>
        <p:spPr>
          <a:xfrm>
            <a:off x="4832644" y="4926567"/>
            <a:ext cx="3914108" cy="369332"/>
          </a:xfrm>
          <a:prstGeom prst="rect">
            <a:avLst/>
          </a:prstGeom>
          <a:solidFill>
            <a:schemeClr val="bg1">
              <a:alpha val="90370"/>
            </a:schemeClr>
          </a:solidFill>
        </p:spPr>
        <p:txBody>
          <a:bodyPr wrap="square" rtlCol="0">
            <a:spAutoFit/>
          </a:bodyPr>
          <a:lstStyle/>
          <a:p>
            <a:r>
              <a:rPr lang="en-US" b="1" dirty="0">
                <a:solidFill>
                  <a:schemeClr val="accent2"/>
                </a:solidFill>
              </a:rPr>
              <a:t>Endor		415 = 239 + 176  </a:t>
            </a:r>
          </a:p>
        </p:txBody>
      </p:sp>
      <p:sp>
        <p:nvSpPr>
          <p:cNvPr id="26" name="TextBox 25">
            <a:extLst>
              <a:ext uri="{FF2B5EF4-FFF2-40B4-BE49-F238E27FC236}">
                <a16:creationId xmlns:a16="http://schemas.microsoft.com/office/drawing/2014/main" id="{A3034E4A-0C29-EF6C-E575-571C293999EE}"/>
              </a:ext>
            </a:extLst>
          </p:cNvPr>
          <p:cNvSpPr txBox="1"/>
          <p:nvPr/>
        </p:nvSpPr>
        <p:spPr>
          <a:xfrm>
            <a:off x="4842766" y="4549092"/>
            <a:ext cx="3914108" cy="369332"/>
          </a:xfrm>
          <a:prstGeom prst="rect">
            <a:avLst/>
          </a:prstGeom>
          <a:solidFill>
            <a:schemeClr val="bg1">
              <a:alpha val="90370"/>
            </a:schemeClr>
          </a:solidFill>
        </p:spPr>
        <p:txBody>
          <a:bodyPr wrap="square" rtlCol="0">
            <a:spAutoFit/>
          </a:bodyPr>
          <a:lstStyle/>
          <a:p>
            <a:r>
              <a:rPr lang="en-US" b="1" dirty="0" err="1">
                <a:solidFill>
                  <a:schemeClr val="accent2"/>
                </a:solidFill>
              </a:rPr>
              <a:t>Ryloth</a:t>
            </a:r>
            <a:r>
              <a:rPr lang="en-US" b="1" dirty="0">
                <a:solidFill>
                  <a:schemeClr val="accent2"/>
                </a:solidFill>
              </a:rPr>
              <a:t>		413 = 220 + 193  </a:t>
            </a:r>
          </a:p>
        </p:txBody>
      </p:sp>
      <p:graphicFrame>
        <p:nvGraphicFramePr>
          <p:cNvPr id="27" name="Table 2">
            <a:extLst>
              <a:ext uri="{FF2B5EF4-FFF2-40B4-BE49-F238E27FC236}">
                <a16:creationId xmlns:a16="http://schemas.microsoft.com/office/drawing/2014/main" id="{DBE4EDE8-98B1-5994-D7DC-CF231399DC65}"/>
              </a:ext>
            </a:extLst>
          </p:cNvPr>
          <p:cNvGraphicFramePr>
            <a:graphicFrameLocks noGrp="1"/>
          </p:cNvGraphicFramePr>
          <p:nvPr/>
        </p:nvGraphicFramePr>
        <p:xfrm>
          <a:off x="8756874" y="4121369"/>
          <a:ext cx="3259615" cy="2593145"/>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632141505"/>
                    </a:ext>
                  </a:extLst>
                </a:gridCol>
                <a:gridCol w="642416">
                  <a:extLst>
                    <a:ext uri="{9D8B030D-6E8A-4147-A177-3AD203B41FA5}">
                      <a16:colId xmlns:a16="http://schemas.microsoft.com/office/drawing/2014/main" val="1109464113"/>
                    </a:ext>
                  </a:extLst>
                </a:gridCol>
                <a:gridCol w="142340">
                  <a:extLst>
                    <a:ext uri="{9D8B030D-6E8A-4147-A177-3AD203B41FA5}">
                      <a16:colId xmlns:a16="http://schemas.microsoft.com/office/drawing/2014/main" val="2570685854"/>
                    </a:ext>
                  </a:extLst>
                </a:gridCol>
                <a:gridCol w="1065213">
                  <a:extLst>
                    <a:ext uri="{9D8B030D-6E8A-4147-A177-3AD203B41FA5}">
                      <a16:colId xmlns:a16="http://schemas.microsoft.com/office/drawing/2014/main" val="1129571147"/>
                    </a:ext>
                  </a:extLst>
                </a:gridCol>
                <a:gridCol w="628596">
                  <a:extLst>
                    <a:ext uri="{9D8B030D-6E8A-4147-A177-3AD203B41FA5}">
                      <a16:colId xmlns:a16="http://schemas.microsoft.com/office/drawing/2014/main" val="1940163824"/>
                    </a:ext>
                  </a:extLst>
                </a:gridCol>
              </a:tblGrid>
              <a:tr h="181702">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tc>
                  <a:txBody>
                    <a:bodyPr/>
                    <a:lstStyle/>
                    <a:p>
                      <a:pPr algn="l" fontAlgn="b"/>
                      <a:endParaRPr lang="en-US" sz="1200" b="1" i="0" u="none" strike="noStrike" baseline="0" dirty="0">
                        <a:solidFill>
                          <a:schemeClr val="accent4"/>
                        </a:solidFill>
                        <a:effectLst/>
                        <a:latin typeface="+mn-lt"/>
                      </a:endParaRPr>
                    </a:p>
                  </a:txBody>
                  <a:tcPr marL="9525" marR="9525" marT="9525" marB="0" anchor="b"/>
                </a:tc>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extLst>
                  <a:ext uri="{0D108BD9-81ED-4DB2-BD59-A6C34878D82A}">
                    <a16:rowId xmlns:a16="http://schemas.microsoft.com/office/drawing/2014/main" val="2424969334"/>
                  </a:ext>
                </a:extLst>
              </a:tr>
              <a:tr h="240074">
                <a:tc>
                  <a:txBody>
                    <a:bodyPr/>
                    <a:lstStyle/>
                    <a:p>
                      <a:pPr algn="l" fontAlgn="b"/>
                      <a:r>
                        <a:rPr lang="en-US" sz="1200" b="0" i="0" u="none" strike="noStrike" baseline="0" dirty="0" err="1">
                          <a:solidFill>
                            <a:srgbClr val="000000"/>
                          </a:solidFill>
                          <a:effectLst/>
                          <a:latin typeface="+mn-lt"/>
                        </a:rPr>
                        <a:t>Alderaan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366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Lotho</a:t>
                      </a:r>
                      <a:r>
                        <a:rPr lang="en-US" sz="1200" b="0" i="0" u="none" strike="noStrike" baseline="0" dirty="0">
                          <a:solidFill>
                            <a:srgbClr val="000000"/>
                          </a:solidFill>
                          <a:effectLst/>
                          <a:latin typeface="+mn-lt"/>
                        </a:rPr>
                        <a:t> Minor</a:t>
                      </a:r>
                    </a:p>
                  </a:txBody>
                  <a:tcPr marL="9525" marR="9525" marT="9525" marB="0" anchor="b"/>
                </a:tc>
                <a:tc>
                  <a:txBody>
                    <a:bodyPr/>
                    <a:lstStyle/>
                    <a:p>
                      <a:pPr algn="r" fontAlgn="b"/>
                      <a:r>
                        <a:rPr lang="en-US" sz="1200" b="0" i="0" u="none" strike="noStrike" baseline="0" dirty="0">
                          <a:solidFill>
                            <a:srgbClr val="000000"/>
                          </a:solidFill>
                          <a:effectLst/>
                          <a:latin typeface="+mn-lt"/>
                        </a:rPr>
                        <a:t>244</a:t>
                      </a:r>
                    </a:p>
                  </a:txBody>
                  <a:tcPr marL="9525" marR="9525" marT="9525" marB="0" anchor="b"/>
                </a:tc>
                <a:extLst>
                  <a:ext uri="{0D108BD9-81ED-4DB2-BD59-A6C34878D82A}">
                    <a16:rowId xmlns:a16="http://schemas.microsoft.com/office/drawing/2014/main" val="3050881670"/>
                  </a:ext>
                </a:extLst>
              </a:tr>
              <a:tr h="240074">
                <a:tc>
                  <a:txBody>
                    <a:bodyPr/>
                    <a:lstStyle/>
                    <a:p>
                      <a:pPr algn="l" fontAlgn="b"/>
                      <a:r>
                        <a:rPr lang="en-US" sz="1200" b="0" i="0" u="none" strike="noStrike" baseline="0" dirty="0" err="1">
                          <a:solidFill>
                            <a:srgbClr val="000000"/>
                          </a:solidFill>
                          <a:effectLst/>
                          <a:latin typeface="+mn-lt"/>
                        </a:rPr>
                        <a:t>Bespin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80</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Mandalore</a:t>
                      </a:r>
                    </a:p>
                  </a:txBody>
                  <a:tcPr marL="9525" marR="9525" marT="9525" marB="0" anchor="b"/>
                </a:tc>
                <a:tc>
                  <a:txBody>
                    <a:bodyPr/>
                    <a:lstStyle/>
                    <a:p>
                      <a:pPr algn="r" fontAlgn="b"/>
                      <a:r>
                        <a:rPr lang="en-US" sz="1200" b="0" i="0" u="none" strike="noStrike" baseline="0">
                          <a:solidFill>
                            <a:srgbClr val="000000"/>
                          </a:solidFill>
                          <a:effectLst/>
                          <a:latin typeface="+mn-lt"/>
                        </a:rPr>
                        <a:t>241</a:t>
                      </a:r>
                    </a:p>
                  </a:txBody>
                  <a:tcPr marL="9525" marR="9525" marT="9525" marB="0" anchor="b"/>
                </a:tc>
                <a:extLst>
                  <a:ext uri="{0D108BD9-81ED-4DB2-BD59-A6C34878D82A}">
                    <a16:rowId xmlns:a16="http://schemas.microsoft.com/office/drawing/2014/main" val="3469727496"/>
                  </a:ext>
                </a:extLst>
              </a:tr>
              <a:tr h="240074">
                <a:tc>
                  <a:txBody>
                    <a:bodyPr/>
                    <a:lstStyle/>
                    <a:p>
                      <a:pPr algn="l" fontAlgn="b"/>
                      <a:r>
                        <a:rPr lang="en-US" sz="1200" b="0" i="0" u="none" strike="noStrike" baseline="0">
                          <a:solidFill>
                            <a:srgbClr val="000000"/>
                          </a:solidFill>
                          <a:effectLst/>
                          <a:latin typeface="+mn-lt"/>
                        </a:rPr>
                        <a:t>Coruscant</a:t>
                      </a:r>
                    </a:p>
                  </a:txBody>
                  <a:tcPr marL="9525" marR="9525" marT="9525" marB="0" anchor="b"/>
                </a:tc>
                <a:tc>
                  <a:txBody>
                    <a:bodyPr/>
                    <a:lstStyle/>
                    <a:p>
                      <a:pPr algn="r" fontAlgn="b"/>
                      <a:r>
                        <a:rPr lang="en-US" sz="1200" b="0" i="0" u="none" strike="noStrike" baseline="0" dirty="0">
                          <a:solidFill>
                            <a:srgbClr val="000000"/>
                          </a:solidFill>
                          <a:effectLst/>
                          <a:latin typeface="+mn-lt"/>
                        </a:rPr>
                        <a:t>374</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Naboo</a:t>
                      </a:r>
                    </a:p>
                  </a:txBody>
                  <a:tcPr marL="9525" marR="9525" marT="9525" marB="0" anchor="b"/>
                </a:tc>
                <a:tc>
                  <a:txBody>
                    <a:bodyPr/>
                    <a:lstStyle/>
                    <a:p>
                      <a:pPr algn="r" fontAlgn="b"/>
                      <a:r>
                        <a:rPr lang="en-US" sz="1200" b="0" i="0" u="none" strike="noStrike" baseline="0">
                          <a:solidFill>
                            <a:srgbClr val="000000"/>
                          </a:solidFill>
                          <a:effectLst/>
                          <a:latin typeface="+mn-lt"/>
                        </a:rPr>
                        <a:t>100</a:t>
                      </a:r>
                    </a:p>
                  </a:txBody>
                  <a:tcPr marL="9525" marR="9525" marT="9525" marB="0" anchor="b"/>
                </a:tc>
                <a:extLst>
                  <a:ext uri="{0D108BD9-81ED-4DB2-BD59-A6C34878D82A}">
                    <a16:rowId xmlns:a16="http://schemas.microsoft.com/office/drawing/2014/main" val="3691324431"/>
                  </a:ext>
                </a:extLst>
              </a:tr>
              <a:tr h="240074">
                <a:tc>
                  <a:txBody>
                    <a:bodyPr/>
                    <a:lstStyle/>
                    <a:p>
                      <a:pPr algn="l" fontAlgn="b"/>
                      <a:r>
                        <a:rPr lang="en-US" sz="1200" b="0" i="0" u="none" strike="noStrike" baseline="0">
                          <a:solidFill>
                            <a:srgbClr val="000000"/>
                          </a:solidFill>
                          <a:effectLst/>
                          <a:latin typeface="+mn-lt"/>
                        </a:rPr>
                        <a:t>Dagobah</a:t>
                      </a:r>
                    </a:p>
                  </a:txBody>
                  <a:tcPr marL="9525" marR="9525" marT="9525" marB="0" anchor="b"/>
                </a:tc>
                <a:tc>
                  <a:txBody>
                    <a:bodyPr/>
                    <a:lstStyle/>
                    <a:p>
                      <a:pPr algn="r" fontAlgn="b"/>
                      <a:r>
                        <a:rPr lang="en-US" sz="1200" b="0" i="0" u="none" strike="noStrike" baseline="0" dirty="0">
                          <a:solidFill>
                            <a:srgbClr val="000000"/>
                          </a:solidFill>
                          <a:effectLst/>
                          <a:latin typeface="+mn-lt"/>
                        </a:rPr>
                        <a:t>242</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Onderon</a:t>
                      </a:r>
                    </a:p>
                  </a:txBody>
                  <a:tcPr marL="9525" marR="9525" marT="9525" marB="0" anchor="b"/>
                </a:tc>
                <a:tc>
                  <a:txBody>
                    <a:bodyPr/>
                    <a:lstStyle/>
                    <a:p>
                      <a:pPr algn="r" fontAlgn="b"/>
                      <a:r>
                        <a:rPr lang="en-US" sz="1200" b="0" i="0" u="none" strike="noStrike" baseline="0">
                          <a:solidFill>
                            <a:srgbClr val="000000"/>
                          </a:solidFill>
                          <a:effectLst/>
                          <a:latin typeface="+mn-lt"/>
                        </a:rPr>
                        <a:t>380</a:t>
                      </a:r>
                    </a:p>
                  </a:txBody>
                  <a:tcPr marL="9525" marR="9525" marT="9525" marB="0" anchor="b"/>
                </a:tc>
                <a:extLst>
                  <a:ext uri="{0D108BD9-81ED-4DB2-BD59-A6C34878D82A}">
                    <a16:rowId xmlns:a16="http://schemas.microsoft.com/office/drawing/2014/main" val="1917150976"/>
                  </a:ext>
                </a:extLst>
              </a:tr>
              <a:tr h="240074">
                <a:tc>
                  <a:txBody>
                    <a:bodyPr/>
                    <a:lstStyle/>
                    <a:p>
                      <a:pPr algn="l" fontAlgn="b"/>
                      <a:r>
                        <a:rPr lang="en-US" sz="1200" b="0" i="0" u="none" strike="noStrike" baseline="0">
                          <a:solidFill>
                            <a:srgbClr val="000000"/>
                          </a:solidFill>
                          <a:effectLst/>
                          <a:latin typeface="+mn-lt"/>
                        </a:rPr>
                        <a:t>Endor</a:t>
                      </a:r>
                    </a:p>
                  </a:txBody>
                  <a:tcPr marL="9525" marR="9525" marT="9525" marB="0" anchor="b"/>
                </a:tc>
                <a:tc>
                  <a:txBody>
                    <a:bodyPr/>
                    <a:lstStyle/>
                    <a:p>
                      <a:pPr algn="r" fontAlgn="b"/>
                      <a:r>
                        <a:rPr lang="en-US" sz="1200" b="0" i="0" u="none" strike="noStrike" baseline="0">
                          <a:solidFill>
                            <a:srgbClr val="000000"/>
                          </a:solidFill>
                          <a:effectLst/>
                          <a:latin typeface="+mn-lt"/>
                        </a:rPr>
                        <a:t>176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Polis Massa</a:t>
                      </a:r>
                    </a:p>
                  </a:txBody>
                  <a:tcPr marL="9525" marR="9525" marT="9525" marB="0" anchor="b"/>
                </a:tc>
                <a:tc>
                  <a:txBody>
                    <a:bodyPr/>
                    <a:lstStyle/>
                    <a:p>
                      <a:pPr algn="r" fontAlgn="b"/>
                      <a:r>
                        <a:rPr lang="en-US" sz="1200" b="0" i="0" u="none" strike="noStrike" baseline="0">
                          <a:solidFill>
                            <a:srgbClr val="000000"/>
                          </a:solidFill>
                          <a:effectLst/>
                          <a:latin typeface="+mn-lt"/>
                        </a:rPr>
                        <a:t>234</a:t>
                      </a:r>
                    </a:p>
                  </a:txBody>
                  <a:tcPr marL="9525" marR="9525" marT="9525" marB="0" anchor="b"/>
                </a:tc>
                <a:extLst>
                  <a:ext uri="{0D108BD9-81ED-4DB2-BD59-A6C34878D82A}">
                    <a16:rowId xmlns:a16="http://schemas.microsoft.com/office/drawing/2014/main" val="1082404056"/>
                  </a:ext>
                </a:extLst>
              </a:tr>
              <a:tr h="240074">
                <a:tc>
                  <a:txBody>
                    <a:bodyPr/>
                    <a:lstStyle/>
                    <a:p>
                      <a:pPr algn="l" fontAlgn="b"/>
                      <a:r>
                        <a:rPr lang="en-US" sz="1200" b="0" i="0" u="none" strike="noStrike" baseline="0" dirty="0" err="1">
                          <a:solidFill>
                            <a:srgbClr val="000000"/>
                          </a:solidFill>
                          <a:effectLst/>
                          <a:latin typeface="+mn-lt"/>
                        </a:rPr>
                        <a:t>Fondor</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161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Ryloth</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193</a:t>
                      </a:r>
                    </a:p>
                  </a:txBody>
                  <a:tcPr marL="9525" marR="9525" marT="9525" marB="0" anchor="b"/>
                </a:tc>
                <a:extLst>
                  <a:ext uri="{0D108BD9-81ED-4DB2-BD59-A6C34878D82A}">
                    <a16:rowId xmlns:a16="http://schemas.microsoft.com/office/drawing/2014/main" val="443994611"/>
                  </a:ext>
                </a:extLst>
              </a:tr>
              <a:tr h="240074">
                <a:tc>
                  <a:txBody>
                    <a:bodyPr/>
                    <a:lstStyle/>
                    <a:p>
                      <a:pPr algn="l" fontAlgn="b"/>
                      <a:r>
                        <a:rPr lang="en-US" sz="1200" b="0" i="0" u="none" strike="noStrike" baseline="0">
                          <a:solidFill>
                            <a:srgbClr val="000000"/>
                          </a:solidFill>
                          <a:effectLst/>
                          <a:latin typeface="+mn-lt"/>
                        </a:rPr>
                        <a:t>Geonosis</a:t>
                      </a:r>
                    </a:p>
                  </a:txBody>
                  <a:tcPr marL="9525" marR="9525" marT="9525" marB="0" anchor="b"/>
                </a:tc>
                <a:tc>
                  <a:txBody>
                    <a:bodyPr/>
                    <a:lstStyle/>
                    <a:p>
                      <a:pPr algn="r" fontAlgn="b"/>
                      <a:r>
                        <a:rPr lang="en-US" sz="1200" b="0" i="0" u="none" strike="noStrike" baseline="0">
                          <a:solidFill>
                            <a:srgbClr val="000000"/>
                          </a:solidFill>
                          <a:effectLst/>
                          <a:latin typeface="+mn-lt"/>
                        </a:rPr>
                        <a:t>77</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Starkiller</a:t>
                      </a:r>
                      <a:r>
                        <a:rPr lang="en-US" sz="1200" b="0" i="0" u="none" strike="noStrike" baseline="0" dirty="0">
                          <a:solidFill>
                            <a:srgbClr val="000000"/>
                          </a:solidFill>
                          <a:effectLst/>
                          <a:latin typeface="+mn-lt"/>
                        </a:rPr>
                        <a:t> Base</a:t>
                      </a:r>
                    </a:p>
                  </a:txBody>
                  <a:tcPr marL="9525" marR="9525" marT="9525" marB="0" anchor="b"/>
                </a:tc>
                <a:tc>
                  <a:txBody>
                    <a:bodyPr/>
                    <a:lstStyle/>
                    <a:p>
                      <a:pPr algn="r" fontAlgn="b"/>
                      <a:r>
                        <a:rPr lang="en-US" sz="1200" b="0" i="0" u="none" strike="noStrike" baseline="0">
                          <a:solidFill>
                            <a:srgbClr val="000000"/>
                          </a:solidFill>
                          <a:effectLst/>
                          <a:latin typeface="+mn-lt"/>
                        </a:rPr>
                        <a:t>253</a:t>
                      </a:r>
                    </a:p>
                  </a:txBody>
                  <a:tcPr marL="9525" marR="9525" marT="9525" marB="0" anchor="b"/>
                </a:tc>
                <a:extLst>
                  <a:ext uri="{0D108BD9-81ED-4DB2-BD59-A6C34878D82A}">
                    <a16:rowId xmlns:a16="http://schemas.microsoft.com/office/drawing/2014/main" val="469821536"/>
                  </a:ext>
                </a:extLst>
              </a:tr>
              <a:tr h="240074">
                <a:tc>
                  <a:txBody>
                    <a:bodyPr/>
                    <a:lstStyle/>
                    <a:p>
                      <a:pPr algn="l" fontAlgn="b"/>
                      <a:r>
                        <a:rPr lang="en-US" sz="1200" b="0" i="0" u="none" strike="noStrike" baseline="0">
                          <a:solidFill>
                            <a:srgbClr val="000000"/>
                          </a:solidFill>
                          <a:effectLst/>
                          <a:latin typeface="+mn-lt"/>
                        </a:rPr>
                        <a:t>Hoth</a:t>
                      </a:r>
                    </a:p>
                  </a:txBody>
                  <a:tcPr marL="9525" marR="9525" marT="9525" marB="0" anchor="b"/>
                </a:tc>
                <a:tc>
                  <a:txBody>
                    <a:bodyPr/>
                    <a:lstStyle/>
                    <a:p>
                      <a:pPr algn="r" fontAlgn="b"/>
                      <a:r>
                        <a:rPr lang="en-US" sz="1200" b="0" i="0" u="none" strike="noStrike" baseline="0">
                          <a:solidFill>
                            <a:srgbClr val="000000"/>
                          </a:solidFill>
                          <a:effectLst/>
                          <a:latin typeface="+mn-lt"/>
                        </a:rPr>
                        <a:t>151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Tatooine</a:t>
                      </a:r>
                    </a:p>
                  </a:txBody>
                  <a:tcPr marL="9525" marR="9525" marT="9525" marB="0" anchor="b"/>
                </a:tc>
                <a:tc>
                  <a:txBody>
                    <a:bodyPr/>
                    <a:lstStyle/>
                    <a:p>
                      <a:pPr algn="r" fontAlgn="b"/>
                      <a:r>
                        <a:rPr lang="en-US" sz="1200" b="0" i="0" u="none" strike="noStrike" baseline="0">
                          <a:solidFill>
                            <a:srgbClr val="000000"/>
                          </a:solidFill>
                          <a:effectLst/>
                          <a:latin typeface="+mn-lt"/>
                        </a:rPr>
                        <a:t>329</a:t>
                      </a:r>
                    </a:p>
                  </a:txBody>
                  <a:tcPr marL="9525" marR="9525" marT="9525" marB="0" anchor="b"/>
                </a:tc>
                <a:extLst>
                  <a:ext uri="{0D108BD9-81ED-4DB2-BD59-A6C34878D82A}">
                    <a16:rowId xmlns:a16="http://schemas.microsoft.com/office/drawing/2014/main" val="232418652"/>
                  </a:ext>
                </a:extLst>
              </a:tr>
              <a:tr h="240074">
                <a:tc>
                  <a:txBody>
                    <a:bodyPr/>
                    <a:lstStyle/>
                    <a:p>
                      <a:pPr algn="l" fontAlgn="b"/>
                      <a:r>
                        <a:rPr lang="en-US" sz="1200" b="0" i="0" u="none" strike="noStrike" baseline="0">
                          <a:solidFill>
                            <a:srgbClr val="000000"/>
                          </a:solidFill>
                          <a:effectLst/>
                          <a:latin typeface="+mn-lt"/>
                        </a:rPr>
                        <a:t>Iridonia</a:t>
                      </a:r>
                    </a:p>
                  </a:txBody>
                  <a:tcPr marL="9525" marR="9525" marT="9525" marB="0" anchor="b"/>
                </a:tc>
                <a:tc>
                  <a:txBody>
                    <a:bodyPr/>
                    <a:lstStyle/>
                    <a:p>
                      <a:pPr algn="r" fontAlgn="b"/>
                      <a:r>
                        <a:rPr lang="en-US" sz="1200" b="0" i="0" u="none" strike="noStrike" baseline="0">
                          <a:solidFill>
                            <a:srgbClr val="000000"/>
                          </a:solidFill>
                          <a:effectLst/>
                          <a:latin typeface="+mn-lt"/>
                        </a:rPr>
                        <a:t>226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Vandor-1</a:t>
                      </a:r>
                    </a:p>
                  </a:txBody>
                  <a:tcPr marL="9525" marR="9525" marT="9525" marB="0" anchor="b"/>
                </a:tc>
                <a:tc>
                  <a:txBody>
                    <a:bodyPr/>
                    <a:lstStyle/>
                    <a:p>
                      <a:pPr algn="r" fontAlgn="b"/>
                      <a:r>
                        <a:rPr lang="en-US" sz="1200" b="0" i="0" u="none" strike="noStrike" baseline="0" dirty="0">
                          <a:solidFill>
                            <a:srgbClr val="000000"/>
                          </a:solidFill>
                          <a:effectLst/>
                          <a:latin typeface="+mn-lt"/>
                        </a:rPr>
                        <a:t>199</a:t>
                      </a:r>
                    </a:p>
                  </a:txBody>
                  <a:tcPr marL="9525" marR="9525" marT="9525" marB="0" anchor="b"/>
                </a:tc>
                <a:extLst>
                  <a:ext uri="{0D108BD9-81ED-4DB2-BD59-A6C34878D82A}">
                    <a16:rowId xmlns:a16="http://schemas.microsoft.com/office/drawing/2014/main" val="221416254"/>
                  </a:ext>
                </a:extLst>
              </a:tr>
              <a:tr h="240074">
                <a:tc>
                  <a:txBody>
                    <a:bodyPr/>
                    <a:lstStyle/>
                    <a:p>
                      <a:pPr algn="l" fontAlgn="b"/>
                      <a:r>
                        <a:rPr lang="en-US" sz="1200" b="0" i="0" u="none" strike="noStrike" baseline="0" dirty="0">
                          <a:solidFill>
                            <a:srgbClr val="000000"/>
                          </a:solidFill>
                          <a:effectLst/>
                          <a:latin typeface="+mn-lt"/>
                        </a:rPr>
                        <a:t>Kessel</a:t>
                      </a:r>
                    </a:p>
                  </a:txBody>
                  <a:tcPr marL="9525" marR="9525" marT="9525" marB="0" anchor="b"/>
                </a:tc>
                <a:tc>
                  <a:txBody>
                    <a:bodyPr/>
                    <a:lstStyle/>
                    <a:p>
                      <a:pPr algn="r" fontAlgn="b"/>
                      <a:r>
                        <a:rPr lang="en-US" sz="1200" b="0" i="0" u="none" strike="noStrike" baseline="0">
                          <a:solidFill>
                            <a:srgbClr val="000000"/>
                          </a:solidFill>
                          <a:effectLst/>
                          <a:latin typeface="+mn-lt"/>
                        </a:rPr>
                        <a:t>0</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Zygerria</a:t>
                      </a:r>
                    </a:p>
                  </a:txBody>
                  <a:tcPr marL="9525" marR="9525" marT="9525" marB="0" anchor="b"/>
                </a:tc>
                <a:tc>
                  <a:txBody>
                    <a:bodyPr/>
                    <a:lstStyle/>
                    <a:p>
                      <a:pPr algn="r" fontAlgn="b"/>
                      <a:r>
                        <a:rPr lang="en-US" sz="1200" b="0" i="0" u="none" strike="noStrike" baseline="0" dirty="0">
                          <a:solidFill>
                            <a:srgbClr val="000000"/>
                          </a:solidFill>
                          <a:effectLst/>
                          <a:latin typeface="+mn-lt"/>
                        </a:rPr>
                        <a:t>160</a:t>
                      </a:r>
                    </a:p>
                  </a:txBody>
                  <a:tcPr marL="9525" marR="9525" marT="9525" marB="0" anchor="b"/>
                </a:tc>
                <a:extLst>
                  <a:ext uri="{0D108BD9-81ED-4DB2-BD59-A6C34878D82A}">
                    <a16:rowId xmlns:a16="http://schemas.microsoft.com/office/drawing/2014/main" val="3915899476"/>
                  </a:ext>
                </a:extLst>
              </a:tr>
            </a:tbl>
          </a:graphicData>
        </a:graphic>
      </p:graphicFrame>
      <p:pic>
        <p:nvPicPr>
          <p:cNvPr id="30" name="Picture 29">
            <a:extLst>
              <a:ext uri="{FF2B5EF4-FFF2-40B4-BE49-F238E27FC236}">
                <a16:creationId xmlns:a16="http://schemas.microsoft.com/office/drawing/2014/main" id="{E93F7F3F-5756-1468-897F-519D40E4A66F}"/>
              </a:ext>
            </a:extLst>
          </p:cNvPr>
          <p:cNvPicPr>
            <a:picLocks noChangeAspect="1"/>
          </p:cNvPicPr>
          <p:nvPr/>
        </p:nvPicPr>
        <p:blipFill>
          <a:blip r:embed="rId2"/>
          <a:stretch>
            <a:fillRect/>
          </a:stretch>
        </p:blipFill>
        <p:spPr>
          <a:xfrm>
            <a:off x="7480135" y="-14734"/>
            <a:ext cx="4118477" cy="2287559"/>
          </a:xfrm>
          <a:prstGeom prst="rect">
            <a:avLst/>
          </a:prstGeom>
        </p:spPr>
      </p:pic>
      <p:sp>
        <p:nvSpPr>
          <p:cNvPr id="3" name="TextBox 2">
            <a:extLst>
              <a:ext uri="{FF2B5EF4-FFF2-40B4-BE49-F238E27FC236}">
                <a16:creationId xmlns:a16="http://schemas.microsoft.com/office/drawing/2014/main" id="{01D05C0B-AAF4-F463-ED99-D28CBE83363A}"/>
              </a:ext>
            </a:extLst>
          </p:cNvPr>
          <p:cNvSpPr txBox="1"/>
          <p:nvPr/>
        </p:nvSpPr>
        <p:spPr>
          <a:xfrm>
            <a:off x="4832645" y="5300562"/>
            <a:ext cx="3813263" cy="446892"/>
          </a:xfrm>
          <a:prstGeom prst="rect">
            <a:avLst/>
          </a:prstGeom>
          <a:solidFill>
            <a:schemeClr val="bg1">
              <a:alpha val="90000"/>
            </a:schemeClr>
          </a:solidFill>
        </p:spPr>
        <p:txBody>
          <a:bodyPr wrap="square" rtlCol="0">
            <a:spAutoFit/>
          </a:bodyPr>
          <a:lstStyle/>
          <a:p>
            <a:r>
              <a:rPr lang="en-US" b="1" dirty="0">
                <a:solidFill>
                  <a:schemeClr val="accent2"/>
                </a:solidFill>
              </a:rPr>
              <a:t>Tatooine	447 = 118 + 329  </a:t>
            </a:r>
          </a:p>
        </p:txBody>
      </p:sp>
      <p:sp>
        <p:nvSpPr>
          <p:cNvPr id="5" name="TextBox 4">
            <a:extLst>
              <a:ext uri="{FF2B5EF4-FFF2-40B4-BE49-F238E27FC236}">
                <a16:creationId xmlns:a16="http://schemas.microsoft.com/office/drawing/2014/main" id="{35CC2CFE-8101-9F02-F44D-928CABBBF78C}"/>
              </a:ext>
            </a:extLst>
          </p:cNvPr>
          <p:cNvSpPr txBox="1"/>
          <p:nvPr/>
        </p:nvSpPr>
        <p:spPr>
          <a:xfrm>
            <a:off x="4832644" y="5644494"/>
            <a:ext cx="3763255" cy="446892"/>
          </a:xfrm>
          <a:prstGeom prst="rect">
            <a:avLst/>
          </a:prstGeom>
          <a:solidFill>
            <a:schemeClr val="bg1">
              <a:alpha val="90000"/>
            </a:schemeClr>
          </a:solidFill>
        </p:spPr>
        <p:txBody>
          <a:bodyPr wrap="square" rtlCol="0">
            <a:spAutoFit/>
          </a:bodyPr>
          <a:lstStyle/>
          <a:p>
            <a:r>
              <a:rPr lang="en-US" b="1" dirty="0">
                <a:solidFill>
                  <a:schemeClr val="accent2"/>
                </a:solidFill>
              </a:rPr>
              <a:t>Coruscant	449 =  75 + 374  </a:t>
            </a:r>
          </a:p>
        </p:txBody>
      </p:sp>
      <p:sp>
        <p:nvSpPr>
          <p:cNvPr id="29" name="Rectangle 5">
            <a:extLst>
              <a:ext uri="{FF2B5EF4-FFF2-40B4-BE49-F238E27FC236}">
                <a16:creationId xmlns:a16="http://schemas.microsoft.com/office/drawing/2014/main" id="{8081AAC4-B39F-D506-A3EF-05EC3DD3B651}"/>
              </a:ext>
            </a:extLst>
          </p:cNvPr>
          <p:cNvSpPr>
            <a:spLocks noChangeArrowheads="1"/>
          </p:cNvSpPr>
          <p:nvPr/>
        </p:nvSpPr>
        <p:spPr bwMode="auto">
          <a:xfrm>
            <a:off x="6058333" y="3328986"/>
            <a:ext cx="3028518" cy="957527"/>
          </a:xfrm>
          <a:prstGeom prst="rect">
            <a:avLst/>
          </a:prstGeom>
          <a:noFill/>
          <a:ln w="9525">
            <a:noFill/>
            <a:miter lim="800000"/>
            <a:headEnd/>
            <a:tailEnd/>
          </a:ln>
        </p:spPr>
        <p:txBody>
          <a:bodyPr lIns="92075" tIns="46038" rIns="92075" bIns="46038"/>
          <a:lstStyle/>
          <a:p>
            <a:pPr algn="ctr">
              <a:spcBef>
                <a:spcPct val="20000"/>
              </a:spcBef>
              <a:buClr>
                <a:srgbClr val="000099"/>
              </a:buClr>
              <a:buSzPct val="100000"/>
            </a:pPr>
            <a:r>
              <a:rPr lang="en-US" sz="2400" b="1" dirty="0">
                <a:solidFill>
                  <a:srgbClr val="CC00CC"/>
                </a:solidFill>
                <a:latin typeface="Arial" charset="0"/>
              </a:rPr>
              <a:t>Sort queue by f(n).</a:t>
            </a:r>
            <a:endParaRPr lang="en-US" sz="2400" b="1" dirty="0">
              <a:latin typeface="Arial" charset="0"/>
            </a:endParaRPr>
          </a:p>
          <a:p>
            <a:pPr marL="342900" indent="-342900" algn="ctr">
              <a:spcBef>
                <a:spcPct val="20000"/>
              </a:spcBef>
              <a:buClr>
                <a:srgbClr val="000099"/>
              </a:buClr>
              <a:buSzPct val="100000"/>
              <a:buFont typeface="Symbol" pitchFamily="18" charset="2"/>
              <a:buNone/>
            </a:pPr>
            <a:r>
              <a:rPr lang="en-US" sz="2400" b="1" dirty="0">
                <a:solidFill>
                  <a:srgbClr val="CC00CC"/>
                </a:solidFill>
                <a:latin typeface="Arial" charset="0"/>
              </a:rPr>
              <a:t>f(n) = g(n) + h(n)</a:t>
            </a:r>
            <a:endParaRPr lang="en-US" sz="2400" b="1" dirty="0">
              <a:latin typeface="Arial" charset="0"/>
            </a:endParaRPr>
          </a:p>
        </p:txBody>
      </p:sp>
    </p:spTree>
    <p:extLst>
      <p:ext uri="{BB962C8B-B14F-4D97-AF65-F5344CB8AC3E}">
        <p14:creationId xmlns:p14="http://schemas.microsoft.com/office/powerpoint/2010/main" val="985263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AE5FF-2399-544C-8AA1-46FA1E7F6831}"/>
              </a:ext>
            </a:extLst>
          </p:cNvPr>
          <p:cNvSpPr>
            <a:spLocks noGrp="1"/>
          </p:cNvSpPr>
          <p:nvPr>
            <p:ph type="title"/>
          </p:nvPr>
        </p:nvSpPr>
        <p:spPr/>
        <p:txBody>
          <a:bodyPr/>
          <a:lstStyle/>
          <a:p>
            <a:pPr marL="0" lvl="0" indent="0">
              <a:spcBef>
                <a:spcPts val="0"/>
              </a:spcBef>
              <a:buClr>
                <a:schemeClr val="accent1"/>
              </a:buClr>
            </a:pPr>
            <a:r>
              <a:rPr lang="en-US" dirty="0">
                <a:ea typeface="Open Sans"/>
                <a:cs typeface="Open Sans"/>
                <a:sym typeface="Open Sans"/>
              </a:rPr>
              <a:t>A* search example</a:t>
            </a:r>
            <a:endParaRPr lang="en-US" dirty="0">
              <a:solidFill>
                <a:srgbClr val="370661"/>
              </a:solidFill>
              <a:ea typeface="Open Sans"/>
              <a:cs typeface="Open Sans"/>
              <a:sym typeface="Open Sans"/>
            </a:endParaRPr>
          </a:p>
        </p:txBody>
      </p:sp>
      <p:sp>
        <p:nvSpPr>
          <p:cNvPr id="43" name="Oval 42">
            <a:extLst>
              <a:ext uri="{FF2B5EF4-FFF2-40B4-BE49-F238E27FC236}">
                <a16:creationId xmlns:a16="http://schemas.microsoft.com/office/drawing/2014/main" id="{37A2F6B2-E2CC-3A4D-949D-C029E80CD96E}"/>
              </a:ext>
            </a:extLst>
          </p:cNvPr>
          <p:cNvSpPr/>
          <p:nvPr/>
        </p:nvSpPr>
        <p:spPr>
          <a:xfrm>
            <a:off x="4523442" y="1026106"/>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4" name="Rectangle 43">
            <a:extLst>
              <a:ext uri="{FF2B5EF4-FFF2-40B4-BE49-F238E27FC236}">
                <a16:creationId xmlns:a16="http://schemas.microsoft.com/office/drawing/2014/main" id="{D6BC5633-13ED-3F4C-AA62-59DE44CC92EB}"/>
              </a:ext>
            </a:extLst>
          </p:cNvPr>
          <p:cNvSpPr/>
          <p:nvPr/>
        </p:nvSpPr>
        <p:spPr>
          <a:xfrm>
            <a:off x="3478586" y="966106"/>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sp>
        <p:nvSpPr>
          <p:cNvPr id="50" name="Rectangle 49">
            <a:extLst>
              <a:ext uri="{FF2B5EF4-FFF2-40B4-BE49-F238E27FC236}">
                <a16:creationId xmlns:a16="http://schemas.microsoft.com/office/drawing/2014/main" id="{DA20E5A7-8CB1-B24A-8FAD-FC8D87B385E3}"/>
              </a:ext>
            </a:extLst>
          </p:cNvPr>
          <p:cNvSpPr/>
          <p:nvPr/>
        </p:nvSpPr>
        <p:spPr>
          <a:xfrm>
            <a:off x="9306889" y="1850326"/>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85" name="Rectangle 84">
            <a:extLst>
              <a:ext uri="{FF2B5EF4-FFF2-40B4-BE49-F238E27FC236}">
                <a16:creationId xmlns:a16="http://schemas.microsoft.com/office/drawing/2014/main" id="{85A852E9-5307-8E4F-94DD-AFEE7FB06C27}"/>
              </a:ext>
            </a:extLst>
          </p:cNvPr>
          <p:cNvSpPr/>
          <p:nvPr/>
        </p:nvSpPr>
        <p:spPr>
          <a:xfrm>
            <a:off x="6451968" y="3602858"/>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41" name="Rectangle 40">
            <a:extLst>
              <a:ext uri="{FF2B5EF4-FFF2-40B4-BE49-F238E27FC236}">
                <a16:creationId xmlns:a16="http://schemas.microsoft.com/office/drawing/2014/main" id="{00A61ADE-3E81-3E43-BF24-DCDF2F4E07F5}"/>
              </a:ext>
            </a:extLst>
          </p:cNvPr>
          <p:cNvSpPr/>
          <p:nvPr/>
        </p:nvSpPr>
        <p:spPr>
          <a:xfrm>
            <a:off x="6633695" y="2407119"/>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grpSp>
        <p:nvGrpSpPr>
          <p:cNvPr id="6" name="Group 5">
            <a:extLst>
              <a:ext uri="{FF2B5EF4-FFF2-40B4-BE49-F238E27FC236}">
                <a16:creationId xmlns:a16="http://schemas.microsoft.com/office/drawing/2014/main" id="{6B47359C-1130-4232-CE13-40A59FA2E713}"/>
              </a:ext>
            </a:extLst>
          </p:cNvPr>
          <p:cNvGrpSpPr/>
          <p:nvPr/>
        </p:nvGrpSpPr>
        <p:grpSpPr>
          <a:xfrm>
            <a:off x="547619" y="1245946"/>
            <a:ext cx="10366150" cy="1625350"/>
            <a:chOff x="547619" y="1245946"/>
            <a:chExt cx="10366150" cy="1625350"/>
          </a:xfrm>
        </p:grpSpPr>
        <p:cxnSp>
          <p:nvCxnSpPr>
            <p:cNvPr id="28" name="Straight Connector 27">
              <a:extLst>
                <a:ext uri="{FF2B5EF4-FFF2-40B4-BE49-F238E27FC236}">
                  <a16:creationId xmlns:a16="http://schemas.microsoft.com/office/drawing/2014/main" id="{1D8B2B7F-A080-2B48-B438-72325173576F}"/>
                </a:ext>
              </a:extLst>
            </p:cNvPr>
            <p:cNvCxnSpPr>
              <a:cxnSpLocks/>
              <a:stCxn id="40" idx="1"/>
              <a:endCxn id="43" idx="5"/>
            </p:cNvCxnSpPr>
            <p:nvPr/>
          </p:nvCxnSpPr>
          <p:spPr>
            <a:xfrm flipH="1" flipV="1">
              <a:off x="4898732" y="1401396"/>
              <a:ext cx="1384197" cy="97083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39A0B7-16AE-5345-950B-D5B7C17FEA44}"/>
                </a:ext>
              </a:extLst>
            </p:cNvPr>
            <p:cNvCxnSpPr>
              <a:cxnSpLocks/>
              <a:stCxn id="43" idx="6"/>
              <a:endCxn id="49" idx="2"/>
            </p:cNvCxnSpPr>
            <p:nvPr/>
          </p:nvCxnSpPr>
          <p:spPr>
            <a:xfrm>
              <a:off x="4963121" y="1245946"/>
              <a:ext cx="4258703" cy="119057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29B662E-430A-0742-873A-23F8C7455F2F}"/>
                </a:ext>
              </a:extLst>
            </p:cNvPr>
            <p:cNvCxnSpPr>
              <a:cxnSpLocks/>
              <a:endCxn id="46" idx="7"/>
            </p:cNvCxnSpPr>
            <p:nvPr/>
          </p:nvCxnSpPr>
          <p:spPr>
            <a:xfrm flipH="1">
              <a:off x="2595182" y="1272803"/>
              <a:ext cx="2087712" cy="101032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7C1DB7E0-130B-B949-8C8B-00C71B63FF5C}"/>
                </a:ext>
              </a:extLst>
            </p:cNvPr>
            <p:cNvSpPr/>
            <p:nvPr/>
          </p:nvSpPr>
          <p:spPr>
            <a:xfrm>
              <a:off x="2219892" y="2218743"/>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47" name="Rectangle 46">
              <a:extLst>
                <a:ext uri="{FF2B5EF4-FFF2-40B4-BE49-F238E27FC236}">
                  <a16:creationId xmlns:a16="http://schemas.microsoft.com/office/drawing/2014/main" id="{05DF91C9-3ED0-3747-A2A9-F13A98FC84E2}"/>
                </a:ext>
              </a:extLst>
            </p:cNvPr>
            <p:cNvSpPr/>
            <p:nvPr/>
          </p:nvSpPr>
          <p:spPr>
            <a:xfrm>
              <a:off x="547619" y="2224965"/>
              <a:ext cx="1665841" cy="646331"/>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Base</a:t>
              </a:r>
            </a:p>
            <a:p>
              <a:endParaRPr lang="en-US" dirty="0">
                <a:solidFill>
                  <a:schemeClr val="accent2"/>
                </a:solidFill>
                <a:effectLst/>
                <a:latin typeface="Helvetica Neue" panose="02000503000000020004" pitchFamily="2" charset="0"/>
              </a:endParaRPr>
            </a:p>
          </p:txBody>
        </p:sp>
        <p:sp>
          <p:nvSpPr>
            <p:cNvPr id="49" name="Oval 48">
              <a:extLst>
                <a:ext uri="{FF2B5EF4-FFF2-40B4-BE49-F238E27FC236}">
                  <a16:creationId xmlns:a16="http://schemas.microsoft.com/office/drawing/2014/main" id="{ECA94101-5D61-A742-A0C9-37CD2C62509F}"/>
                </a:ext>
              </a:extLst>
            </p:cNvPr>
            <p:cNvSpPr/>
            <p:nvPr/>
          </p:nvSpPr>
          <p:spPr>
            <a:xfrm>
              <a:off x="9221824" y="221667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7" name="Rectangle 66">
              <a:extLst>
                <a:ext uri="{FF2B5EF4-FFF2-40B4-BE49-F238E27FC236}">
                  <a16:creationId xmlns:a16="http://schemas.microsoft.com/office/drawing/2014/main" id="{28750ED7-9552-5A45-9F27-B398508545D2}"/>
                </a:ext>
              </a:extLst>
            </p:cNvPr>
            <p:cNvSpPr/>
            <p:nvPr/>
          </p:nvSpPr>
          <p:spPr>
            <a:xfrm>
              <a:off x="9661503" y="2289090"/>
              <a:ext cx="1252266" cy="369332"/>
            </a:xfrm>
            <a:prstGeom prst="rect">
              <a:avLst/>
            </a:prstGeom>
          </p:spPr>
          <p:txBody>
            <a:bodyPr wrap="square">
              <a:spAutoFit/>
            </a:bodyPr>
            <a:lstStyle/>
            <a:p>
              <a:r>
                <a:rPr lang="en-US" dirty="0">
                  <a:solidFill>
                    <a:schemeClr val="accent2"/>
                  </a:solidFill>
                  <a:latin typeface="Helvetica Neue" panose="02000503000000020004" pitchFamily="2" charset="0"/>
                </a:rPr>
                <a:t>Coruscant</a:t>
              </a:r>
            </a:p>
          </p:txBody>
        </p:sp>
        <p:sp>
          <p:nvSpPr>
            <p:cNvPr id="40" name="Oval 39">
              <a:extLst>
                <a:ext uri="{FF2B5EF4-FFF2-40B4-BE49-F238E27FC236}">
                  <a16:creationId xmlns:a16="http://schemas.microsoft.com/office/drawing/2014/main" id="{5A24799C-D818-2D4C-9F2A-CFB4D0A2B93E}"/>
                </a:ext>
              </a:extLst>
            </p:cNvPr>
            <p:cNvSpPr/>
            <p:nvPr/>
          </p:nvSpPr>
          <p:spPr>
            <a:xfrm>
              <a:off x="6218540" y="2307846"/>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96" name="Rectangle 95">
              <a:extLst>
                <a:ext uri="{FF2B5EF4-FFF2-40B4-BE49-F238E27FC236}">
                  <a16:creationId xmlns:a16="http://schemas.microsoft.com/office/drawing/2014/main" id="{8F0CEC1C-50B6-2246-97E7-C0081B116531}"/>
                </a:ext>
              </a:extLst>
            </p:cNvPr>
            <p:cNvSpPr/>
            <p:nvPr/>
          </p:nvSpPr>
          <p:spPr>
            <a:xfrm>
              <a:off x="5001633" y="2273183"/>
              <a:ext cx="1056700" cy="369332"/>
            </a:xfrm>
            <a:prstGeom prst="rect">
              <a:avLst/>
            </a:prstGeom>
          </p:spPr>
          <p:txBody>
            <a:bodyPr wrap="none">
              <a:spAutoFit/>
            </a:bodyPr>
            <a:lstStyle/>
            <a:p>
              <a:r>
                <a:rPr lang="en-US" dirty="0">
                  <a:solidFill>
                    <a:schemeClr val="accent2"/>
                  </a:solidFill>
                  <a:latin typeface="Helvetica Neue" panose="02000503000000020004" pitchFamily="2" charset="0"/>
                </a:rPr>
                <a:t>Tatooine</a:t>
              </a:r>
              <a:endParaRPr lang="en-US" dirty="0"/>
            </a:p>
          </p:txBody>
        </p:sp>
      </p:grpSp>
      <p:sp>
        <p:nvSpPr>
          <p:cNvPr id="177" name="TextBox 176">
            <a:extLst>
              <a:ext uri="{FF2B5EF4-FFF2-40B4-BE49-F238E27FC236}">
                <a16:creationId xmlns:a16="http://schemas.microsoft.com/office/drawing/2014/main" id="{FE4144A3-2004-0243-CDBE-B31381E45DA9}"/>
              </a:ext>
            </a:extLst>
          </p:cNvPr>
          <p:cNvSpPr txBox="1"/>
          <p:nvPr/>
        </p:nvSpPr>
        <p:spPr>
          <a:xfrm>
            <a:off x="262021" y="1075820"/>
            <a:ext cx="6105524" cy="646331"/>
          </a:xfrm>
          <a:prstGeom prst="rect">
            <a:avLst/>
          </a:prstGeom>
          <a:noFill/>
        </p:spPr>
        <p:txBody>
          <a:bodyPr wrap="square">
            <a:spAutoFit/>
          </a:bodyPr>
          <a:lstStyle/>
          <a:p>
            <a:r>
              <a:rPr lang="en-US" dirty="0"/>
              <a:t>Initial State: </a:t>
            </a:r>
            <a:r>
              <a:rPr lang="en-US" b="1" dirty="0" err="1"/>
              <a:t>Alderaan</a:t>
            </a:r>
            <a:br>
              <a:rPr lang="en-US" dirty="0"/>
            </a:br>
            <a:r>
              <a:rPr lang="en-US" dirty="0"/>
              <a:t>Goal State: </a:t>
            </a:r>
            <a:r>
              <a:rPr lang="en-US" b="1" dirty="0"/>
              <a:t>Kessel</a:t>
            </a:r>
            <a:endParaRPr lang="en-US" dirty="0"/>
          </a:p>
        </p:txBody>
      </p:sp>
      <p:grpSp>
        <p:nvGrpSpPr>
          <p:cNvPr id="21" name="Group 20">
            <a:extLst>
              <a:ext uri="{FF2B5EF4-FFF2-40B4-BE49-F238E27FC236}">
                <a16:creationId xmlns:a16="http://schemas.microsoft.com/office/drawing/2014/main" id="{A6233493-F690-185E-A891-2B9076B5DC76}"/>
              </a:ext>
            </a:extLst>
          </p:cNvPr>
          <p:cNvGrpSpPr/>
          <p:nvPr/>
        </p:nvGrpSpPr>
        <p:grpSpPr>
          <a:xfrm>
            <a:off x="329796" y="2438583"/>
            <a:ext cx="4328763" cy="1489610"/>
            <a:chOff x="329796" y="2438583"/>
            <a:chExt cx="4328763" cy="1489610"/>
          </a:xfrm>
        </p:grpSpPr>
        <p:sp>
          <p:nvSpPr>
            <p:cNvPr id="9" name="Oval 8">
              <a:extLst>
                <a:ext uri="{FF2B5EF4-FFF2-40B4-BE49-F238E27FC236}">
                  <a16:creationId xmlns:a16="http://schemas.microsoft.com/office/drawing/2014/main" id="{BA3BA0F4-0CFA-3100-181F-8F13454F3531}"/>
                </a:ext>
              </a:extLst>
            </p:cNvPr>
            <p:cNvSpPr/>
            <p:nvPr/>
          </p:nvSpPr>
          <p:spPr>
            <a:xfrm>
              <a:off x="658345" y="3136829"/>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CF0B8718-60D4-CFB9-E7A1-967E67B47762}"/>
                </a:ext>
              </a:extLst>
            </p:cNvPr>
            <p:cNvSpPr/>
            <p:nvPr/>
          </p:nvSpPr>
          <p:spPr>
            <a:xfrm>
              <a:off x="329796" y="3558861"/>
              <a:ext cx="971741"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  </a:t>
              </a:r>
              <a:r>
                <a:rPr lang="en-US" dirty="0" err="1">
                  <a:solidFill>
                    <a:schemeClr val="accent2"/>
                  </a:solidFill>
                  <a:latin typeface="Helvetica Neue" panose="02000503000000020004" pitchFamily="2" charset="0"/>
                </a:rPr>
                <a:t>Ryloth</a:t>
              </a:r>
              <a:endParaRPr lang="en-US" dirty="0">
                <a:solidFill>
                  <a:schemeClr val="accent2"/>
                </a:solidFill>
                <a:effectLst/>
                <a:latin typeface="Helvetica Neue" panose="02000503000000020004" pitchFamily="2" charset="0"/>
              </a:endParaRPr>
            </a:p>
          </p:txBody>
        </p:sp>
        <p:sp>
          <p:nvSpPr>
            <p:cNvPr id="11" name="Oval 10">
              <a:extLst>
                <a:ext uri="{FF2B5EF4-FFF2-40B4-BE49-F238E27FC236}">
                  <a16:creationId xmlns:a16="http://schemas.microsoft.com/office/drawing/2014/main" id="{967FABEB-FF25-FB8F-2EDF-0EBCE54A5E61}"/>
                </a:ext>
              </a:extLst>
            </p:cNvPr>
            <p:cNvSpPr/>
            <p:nvPr/>
          </p:nvSpPr>
          <p:spPr>
            <a:xfrm>
              <a:off x="1709088"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9A41E6E4-7C82-4DF6-AE59-301BC7565416}"/>
                </a:ext>
              </a:extLst>
            </p:cNvPr>
            <p:cNvSpPr/>
            <p:nvPr/>
          </p:nvSpPr>
          <p:spPr>
            <a:xfrm>
              <a:off x="1380539" y="3558861"/>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Onderon</a:t>
              </a:r>
              <a:endParaRPr lang="en-US" dirty="0">
                <a:solidFill>
                  <a:schemeClr val="accent2"/>
                </a:solidFill>
                <a:effectLst/>
                <a:latin typeface="Helvetica Neue" panose="02000503000000020004" pitchFamily="2" charset="0"/>
              </a:endParaRPr>
            </a:p>
          </p:txBody>
        </p:sp>
        <p:sp>
          <p:nvSpPr>
            <p:cNvPr id="13" name="Oval 12">
              <a:extLst>
                <a:ext uri="{FF2B5EF4-FFF2-40B4-BE49-F238E27FC236}">
                  <a16:creationId xmlns:a16="http://schemas.microsoft.com/office/drawing/2014/main" id="{3B2C5659-0A6D-B75F-505A-80EA74D78D9C}"/>
                </a:ext>
              </a:extLst>
            </p:cNvPr>
            <p:cNvSpPr/>
            <p:nvPr/>
          </p:nvSpPr>
          <p:spPr>
            <a:xfrm>
              <a:off x="2710360" y="3136829"/>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3">
              <a:extLst>
                <a:ext uri="{FF2B5EF4-FFF2-40B4-BE49-F238E27FC236}">
                  <a16:creationId xmlns:a16="http://schemas.microsoft.com/office/drawing/2014/main" id="{4B43934F-256C-FCCD-07B3-D4C7EBB9D9A0}"/>
                </a:ext>
              </a:extLst>
            </p:cNvPr>
            <p:cNvSpPr/>
            <p:nvPr/>
          </p:nvSpPr>
          <p:spPr>
            <a:xfrm>
              <a:off x="2569589" y="3558861"/>
              <a:ext cx="800219" cy="369332"/>
            </a:xfrm>
            <a:prstGeom prst="rect">
              <a:avLst/>
            </a:prstGeom>
            <a:ln>
              <a:noFill/>
            </a:ln>
          </p:spPr>
          <p:txBody>
            <a:bodyPr wrap="none">
              <a:spAutoFit/>
            </a:bodyPr>
            <a:lstStyle/>
            <a:p>
              <a:pPr algn="ctr"/>
              <a:r>
                <a:rPr lang="en-US" dirty="0">
                  <a:solidFill>
                    <a:schemeClr val="accent2"/>
                  </a:solidFill>
                  <a:latin typeface="Helvetica Neue" panose="02000503000000020004" pitchFamily="2" charset="0"/>
                </a:rPr>
                <a:t>Endor</a:t>
              </a:r>
              <a:endParaRPr lang="en-US" dirty="0">
                <a:solidFill>
                  <a:schemeClr val="accent2"/>
                </a:solidFill>
                <a:effectLst/>
                <a:latin typeface="Helvetica Neue" panose="02000503000000020004" pitchFamily="2" charset="0"/>
              </a:endParaRPr>
            </a:p>
          </p:txBody>
        </p:sp>
        <p:sp>
          <p:nvSpPr>
            <p:cNvPr id="15" name="Oval 14">
              <a:extLst>
                <a:ext uri="{FF2B5EF4-FFF2-40B4-BE49-F238E27FC236}">
                  <a16:creationId xmlns:a16="http://schemas.microsoft.com/office/drawing/2014/main" id="{54B992BA-9CB4-ED0C-CEE4-A163FE23D840}"/>
                </a:ext>
              </a:extLst>
            </p:cNvPr>
            <p:cNvSpPr/>
            <p:nvPr/>
          </p:nvSpPr>
          <p:spPr>
            <a:xfrm>
              <a:off x="3710716"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 name="Rectangle 15">
              <a:extLst>
                <a:ext uri="{FF2B5EF4-FFF2-40B4-BE49-F238E27FC236}">
                  <a16:creationId xmlns:a16="http://schemas.microsoft.com/office/drawing/2014/main" id="{89E48AAA-6450-1C3F-AAA2-3BDCC5137000}"/>
                </a:ext>
              </a:extLst>
            </p:cNvPr>
            <p:cNvSpPr/>
            <p:nvPr/>
          </p:nvSpPr>
          <p:spPr>
            <a:xfrm>
              <a:off x="3561784" y="3558861"/>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cxnSp>
          <p:nvCxnSpPr>
            <p:cNvPr id="17" name="Straight Connector 16">
              <a:extLst>
                <a:ext uri="{FF2B5EF4-FFF2-40B4-BE49-F238E27FC236}">
                  <a16:creationId xmlns:a16="http://schemas.microsoft.com/office/drawing/2014/main" id="{18B2A890-466E-FD1E-CA31-57ACF31AC072}"/>
                </a:ext>
              </a:extLst>
            </p:cNvPr>
            <p:cNvCxnSpPr>
              <a:cxnSpLocks/>
              <a:endCxn id="9" idx="7"/>
            </p:cNvCxnSpPr>
            <p:nvPr/>
          </p:nvCxnSpPr>
          <p:spPr>
            <a:xfrm flipH="1">
              <a:off x="1033635" y="2438583"/>
              <a:ext cx="1186257" cy="762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5138259-BDA1-8476-68F7-C4C88A3E3002}"/>
                </a:ext>
              </a:extLst>
            </p:cNvPr>
            <p:cNvCxnSpPr>
              <a:cxnSpLocks/>
              <a:endCxn id="11" idx="0"/>
            </p:cNvCxnSpPr>
            <p:nvPr/>
          </p:nvCxnSpPr>
          <p:spPr>
            <a:xfrm flipH="1">
              <a:off x="1928928" y="2594033"/>
              <a:ext cx="355353" cy="5427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54694B-2AA7-BCF4-D708-6B96E8B08276}"/>
                </a:ext>
              </a:extLst>
            </p:cNvPr>
            <p:cNvCxnSpPr>
              <a:cxnSpLocks/>
              <a:endCxn id="13" idx="0"/>
            </p:cNvCxnSpPr>
            <p:nvPr/>
          </p:nvCxnSpPr>
          <p:spPr>
            <a:xfrm>
              <a:off x="2595182" y="2594033"/>
              <a:ext cx="335018" cy="5427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5D8912-C553-F0E7-42FB-C02B484A264E}"/>
                </a:ext>
              </a:extLst>
            </p:cNvPr>
            <p:cNvCxnSpPr>
              <a:cxnSpLocks/>
              <a:endCxn id="15" idx="1"/>
            </p:cNvCxnSpPr>
            <p:nvPr/>
          </p:nvCxnSpPr>
          <p:spPr>
            <a:xfrm>
              <a:off x="2659571" y="2438583"/>
              <a:ext cx="1115534" cy="762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E8977069-7E25-85F2-C247-7C76350ED6B9}"/>
              </a:ext>
            </a:extLst>
          </p:cNvPr>
          <p:cNvSpPr txBox="1"/>
          <p:nvPr/>
        </p:nvSpPr>
        <p:spPr>
          <a:xfrm>
            <a:off x="2386519" y="2457855"/>
            <a:ext cx="184731" cy="369332"/>
          </a:xfrm>
          <a:prstGeom prst="rect">
            <a:avLst/>
          </a:prstGeom>
          <a:noFill/>
        </p:spPr>
        <p:txBody>
          <a:bodyPr wrap="none" rtlCol="0">
            <a:spAutoFit/>
          </a:bodyPr>
          <a:lstStyle/>
          <a:p>
            <a:endParaRPr lang="en-US" dirty="0"/>
          </a:p>
        </p:txBody>
      </p:sp>
      <p:graphicFrame>
        <p:nvGraphicFramePr>
          <p:cNvPr id="27" name="Table 2">
            <a:extLst>
              <a:ext uri="{FF2B5EF4-FFF2-40B4-BE49-F238E27FC236}">
                <a16:creationId xmlns:a16="http://schemas.microsoft.com/office/drawing/2014/main" id="{DBE4EDE8-98B1-5994-D7DC-CF231399DC65}"/>
              </a:ext>
            </a:extLst>
          </p:cNvPr>
          <p:cNvGraphicFramePr>
            <a:graphicFrameLocks noGrp="1"/>
          </p:cNvGraphicFramePr>
          <p:nvPr/>
        </p:nvGraphicFramePr>
        <p:xfrm>
          <a:off x="8756874" y="4121369"/>
          <a:ext cx="3259615" cy="2593145"/>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632141505"/>
                    </a:ext>
                  </a:extLst>
                </a:gridCol>
                <a:gridCol w="642416">
                  <a:extLst>
                    <a:ext uri="{9D8B030D-6E8A-4147-A177-3AD203B41FA5}">
                      <a16:colId xmlns:a16="http://schemas.microsoft.com/office/drawing/2014/main" val="1109464113"/>
                    </a:ext>
                  </a:extLst>
                </a:gridCol>
                <a:gridCol w="142340">
                  <a:extLst>
                    <a:ext uri="{9D8B030D-6E8A-4147-A177-3AD203B41FA5}">
                      <a16:colId xmlns:a16="http://schemas.microsoft.com/office/drawing/2014/main" val="2570685854"/>
                    </a:ext>
                  </a:extLst>
                </a:gridCol>
                <a:gridCol w="1065213">
                  <a:extLst>
                    <a:ext uri="{9D8B030D-6E8A-4147-A177-3AD203B41FA5}">
                      <a16:colId xmlns:a16="http://schemas.microsoft.com/office/drawing/2014/main" val="1129571147"/>
                    </a:ext>
                  </a:extLst>
                </a:gridCol>
                <a:gridCol w="628596">
                  <a:extLst>
                    <a:ext uri="{9D8B030D-6E8A-4147-A177-3AD203B41FA5}">
                      <a16:colId xmlns:a16="http://schemas.microsoft.com/office/drawing/2014/main" val="1940163824"/>
                    </a:ext>
                  </a:extLst>
                </a:gridCol>
              </a:tblGrid>
              <a:tr h="181702">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tc>
                  <a:txBody>
                    <a:bodyPr/>
                    <a:lstStyle/>
                    <a:p>
                      <a:pPr algn="l" fontAlgn="b"/>
                      <a:endParaRPr lang="en-US" sz="1200" b="1" i="0" u="none" strike="noStrike" baseline="0" dirty="0">
                        <a:solidFill>
                          <a:schemeClr val="accent4"/>
                        </a:solidFill>
                        <a:effectLst/>
                        <a:latin typeface="+mn-lt"/>
                      </a:endParaRPr>
                    </a:p>
                  </a:txBody>
                  <a:tcPr marL="9525" marR="9525" marT="9525" marB="0" anchor="b"/>
                </a:tc>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extLst>
                  <a:ext uri="{0D108BD9-81ED-4DB2-BD59-A6C34878D82A}">
                    <a16:rowId xmlns:a16="http://schemas.microsoft.com/office/drawing/2014/main" val="2424969334"/>
                  </a:ext>
                </a:extLst>
              </a:tr>
              <a:tr h="240074">
                <a:tc>
                  <a:txBody>
                    <a:bodyPr/>
                    <a:lstStyle/>
                    <a:p>
                      <a:pPr algn="l" fontAlgn="b"/>
                      <a:r>
                        <a:rPr lang="en-US" sz="1200" b="0" i="0" u="none" strike="noStrike" baseline="0" dirty="0" err="1">
                          <a:solidFill>
                            <a:srgbClr val="000000"/>
                          </a:solidFill>
                          <a:effectLst/>
                          <a:latin typeface="+mn-lt"/>
                        </a:rPr>
                        <a:t>Alderaan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366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Lotho</a:t>
                      </a:r>
                      <a:r>
                        <a:rPr lang="en-US" sz="1200" b="0" i="0" u="none" strike="noStrike" baseline="0" dirty="0">
                          <a:solidFill>
                            <a:srgbClr val="000000"/>
                          </a:solidFill>
                          <a:effectLst/>
                          <a:latin typeface="+mn-lt"/>
                        </a:rPr>
                        <a:t> Minor</a:t>
                      </a:r>
                    </a:p>
                  </a:txBody>
                  <a:tcPr marL="9525" marR="9525" marT="9525" marB="0" anchor="b"/>
                </a:tc>
                <a:tc>
                  <a:txBody>
                    <a:bodyPr/>
                    <a:lstStyle/>
                    <a:p>
                      <a:pPr algn="r" fontAlgn="b"/>
                      <a:r>
                        <a:rPr lang="en-US" sz="1200" b="0" i="0" u="none" strike="noStrike" baseline="0" dirty="0">
                          <a:solidFill>
                            <a:srgbClr val="000000"/>
                          </a:solidFill>
                          <a:effectLst/>
                          <a:latin typeface="+mn-lt"/>
                        </a:rPr>
                        <a:t>244</a:t>
                      </a:r>
                    </a:p>
                  </a:txBody>
                  <a:tcPr marL="9525" marR="9525" marT="9525" marB="0" anchor="b"/>
                </a:tc>
                <a:extLst>
                  <a:ext uri="{0D108BD9-81ED-4DB2-BD59-A6C34878D82A}">
                    <a16:rowId xmlns:a16="http://schemas.microsoft.com/office/drawing/2014/main" val="3050881670"/>
                  </a:ext>
                </a:extLst>
              </a:tr>
              <a:tr h="240074">
                <a:tc>
                  <a:txBody>
                    <a:bodyPr/>
                    <a:lstStyle/>
                    <a:p>
                      <a:pPr algn="l" fontAlgn="b"/>
                      <a:r>
                        <a:rPr lang="en-US" sz="1200" b="0" i="0" u="none" strike="noStrike" baseline="0" dirty="0" err="1">
                          <a:solidFill>
                            <a:srgbClr val="000000"/>
                          </a:solidFill>
                          <a:effectLst/>
                          <a:latin typeface="+mn-lt"/>
                        </a:rPr>
                        <a:t>Bespin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80</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Mandalore</a:t>
                      </a:r>
                    </a:p>
                  </a:txBody>
                  <a:tcPr marL="9525" marR="9525" marT="9525" marB="0" anchor="b"/>
                </a:tc>
                <a:tc>
                  <a:txBody>
                    <a:bodyPr/>
                    <a:lstStyle/>
                    <a:p>
                      <a:pPr algn="r" fontAlgn="b"/>
                      <a:r>
                        <a:rPr lang="en-US" sz="1200" b="0" i="0" u="none" strike="noStrike" baseline="0">
                          <a:solidFill>
                            <a:srgbClr val="000000"/>
                          </a:solidFill>
                          <a:effectLst/>
                          <a:latin typeface="+mn-lt"/>
                        </a:rPr>
                        <a:t>241</a:t>
                      </a:r>
                    </a:p>
                  </a:txBody>
                  <a:tcPr marL="9525" marR="9525" marT="9525" marB="0" anchor="b"/>
                </a:tc>
                <a:extLst>
                  <a:ext uri="{0D108BD9-81ED-4DB2-BD59-A6C34878D82A}">
                    <a16:rowId xmlns:a16="http://schemas.microsoft.com/office/drawing/2014/main" val="3469727496"/>
                  </a:ext>
                </a:extLst>
              </a:tr>
              <a:tr h="240074">
                <a:tc>
                  <a:txBody>
                    <a:bodyPr/>
                    <a:lstStyle/>
                    <a:p>
                      <a:pPr algn="l" fontAlgn="b"/>
                      <a:r>
                        <a:rPr lang="en-US" sz="1200" b="0" i="0" u="none" strike="noStrike" baseline="0">
                          <a:solidFill>
                            <a:srgbClr val="000000"/>
                          </a:solidFill>
                          <a:effectLst/>
                          <a:latin typeface="+mn-lt"/>
                        </a:rPr>
                        <a:t>Coruscant</a:t>
                      </a:r>
                    </a:p>
                  </a:txBody>
                  <a:tcPr marL="9525" marR="9525" marT="9525" marB="0" anchor="b"/>
                </a:tc>
                <a:tc>
                  <a:txBody>
                    <a:bodyPr/>
                    <a:lstStyle/>
                    <a:p>
                      <a:pPr algn="r" fontAlgn="b"/>
                      <a:r>
                        <a:rPr lang="en-US" sz="1200" b="0" i="0" u="none" strike="noStrike" baseline="0" dirty="0">
                          <a:solidFill>
                            <a:srgbClr val="000000"/>
                          </a:solidFill>
                          <a:effectLst/>
                          <a:latin typeface="+mn-lt"/>
                        </a:rPr>
                        <a:t>374</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Naboo</a:t>
                      </a:r>
                    </a:p>
                  </a:txBody>
                  <a:tcPr marL="9525" marR="9525" marT="9525" marB="0" anchor="b"/>
                </a:tc>
                <a:tc>
                  <a:txBody>
                    <a:bodyPr/>
                    <a:lstStyle/>
                    <a:p>
                      <a:pPr algn="r" fontAlgn="b"/>
                      <a:r>
                        <a:rPr lang="en-US" sz="1200" b="0" i="0" u="none" strike="noStrike" baseline="0">
                          <a:solidFill>
                            <a:srgbClr val="000000"/>
                          </a:solidFill>
                          <a:effectLst/>
                          <a:latin typeface="+mn-lt"/>
                        </a:rPr>
                        <a:t>100</a:t>
                      </a:r>
                    </a:p>
                  </a:txBody>
                  <a:tcPr marL="9525" marR="9525" marT="9525" marB="0" anchor="b"/>
                </a:tc>
                <a:extLst>
                  <a:ext uri="{0D108BD9-81ED-4DB2-BD59-A6C34878D82A}">
                    <a16:rowId xmlns:a16="http://schemas.microsoft.com/office/drawing/2014/main" val="3691324431"/>
                  </a:ext>
                </a:extLst>
              </a:tr>
              <a:tr h="240074">
                <a:tc>
                  <a:txBody>
                    <a:bodyPr/>
                    <a:lstStyle/>
                    <a:p>
                      <a:pPr algn="l" fontAlgn="b"/>
                      <a:r>
                        <a:rPr lang="en-US" sz="1200" b="0" i="0" u="none" strike="noStrike" baseline="0">
                          <a:solidFill>
                            <a:srgbClr val="000000"/>
                          </a:solidFill>
                          <a:effectLst/>
                          <a:latin typeface="+mn-lt"/>
                        </a:rPr>
                        <a:t>Dagobah</a:t>
                      </a:r>
                    </a:p>
                  </a:txBody>
                  <a:tcPr marL="9525" marR="9525" marT="9525" marB="0" anchor="b"/>
                </a:tc>
                <a:tc>
                  <a:txBody>
                    <a:bodyPr/>
                    <a:lstStyle/>
                    <a:p>
                      <a:pPr algn="r" fontAlgn="b"/>
                      <a:r>
                        <a:rPr lang="en-US" sz="1200" b="0" i="0" u="none" strike="noStrike" baseline="0" dirty="0">
                          <a:solidFill>
                            <a:srgbClr val="000000"/>
                          </a:solidFill>
                          <a:effectLst/>
                          <a:latin typeface="+mn-lt"/>
                        </a:rPr>
                        <a:t>242</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Onderon</a:t>
                      </a:r>
                    </a:p>
                  </a:txBody>
                  <a:tcPr marL="9525" marR="9525" marT="9525" marB="0" anchor="b"/>
                </a:tc>
                <a:tc>
                  <a:txBody>
                    <a:bodyPr/>
                    <a:lstStyle/>
                    <a:p>
                      <a:pPr algn="r" fontAlgn="b"/>
                      <a:r>
                        <a:rPr lang="en-US" sz="1200" b="0" i="0" u="none" strike="noStrike" baseline="0">
                          <a:solidFill>
                            <a:srgbClr val="000000"/>
                          </a:solidFill>
                          <a:effectLst/>
                          <a:latin typeface="+mn-lt"/>
                        </a:rPr>
                        <a:t>380</a:t>
                      </a:r>
                    </a:p>
                  </a:txBody>
                  <a:tcPr marL="9525" marR="9525" marT="9525" marB="0" anchor="b"/>
                </a:tc>
                <a:extLst>
                  <a:ext uri="{0D108BD9-81ED-4DB2-BD59-A6C34878D82A}">
                    <a16:rowId xmlns:a16="http://schemas.microsoft.com/office/drawing/2014/main" val="1917150976"/>
                  </a:ext>
                </a:extLst>
              </a:tr>
              <a:tr h="240074">
                <a:tc>
                  <a:txBody>
                    <a:bodyPr/>
                    <a:lstStyle/>
                    <a:p>
                      <a:pPr algn="l" fontAlgn="b"/>
                      <a:r>
                        <a:rPr lang="en-US" sz="1200" b="0" i="0" u="none" strike="noStrike" baseline="0">
                          <a:solidFill>
                            <a:srgbClr val="000000"/>
                          </a:solidFill>
                          <a:effectLst/>
                          <a:latin typeface="+mn-lt"/>
                        </a:rPr>
                        <a:t>Endor</a:t>
                      </a:r>
                    </a:p>
                  </a:txBody>
                  <a:tcPr marL="9525" marR="9525" marT="9525" marB="0" anchor="b"/>
                </a:tc>
                <a:tc>
                  <a:txBody>
                    <a:bodyPr/>
                    <a:lstStyle/>
                    <a:p>
                      <a:pPr algn="r" fontAlgn="b"/>
                      <a:r>
                        <a:rPr lang="en-US" sz="1200" b="0" i="0" u="none" strike="noStrike" baseline="0">
                          <a:solidFill>
                            <a:srgbClr val="000000"/>
                          </a:solidFill>
                          <a:effectLst/>
                          <a:latin typeface="+mn-lt"/>
                        </a:rPr>
                        <a:t>176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Polis Massa</a:t>
                      </a:r>
                    </a:p>
                  </a:txBody>
                  <a:tcPr marL="9525" marR="9525" marT="9525" marB="0" anchor="b"/>
                </a:tc>
                <a:tc>
                  <a:txBody>
                    <a:bodyPr/>
                    <a:lstStyle/>
                    <a:p>
                      <a:pPr algn="r" fontAlgn="b"/>
                      <a:r>
                        <a:rPr lang="en-US" sz="1200" b="0" i="0" u="none" strike="noStrike" baseline="0">
                          <a:solidFill>
                            <a:srgbClr val="000000"/>
                          </a:solidFill>
                          <a:effectLst/>
                          <a:latin typeface="+mn-lt"/>
                        </a:rPr>
                        <a:t>234</a:t>
                      </a:r>
                    </a:p>
                  </a:txBody>
                  <a:tcPr marL="9525" marR="9525" marT="9525" marB="0" anchor="b"/>
                </a:tc>
                <a:extLst>
                  <a:ext uri="{0D108BD9-81ED-4DB2-BD59-A6C34878D82A}">
                    <a16:rowId xmlns:a16="http://schemas.microsoft.com/office/drawing/2014/main" val="1082404056"/>
                  </a:ext>
                </a:extLst>
              </a:tr>
              <a:tr h="240074">
                <a:tc>
                  <a:txBody>
                    <a:bodyPr/>
                    <a:lstStyle/>
                    <a:p>
                      <a:pPr algn="l" fontAlgn="b"/>
                      <a:r>
                        <a:rPr lang="en-US" sz="1200" b="0" i="0" u="none" strike="noStrike" baseline="0" dirty="0" err="1">
                          <a:solidFill>
                            <a:srgbClr val="000000"/>
                          </a:solidFill>
                          <a:effectLst/>
                          <a:latin typeface="+mn-lt"/>
                        </a:rPr>
                        <a:t>Fondor</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161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Ryloth</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193</a:t>
                      </a:r>
                    </a:p>
                  </a:txBody>
                  <a:tcPr marL="9525" marR="9525" marT="9525" marB="0" anchor="b"/>
                </a:tc>
                <a:extLst>
                  <a:ext uri="{0D108BD9-81ED-4DB2-BD59-A6C34878D82A}">
                    <a16:rowId xmlns:a16="http://schemas.microsoft.com/office/drawing/2014/main" val="443994611"/>
                  </a:ext>
                </a:extLst>
              </a:tr>
              <a:tr h="240074">
                <a:tc>
                  <a:txBody>
                    <a:bodyPr/>
                    <a:lstStyle/>
                    <a:p>
                      <a:pPr algn="l" fontAlgn="b"/>
                      <a:r>
                        <a:rPr lang="en-US" sz="1200" b="0" i="0" u="none" strike="noStrike" baseline="0">
                          <a:solidFill>
                            <a:srgbClr val="000000"/>
                          </a:solidFill>
                          <a:effectLst/>
                          <a:latin typeface="+mn-lt"/>
                        </a:rPr>
                        <a:t>Geonosis</a:t>
                      </a:r>
                    </a:p>
                  </a:txBody>
                  <a:tcPr marL="9525" marR="9525" marT="9525" marB="0" anchor="b"/>
                </a:tc>
                <a:tc>
                  <a:txBody>
                    <a:bodyPr/>
                    <a:lstStyle/>
                    <a:p>
                      <a:pPr algn="r" fontAlgn="b"/>
                      <a:r>
                        <a:rPr lang="en-US" sz="1200" b="0" i="0" u="none" strike="noStrike" baseline="0">
                          <a:solidFill>
                            <a:srgbClr val="000000"/>
                          </a:solidFill>
                          <a:effectLst/>
                          <a:latin typeface="+mn-lt"/>
                        </a:rPr>
                        <a:t>77</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Starkiller</a:t>
                      </a:r>
                      <a:r>
                        <a:rPr lang="en-US" sz="1200" b="0" i="0" u="none" strike="noStrike" baseline="0" dirty="0">
                          <a:solidFill>
                            <a:srgbClr val="000000"/>
                          </a:solidFill>
                          <a:effectLst/>
                          <a:latin typeface="+mn-lt"/>
                        </a:rPr>
                        <a:t> Base</a:t>
                      </a:r>
                    </a:p>
                  </a:txBody>
                  <a:tcPr marL="9525" marR="9525" marT="9525" marB="0" anchor="b"/>
                </a:tc>
                <a:tc>
                  <a:txBody>
                    <a:bodyPr/>
                    <a:lstStyle/>
                    <a:p>
                      <a:pPr algn="r" fontAlgn="b"/>
                      <a:r>
                        <a:rPr lang="en-US" sz="1200" b="0" i="0" u="none" strike="noStrike" baseline="0">
                          <a:solidFill>
                            <a:srgbClr val="000000"/>
                          </a:solidFill>
                          <a:effectLst/>
                          <a:latin typeface="+mn-lt"/>
                        </a:rPr>
                        <a:t>253</a:t>
                      </a:r>
                    </a:p>
                  </a:txBody>
                  <a:tcPr marL="9525" marR="9525" marT="9525" marB="0" anchor="b"/>
                </a:tc>
                <a:extLst>
                  <a:ext uri="{0D108BD9-81ED-4DB2-BD59-A6C34878D82A}">
                    <a16:rowId xmlns:a16="http://schemas.microsoft.com/office/drawing/2014/main" val="469821536"/>
                  </a:ext>
                </a:extLst>
              </a:tr>
              <a:tr h="240074">
                <a:tc>
                  <a:txBody>
                    <a:bodyPr/>
                    <a:lstStyle/>
                    <a:p>
                      <a:pPr algn="l" fontAlgn="b"/>
                      <a:r>
                        <a:rPr lang="en-US" sz="1200" b="0" i="0" u="none" strike="noStrike" baseline="0">
                          <a:solidFill>
                            <a:srgbClr val="000000"/>
                          </a:solidFill>
                          <a:effectLst/>
                          <a:latin typeface="+mn-lt"/>
                        </a:rPr>
                        <a:t>Hoth</a:t>
                      </a:r>
                    </a:p>
                  </a:txBody>
                  <a:tcPr marL="9525" marR="9525" marT="9525" marB="0" anchor="b"/>
                </a:tc>
                <a:tc>
                  <a:txBody>
                    <a:bodyPr/>
                    <a:lstStyle/>
                    <a:p>
                      <a:pPr algn="r" fontAlgn="b"/>
                      <a:r>
                        <a:rPr lang="en-US" sz="1200" b="0" i="0" u="none" strike="noStrike" baseline="0">
                          <a:solidFill>
                            <a:srgbClr val="000000"/>
                          </a:solidFill>
                          <a:effectLst/>
                          <a:latin typeface="+mn-lt"/>
                        </a:rPr>
                        <a:t>151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Tatooine</a:t>
                      </a:r>
                    </a:p>
                  </a:txBody>
                  <a:tcPr marL="9525" marR="9525" marT="9525" marB="0" anchor="b"/>
                </a:tc>
                <a:tc>
                  <a:txBody>
                    <a:bodyPr/>
                    <a:lstStyle/>
                    <a:p>
                      <a:pPr algn="r" fontAlgn="b"/>
                      <a:r>
                        <a:rPr lang="en-US" sz="1200" b="0" i="0" u="none" strike="noStrike" baseline="0">
                          <a:solidFill>
                            <a:srgbClr val="000000"/>
                          </a:solidFill>
                          <a:effectLst/>
                          <a:latin typeface="+mn-lt"/>
                        </a:rPr>
                        <a:t>329</a:t>
                      </a:r>
                    </a:p>
                  </a:txBody>
                  <a:tcPr marL="9525" marR="9525" marT="9525" marB="0" anchor="b"/>
                </a:tc>
                <a:extLst>
                  <a:ext uri="{0D108BD9-81ED-4DB2-BD59-A6C34878D82A}">
                    <a16:rowId xmlns:a16="http://schemas.microsoft.com/office/drawing/2014/main" val="232418652"/>
                  </a:ext>
                </a:extLst>
              </a:tr>
              <a:tr h="240074">
                <a:tc>
                  <a:txBody>
                    <a:bodyPr/>
                    <a:lstStyle/>
                    <a:p>
                      <a:pPr algn="l" fontAlgn="b"/>
                      <a:r>
                        <a:rPr lang="en-US" sz="1200" b="0" i="0" u="none" strike="noStrike" baseline="0">
                          <a:solidFill>
                            <a:srgbClr val="000000"/>
                          </a:solidFill>
                          <a:effectLst/>
                          <a:latin typeface="+mn-lt"/>
                        </a:rPr>
                        <a:t>Iridonia</a:t>
                      </a:r>
                    </a:p>
                  </a:txBody>
                  <a:tcPr marL="9525" marR="9525" marT="9525" marB="0" anchor="b"/>
                </a:tc>
                <a:tc>
                  <a:txBody>
                    <a:bodyPr/>
                    <a:lstStyle/>
                    <a:p>
                      <a:pPr algn="r" fontAlgn="b"/>
                      <a:r>
                        <a:rPr lang="en-US" sz="1200" b="0" i="0" u="none" strike="noStrike" baseline="0">
                          <a:solidFill>
                            <a:srgbClr val="000000"/>
                          </a:solidFill>
                          <a:effectLst/>
                          <a:latin typeface="+mn-lt"/>
                        </a:rPr>
                        <a:t>226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Vandor-1</a:t>
                      </a:r>
                    </a:p>
                  </a:txBody>
                  <a:tcPr marL="9525" marR="9525" marT="9525" marB="0" anchor="b"/>
                </a:tc>
                <a:tc>
                  <a:txBody>
                    <a:bodyPr/>
                    <a:lstStyle/>
                    <a:p>
                      <a:pPr algn="r" fontAlgn="b"/>
                      <a:r>
                        <a:rPr lang="en-US" sz="1200" b="0" i="0" u="none" strike="noStrike" baseline="0" dirty="0">
                          <a:solidFill>
                            <a:srgbClr val="000000"/>
                          </a:solidFill>
                          <a:effectLst/>
                          <a:latin typeface="+mn-lt"/>
                        </a:rPr>
                        <a:t>199</a:t>
                      </a:r>
                    </a:p>
                  </a:txBody>
                  <a:tcPr marL="9525" marR="9525" marT="9525" marB="0" anchor="b"/>
                </a:tc>
                <a:extLst>
                  <a:ext uri="{0D108BD9-81ED-4DB2-BD59-A6C34878D82A}">
                    <a16:rowId xmlns:a16="http://schemas.microsoft.com/office/drawing/2014/main" val="221416254"/>
                  </a:ext>
                </a:extLst>
              </a:tr>
              <a:tr h="240074">
                <a:tc>
                  <a:txBody>
                    <a:bodyPr/>
                    <a:lstStyle/>
                    <a:p>
                      <a:pPr algn="l" fontAlgn="b"/>
                      <a:r>
                        <a:rPr lang="en-US" sz="1200" b="0" i="0" u="none" strike="noStrike" baseline="0" dirty="0">
                          <a:solidFill>
                            <a:srgbClr val="000000"/>
                          </a:solidFill>
                          <a:effectLst/>
                          <a:latin typeface="+mn-lt"/>
                        </a:rPr>
                        <a:t>Kessel</a:t>
                      </a:r>
                    </a:p>
                  </a:txBody>
                  <a:tcPr marL="9525" marR="9525" marT="9525" marB="0" anchor="b"/>
                </a:tc>
                <a:tc>
                  <a:txBody>
                    <a:bodyPr/>
                    <a:lstStyle/>
                    <a:p>
                      <a:pPr algn="r" fontAlgn="b"/>
                      <a:r>
                        <a:rPr lang="en-US" sz="1200" b="0" i="0" u="none" strike="noStrike" baseline="0">
                          <a:solidFill>
                            <a:srgbClr val="000000"/>
                          </a:solidFill>
                          <a:effectLst/>
                          <a:latin typeface="+mn-lt"/>
                        </a:rPr>
                        <a:t>0</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Zygerria</a:t>
                      </a:r>
                    </a:p>
                  </a:txBody>
                  <a:tcPr marL="9525" marR="9525" marT="9525" marB="0" anchor="b"/>
                </a:tc>
                <a:tc>
                  <a:txBody>
                    <a:bodyPr/>
                    <a:lstStyle/>
                    <a:p>
                      <a:pPr algn="r" fontAlgn="b"/>
                      <a:r>
                        <a:rPr lang="en-US" sz="1200" b="0" i="0" u="none" strike="noStrike" baseline="0" dirty="0">
                          <a:solidFill>
                            <a:srgbClr val="000000"/>
                          </a:solidFill>
                          <a:effectLst/>
                          <a:latin typeface="+mn-lt"/>
                        </a:rPr>
                        <a:t>160</a:t>
                      </a:r>
                    </a:p>
                  </a:txBody>
                  <a:tcPr marL="9525" marR="9525" marT="9525" marB="0" anchor="b"/>
                </a:tc>
                <a:extLst>
                  <a:ext uri="{0D108BD9-81ED-4DB2-BD59-A6C34878D82A}">
                    <a16:rowId xmlns:a16="http://schemas.microsoft.com/office/drawing/2014/main" val="3915899476"/>
                  </a:ext>
                </a:extLst>
              </a:tr>
            </a:tbl>
          </a:graphicData>
        </a:graphic>
      </p:graphicFrame>
      <p:pic>
        <p:nvPicPr>
          <p:cNvPr id="30" name="Picture 29">
            <a:extLst>
              <a:ext uri="{FF2B5EF4-FFF2-40B4-BE49-F238E27FC236}">
                <a16:creationId xmlns:a16="http://schemas.microsoft.com/office/drawing/2014/main" id="{E93F7F3F-5756-1468-897F-519D40E4A66F}"/>
              </a:ext>
            </a:extLst>
          </p:cNvPr>
          <p:cNvPicPr>
            <a:picLocks noChangeAspect="1"/>
          </p:cNvPicPr>
          <p:nvPr/>
        </p:nvPicPr>
        <p:blipFill>
          <a:blip r:embed="rId3"/>
          <a:stretch>
            <a:fillRect/>
          </a:stretch>
        </p:blipFill>
        <p:spPr>
          <a:xfrm>
            <a:off x="7480135" y="-14734"/>
            <a:ext cx="4118477" cy="2287559"/>
          </a:xfrm>
          <a:prstGeom prst="rect">
            <a:avLst/>
          </a:prstGeom>
        </p:spPr>
      </p:pic>
      <p:grpSp>
        <p:nvGrpSpPr>
          <p:cNvPr id="3" name="Group 2">
            <a:extLst>
              <a:ext uri="{FF2B5EF4-FFF2-40B4-BE49-F238E27FC236}">
                <a16:creationId xmlns:a16="http://schemas.microsoft.com/office/drawing/2014/main" id="{F77B6D7C-2398-3899-3620-127D8DE0C5BD}"/>
              </a:ext>
            </a:extLst>
          </p:cNvPr>
          <p:cNvGrpSpPr/>
          <p:nvPr/>
        </p:nvGrpSpPr>
        <p:grpSpPr>
          <a:xfrm>
            <a:off x="-24814" y="3360723"/>
            <a:ext cx="1941635" cy="2089168"/>
            <a:chOff x="2044445" y="3356669"/>
            <a:chExt cx="1941635" cy="2089168"/>
          </a:xfrm>
        </p:grpSpPr>
        <p:sp>
          <p:nvSpPr>
            <p:cNvPr id="5" name="Oval 4">
              <a:extLst>
                <a:ext uri="{FF2B5EF4-FFF2-40B4-BE49-F238E27FC236}">
                  <a16:creationId xmlns:a16="http://schemas.microsoft.com/office/drawing/2014/main" id="{848D86B9-7870-4C1F-89D9-94B668BBC369}"/>
                </a:ext>
              </a:extLst>
            </p:cNvPr>
            <p:cNvSpPr/>
            <p:nvPr/>
          </p:nvSpPr>
          <p:spPr>
            <a:xfrm>
              <a:off x="2148147" y="407829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9" name="Rectangle 28">
              <a:extLst>
                <a:ext uri="{FF2B5EF4-FFF2-40B4-BE49-F238E27FC236}">
                  <a16:creationId xmlns:a16="http://schemas.microsoft.com/office/drawing/2014/main" id="{590D8A66-B65F-09CB-1DA8-D7088B8B81DB}"/>
                </a:ext>
              </a:extLst>
            </p:cNvPr>
            <p:cNvSpPr/>
            <p:nvPr/>
          </p:nvSpPr>
          <p:spPr>
            <a:xfrm>
              <a:off x="2044445" y="4522507"/>
              <a:ext cx="1144865" cy="923330"/>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a:t>
              </a:r>
              <a:br>
                <a:rPr lang="en-US" dirty="0">
                  <a:solidFill>
                    <a:schemeClr val="accent2"/>
                  </a:solidFill>
                  <a:latin typeface="Helvetica Neue" panose="02000503000000020004" pitchFamily="2" charset="0"/>
                </a:rPr>
              </a:br>
              <a:r>
                <a:rPr lang="en-US" dirty="0">
                  <a:solidFill>
                    <a:schemeClr val="accent2"/>
                  </a:solidFill>
                  <a:latin typeface="Helvetica Neue" panose="02000503000000020004" pitchFamily="2" charset="0"/>
                </a:rPr>
                <a:t>Base</a:t>
              </a:r>
            </a:p>
            <a:p>
              <a:endParaRPr lang="en-US" dirty="0">
                <a:solidFill>
                  <a:schemeClr val="accent2"/>
                </a:solidFill>
                <a:latin typeface="Helvetica Neue" panose="02000503000000020004" pitchFamily="2" charset="0"/>
              </a:endParaRPr>
            </a:p>
          </p:txBody>
        </p:sp>
        <p:sp>
          <p:nvSpPr>
            <p:cNvPr id="32" name="Oval 31">
              <a:extLst>
                <a:ext uri="{FF2B5EF4-FFF2-40B4-BE49-F238E27FC236}">
                  <a16:creationId xmlns:a16="http://schemas.microsoft.com/office/drawing/2014/main" id="{6E789087-F148-0318-DD52-80F564006AAD}"/>
                </a:ext>
              </a:extLst>
            </p:cNvPr>
            <p:cNvSpPr/>
            <p:nvPr/>
          </p:nvSpPr>
          <p:spPr>
            <a:xfrm>
              <a:off x="3305613" y="407829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3" name="Rectangle 32">
              <a:extLst>
                <a:ext uri="{FF2B5EF4-FFF2-40B4-BE49-F238E27FC236}">
                  <a16:creationId xmlns:a16="http://schemas.microsoft.com/office/drawing/2014/main" id="{A63BDC35-5FFD-F247-76FB-536239FD4564}"/>
                </a:ext>
              </a:extLst>
            </p:cNvPr>
            <p:cNvSpPr/>
            <p:nvPr/>
          </p:nvSpPr>
          <p:spPr>
            <a:xfrm>
              <a:off x="3064823" y="4500322"/>
              <a:ext cx="921257" cy="369332"/>
            </a:xfrm>
            <a:prstGeom prst="rect">
              <a:avLst/>
            </a:prstGeom>
            <a:ln>
              <a:noFill/>
            </a:ln>
          </p:spPr>
          <p:txBody>
            <a:bodyPr wrap="square">
              <a:spAutoFit/>
            </a:bodyPr>
            <a:lstStyle/>
            <a:p>
              <a:pPr algn="ctr"/>
              <a:r>
                <a:rPr lang="en-US" dirty="0">
                  <a:solidFill>
                    <a:schemeClr val="accent2"/>
                  </a:solidFill>
                  <a:latin typeface="Helvetica Neue" panose="02000503000000020004" pitchFamily="2" charset="0"/>
                </a:rPr>
                <a:t>Naboo</a:t>
              </a:r>
              <a:endParaRPr lang="en-US" dirty="0">
                <a:solidFill>
                  <a:schemeClr val="accent2"/>
                </a:solidFill>
                <a:effectLst/>
                <a:latin typeface="Helvetica Neue" panose="02000503000000020004" pitchFamily="2" charset="0"/>
              </a:endParaRPr>
            </a:p>
          </p:txBody>
        </p:sp>
        <p:cxnSp>
          <p:nvCxnSpPr>
            <p:cNvPr id="35" name="Straight Connector 34">
              <a:extLst>
                <a:ext uri="{FF2B5EF4-FFF2-40B4-BE49-F238E27FC236}">
                  <a16:creationId xmlns:a16="http://schemas.microsoft.com/office/drawing/2014/main" id="{FF921717-3A4D-C0AE-86C2-BF8485C3FDFE}"/>
                </a:ext>
              </a:extLst>
            </p:cNvPr>
            <p:cNvCxnSpPr>
              <a:cxnSpLocks/>
            </p:cNvCxnSpPr>
            <p:nvPr/>
          </p:nvCxnSpPr>
          <p:spPr>
            <a:xfrm flipH="1">
              <a:off x="2375131" y="3356669"/>
              <a:ext cx="342373" cy="72162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C7B0158-DDE5-087A-56BF-6D5D033111BB}"/>
                </a:ext>
              </a:extLst>
            </p:cNvPr>
            <p:cNvCxnSpPr>
              <a:cxnSpLocks/>
              <a:endCxn id="32" idx="0"/>
            </p:cNvCxnSpPr>
            <p:nvPr/>
          </p:nvCxnSpPr>
          <p:spPr>
            <a:xfrm>
              <a:off x="3085743" y="3356669"/>
              <a:ext cx="439710" cy="72162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6A24BB0F-546B-D975-1ABA-32B3FF5D6A45}"/>
              </a:ext>
            </a:extLst>
          </p:cNvPr>
          <p:cNvSpPr txBox="1"/>
          <p:nvPr/>
        </p:nvSpPr>
        <p:spPr>
          <a:xfrm>
            <a:off x="4742662" y="4199579"/>
            <a:ext cx="1845377" cy="369332"/>
          </a:xfrm>
          <a:prstGeom prst="rect">
            <a:avLst/>
          </a:prstGeom>
          <a:noFill/>
        </p:spPr>
        <p:txBody>
          <a:bodyPr wrap="none" rtlCol="0">
            <a:spAutoFit/>
          </a:bodyPr>
          <a:lstStyle/>
          <a:p>
            <a:r>
              <a:rPr lang="en-US" dirty="0"/>
              <a:t>Frontier queue:</a:t>
            </a:r>
          </a:p>
        </p:txBody>
      </p:sp>
      <p:sp>
        <p:nvSpPr>
          <p:cNvPr id="54" name="TextBox 53">
            <a:extLst>
              <a:ext uri="{FF2B5EF4-FFF2-40B4-BE49-F238E27FC236}">
                <a16:creationId xmlns:a16="http://schemas.microsoft.com/office/drawing/2014/main" id="{3B499675-FFCC-7054-6702-EE41F96BA4F3}"/>
              </a:ext>
            </a:extLst>
          </p:cNvPr>
          <p:cNvSpPr txBox="1"/>
          <p:nvPr/>
        </p:nvSpPr>
        <p:spPr>
          <a:xfrm>
            <a:off x="4861372" y="6130008"/>
            <a:ext cx="3914108" cy="369332"/>
          </a:xfrm>
          <a:prstGeom prst="rect">
            <a:avLst/>
          </a:prstGeom>
          <a:solidFill>
            <a:schemeClr val="bg1">
              <a:alpha val="90370"/>
            </a:schemeClr>
          </a:solidFill>
        </p:spPr>
        <p:txBody>
          <a:bodyPr wrap="square" rtlCol="0">
            <a:spAutoFit/>
          </a:bodyPr>
          <a:lstStyle/>
          <a:p>
            <a:r>
              <a:rPr lang="en-US" b="1" dirty="0" err="1">
                <a:solidFill>
                  <a:schemeClr val="accent2"/>
                </a:solidFill>
              </a:rPr>
              <a:t>Starkiller</a:t>
            </a:r>
            <a:r>
              <a:rPr lang="en-US" b="1" dirty="0">
                <a:solidFill>
                  <a:schemeClr val="accent2"/>
                </a:solidFill>
              </a:rPr>
              <a:t> Base	532 = 300 + 253</a:t>
            </a:r>
          </a:p>
        </p:txBody>
      </p:sp>
      <p:sp>
        <p:nvSpPr>
          <p:cNvPr id="55" name="TextBox 54">
            <a:extLst>
              <a:ext uri="{FF2B5EF4-FFF2-40B4-BE49-F238E27FC236}">
                <a16:creationId xmlns:a16="http://schemas.microsoft.com/office/drawing/2014/main" id="{D58D0E83-48CF-6516-9760-BF2B43ACC4FF}"/>
              </a:ext>
            </a:extLst>
          </p:cNvPr>
          <p:cNvSpPr txBox="1"/>
          <p:nvPr/>
        </p:nvSpPr>
        <p:spPr>
          <a:xfrm>
            <a:off x="4862690" y="6500938"/>
            <a:ext cx="3914108" cy="369332"/>
          </a:xfrm>
          <a:prstGeom prst="rect">
            <a:avLst/>
          </a:prstGeom>
          <a:solidFill>
            <a:schemeClr val="bg1">
              <a:alpha val="90370"/>
            </a:schemeClr>
          </a:solidFill>
        </p:spPr>
        <p:txBody>
          <a:bodyPr wrap="square" rtlCol="0">
            <a:spAutoFit/>
          </a:bodyPr>
          <a:lstStyle/>
          <a:p>
            <a:r>
              <a:rPr lang="en-US" b="1" dirty="0">
                <a:solidFill>
                  <a:schemeClr val="accent2"/>
                </a:solidFill>
              </a:rPr>
              <a:t>Naboo		417 = 317 + 100</a:t>
            </a:r>
          </a:p>
        </p:txBody>
      </p:sp>
      <p:sp>
        <p:nvSpPr>
          <p:cNvPr id="7" name="TextBox 6">
            <a:extLst>
              <a:ext uri="{FF2B5EF4-FFF2-40B4-BE49-F238E27FC236}">
                <a16:creationId xmlns:a16="http://schemas.microsoft.com/office/drawing/2014/main" id="{537098C7-F0E4-677B-9A0E-51370BF249A1}"/>
              </a:ext>
            </a:extLst>
          </p:cNvPr>
          <p:cNvSpPr txBox="1"/>
          <p:nvPr/>
        </p:nvSpPr>
        <p:spPr>
          <a:xfrm>
            <a:off x="4861372" y="5788425"/>
            <a:ext cx="3914108" cy="369332"/>
          </a:xfrm>
          <a:prstGeom prst="rect">
            <a:avLst/>
          </a:prstGeom>
          <a:solidFill>
            <a:schemeClr val="bg1">
              <a:alpha val="90370"/>
            </a:schemeClr>
          </a:solidFill>
        </p:spPr>
        <p:txBody>
          <a:bodyPr wrap="square" rtlCol="0">
            <a:spAutoFit/>
          </a:bodyPr>
          <a:lstStyle/>
          <a:p>
            <a:r>
              <a:rPr lang="en-US" b="1" dirty="0" err="1">
                <a:solidFill>
                  <a:schemeClr val="accent2"/>
                </a:solidFill>
              </a:rPr>
              <a:t>Alderaan</a:t>
            </a:r>
            <a:r>
              <a:rPr lang="en-US" b="1" dirty="0">
                <a:solidFill>
                  <a:schemeClr val="accent2"/>
                </a:solidFill>
              </a:rPr>
              <a:t>	646 = 280 + 366  </a:t>
            </a:r>
          </a:p>
        </p:txBody>
      </p:sp>
      <p:sp>
        <p:nvSpPr>
          <p:cNvPr id="8" name="TextBox 7">
            <a:extLst>
              <a:ext uri="{FF2B5EF4-FFF2-40B4-BE49-F238E27FC236}">
                <a16:creationId xmlns:a16="http://schemas.microsoft.com/office/drawing/2014/main" id="{29C73420-9899-EABB-A791-3C44D9817CAA}"/>
              </a:ext>
            </a:extLst>
          </p:cNvPr>
          <p:cNvSpPr txBox="1"/>
          <p:nvPr/>
        </p:nvSpPr>
        <p:spPr>
          <a:xfrm>
            <a:off x="4861372" y="5457338"/>
            <a:ext cx="3914108" cy="369332"/>
          </a:xfrm>
          <a:prstGeom prst="rect">
            <a:avLst/>
          </a:prstGeom>
          <a:solidFill>
            <a:schemeClr val="bg1">
              <a:alpha val="90370"/>
            </a:schemeClr>
          </a:solidFill>
        </p:spPr>
        <p:txBody>
          <a:bodyPr wrap="square" rtlCol="0">
            <a:spAutoFit/>
          </a:bodyPr>
          <a:lstStyle/>
          <a:p>
            <a:r>
              <a:rPr lang="en-US" b="1" dirty="0" err="1">
                <a:solidFill>
                  <a:schemeClr val="accent2"/>
                </a:solidFill>
              </a:rPr>
              <a:t>Onderon</a:t>
            </a:r>
            <a:r>
              <a:rPr lang="en-US" b="1" dirty="0">
                <a:solidFill>
                  <a:schemeClr val="accent2"/>
                </a:solidFill>
              </a:rPr>
              <a:t>	526 = 146 + 380  </a:t>
            </a:r>
          </a:p>
        </p:txBody>
      </p:sp>
      <p:sp>
        <p:nvSpPr>
          <p:cNvPr id="52" name="TextBox 51">
            <a:extLst>
              <a:ext uri="{FF2B5EF4-FFF2-40B4-BE49-F238E27FC236}">
                <a16:creationId xmlns:a16="http://schemas.microsoft.com/office/drawing/2014/main" id="{90131D10-BFDC-F189-4ED9-EDD906BCE6E9}"/>
              </a:ext>
            </a:extLst>
          </p:cNvPr>
          <p:cNvSpPr txBox="1"/>
          <p:nvPr/>
        </p:nvSpPr>
        <p:spPr>
          <a:xfrm>
            <a:off x="4851250" y="4529831"/>
            <a:ext cx="3914108" cy="369332"/>
          </a:xfrm>
          <a:prstGeom prst="rect">
            <a:avLst/>
          </a:prstGeom>
          <a:solidFill>
            <a:schemeClr val="bg1">
              <a:alpha val="90370"/>
            </a:schemeClr>
          </a:solidFill>
        </p:spPr>
        <p:txBody>
          <a:bodyPr wrap="square" rtlCol="0">
            <a:spAutoFit/>
          </a:bodyPr>
          <a:lstStyle/>
          <a:p>
            <a:r>
              <a:rPr lang="en-US" b="1" dirty="0">
                <a:solidFill>
                  <a:schemeClr val="accent2"/>
                </a:solidFill>
              </a:rPr>
              <a:t>Endor		415 = 239 + 176  </a:t>
            </a:r>
          </a:p>
        </p:txBody>
      </p:sp>
      <p:sp>
        <p:nvSpPr>
          <p:cNvPr id="57" name="TextBox 56">
            <a:extLst>
              <a:ext uri="{FF2B5EF4-FFF2-40B4-BE49-F238E27FC236}">
                <a16:creationId xmlns:a16="http://schemas.microsoft.com/office/drawing/2014/main" id="{0A38B4A6-5218-948A-8B2F-B9EB8494F96B}"/>
              </a:ext>
            </a:extLst>
          </p:cNvPr>
          <p:cNvSpPr txBox="1"/>
          <p:nvPr/>
        </p:nvSpPr>
        <p:spPr>
          <a:xfrm>
            <a:off x="4851250" y="4831927"/>
            <a:ext cx="3813263" cy="446892"/>
          </a:xfrm>
          <a:prstGeom prst="rect">
            <a:avLst/>
          </a:prstGeom>
          <a:solidFill>
            <a:schemeClr val="bg1">
              <a:alpha val="90000"/>
            </a:schemeClr>
          </a:solidFill>
        </p:spPr>
        <p:txBody>
          <a:bodyPr wrap="square" rtlCol="0">
            <a:spAutoFit/>
          </a:bodyPr>
          <a:lstStyle/>
          <a:p>
            <a:r>
              <a:rPr lang="en-US" b="1" dirty="0">
                <a:solidFill>
                  <a:schemeClr val="accent2"/>
                </a:solidFill>
              </a:rPr>
              <a:t>Tatooine	447 = 118 + 329  </a:t>
            </a:r>
          </a:p>
        </p:txBody>
      </p:sp>
      <p:sp>
        <p:nvSpPr>
          <p:cNvPr id="58" name="TextBox 57">
            <a:extLst>
              <a:ext uri="{FF2B5EF4-FFF2-40B4-BE49-F238E27FC236}">
                <a16:creationId xmlns:a16="http://schemas.microsoft.com/office/drawing/2014/main" id="{4F2CFCB8-6DC9-52FE-BCAB-F2DC3DF410BF}"/>
              </a:ext>
            </a:extLst>
          </p:cNvPr>
          <p:cNvSpPr txBox="1"/>
          <p:nvPr/>
        </p:nvSpPr>
        <p:spPr>
          <a:xfrm>
            <a:off x="4851250" y="5117257"/>
            <a:ext cx="3763255" cy="446892"/>
          </a:xfrm>
          <a:prstGeom prst="rect">
            <a:avLst/>
          </a:prstGeom>
          <a:noFill/>
        </p:spPr>
        <p:txBody>
          <a:bodyPr wrap="square" rtlCol="0">
            <a:spAutoFit/>
          </a:bodyPr>
          <a:lstStyle/>
          <a:p>
            <a:r>
              <a:rPr lang="en-US" b="1" dirty="0">
                <a:solidFill>
                  <a:schemeClr val="accent2"/>
                </a:solidFill>
              </a:rPr>
              <a:t>Coruscant	449 =  75 + 374  </a:t>
            </a:r>
          </a:p>
        </p:txBody>
      </p:sp>
    </p:spTree>
    <p:extLst>
      <p:ext uri="{BB962C8B-B14F-4D97-AF65-F5344CB8AC3E}">
        <p14:creationId xmlns:p14="http://schemas.microsoft.com/office/powerpoint/2010/main" val="880765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AE5FF-2399-544C-8AA1-46FA1E7F6831}"/>
              </a:ext>
            </a:extLst>
          </p:cNvPr>
          <p:cNvSpPr>
            <a:spLocks noGrp="1"/>
          </p:cNvSpPr>
          <p:nvPr>
            <p:ph type="title"/>
          </p:nvPr>
        </p:nvSpPr>
        <p:spPr/>
        <p:txBody>
          <a:bodyPr/>
          <a:lstStyle/>
          <a:p>
            <a:pPr marL="0" lvl="0" indent="0">
              <a:spcBef>
                <a:spcPts val="0"/>
              </a:spcBef>
              <a:buClr>
                <a:schemeClr val="accent1"/>
              </a:buClr>
            </a:pPr>
            <a:r>
              <a:rPr lang="en-US" dirty="0">
                <a:ea typeface="Open Sans"/>
                <a:cs typeface="Open Sans"/>
                <a:sym typeface="Open Sans"/>
              </a:rPr>
              <a:t>A* search example</a:t>
            </a:r>
            <a:endParaRPr lang="en-US" dirty="0">
              <a:solidFill>
                <a:srgbClr val="370661"/>
              </a:solidFill>
              <a:ea typeface="Open Sans"/>
              <a:cs typeface="Open Sans"/>
              <a:sym typeface="Open Sans"/>
            </a:endParaRPr>
          </a:p>
        </p:txBody>
      </p:sp>
      <p:sp>
        <p:nvSpPr>
          <p:cNvPr id="43" name="Oval 42">
            <a:extLst>
              <a:ext uri="{FF2B5EF4-FFF2-40B4-BE49-F238E27FC236}">
                <a16:creationId xmlns:a16="http://schemas.microsoft.com/office/drawing/2014/main" id="{37A2F6B2-E2CC-3A4D-949D-C029E80CD96E}"/>
              </a:ext>
            </a:extLst>
          </p:cNvPr>
          <p:cNvSpPr/>
          <p:nvPr/>
        </p:nvSpPr>
        <p:spPr>
          <a:xfrm>
            <a:off x="4523442" y="1026106"/>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4" name="Rectangle 43">
            <a:extLst>
              <a:ext uri="{FF2B5EF4-FFF2-40B4-BE49-F238E27FC236}">
                <a16:creationId xmlns:a16="http://schemas.microsoft.com/office/drawing/2014/main" id="{D6BC5633-13ED-3F4C-AA62-59DE44CC92EB}"/>
              </a:ext>
            </a:extLst>
          </p:cNvPr>
          <p:cNvSpPr/>
          <p:nvPr/>
        </p:nvSpPr>
        <p:spPr>
          <a:xfrm>
            <a:off x="3478586" y="966106"/>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sp>
        <p:nvSpPr>
          <p:cNvPr id="50" name="Rectangle 49">
            <a:extLst>
              <a:ext uri="{FF2B5EF4-FFF2-40B4-BE49-F238E27FC236}">
                <a16:creationId xmlns:a16="http://schemas.microsoft.com/office/drawing/2014/main" id="{DA20E5A7-8CB1-B24A-8FAD-FC8D87B385E3}"/>
              </a:ext>
            </a:extLst>
          </p:cNvPr>
          <p:cNvSpPr/>
          <p:nvPr/>
        </p:nvSpPr>
        <p:spPr>
          <a:xfrm>
            <a:off x="9306889" y="1850326"/>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85" name="Rectangle 84">
            <a:extLst>
              <a:ext uri="{FF2B5EF4-FFF2-40B4-BE49-F238E27FC236}">
                <a16:creationId xmlns:a16="http://schemas.microsoft.com/office/drawing/2014/main" id="{85A852E9-5307-8E4F-94DD-AFEE7FB06C27}"/>
              </a:ext>
            </a:extLst>
          </p:cNvPr>
          <p:cNvSpPr/>
          <p:nvPr/>
        </p:nvSpPr>
        <p:spPr>
          <a:xfrm>
            <a:off x="6451968" y="3602858"/>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41" name="Rectangle 40">
            <a:extLst>
              <a:ext uri="{FF2B5EF4-FFF2-40B4-BE49-F238E27FC236}">
                <a16:creationId xmlns:a16="http://schemas.microsoft.com/office/drawing/2014/main" id="{00A61ADE-3E81-3E43-BF24-DCDF2F4E07F5}"/>
              </a:ext>
            </a:extLst>
          </p:cNvPr>
          <p:cNvSpPr/>
          <p:nvPr/>
        </p:nvSpPr>
        <p:spPr>
          <a:xfrm>
            <a:off x="6633695" y="2407119"/>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grpSp>
        <p:nvGrpSpPr>
          <p:cNvPr id="6" name="Group 5">
            <a:extLst>
              <a:ext uri="{FF2B5EF4-FFF2-40B4-BE49-F238E27FC236}">
                <a16:creationId xmlns:a16="http://schemas.microsoft.com/office/drawing/2014/main" id="{6B47359C-1130-4232-CE13-40A59FA2E713}"/>
              </a:ext>
            </a:extLst>
          </p:cNvPr>
          <p:cNvGrpSpPr/>
          <p:nvPr/>
        </p:nvGrpSpPr>
        <p:grpSpPr>
          <a:xfrm>
            <a:off x="547619" y="1245946"/>
            <a:ext cx="10366150" cy="1625350"/>
            <a:chOff x="547619" y="1245946"/>
            <a:chExt cx="10366150" cy="1625350"/>
          </a:xfrm>
        </p:grpSpPr>
        <p:cxnSp>
          <p:nvCxnSpPr>
            <p:cNvPr id="28" name="Straight Connector 27">
              <a:extLst>
                <a:ext uri="{FF2B5EF4-FFF2-40B4-BE49-F238E27FC236}">
                  <a16:creationId xmlns:a16="http://schemas.microsoft.com/office/drawing/2014/main" id="{1D8B2B7F-A080-2B48-B438-72325173576F}"/>
                </a:ext>
              </a:extLst>
            </p:cNvPr>
            <p:cNvCxnSpPr>
              <a:cxnSpLocks/>
              <a:stCxn id="40" idx="1"/>
              <a:endCxn id="43" idx="5"/>
            </p:cNvCxnSpPr>
            <p:nvPr/>
          </p:nvCxnSpPr>
          <p:spPr>
            <a:xfrm flipH="1" flipV="1">
              <a:off x="4898732" y="1401396"/>
              <a:ext cx="1384197" cy="97083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39A0B7-16AE-5345-950B-D5B7C17FEA44}"/>
                </a:ext>
              </a:extLst>
            </p:cNvPr>
            <p:cNvCxnSpPr>
              <a:cxnSpLocks/>
              <a:stCxn id="43" idx="6"/>
              <a:endCxn id="49" idx="2"/>
            </p:cNvCxnSpPr>
            <p:nvPr/>
          </p:nvCxnSpPr>
          <p:spPr>
            <a:xfrm>
              <a:off x="4963121" y="1245946"/>
              <a:ext cx="4258703" cy="119057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29B662E-430A-0742-873A-23F8C7455F2F}"/>
                </a:ext>
              </a:extLst>
            </p:cNvPr>
            <p:cNvCxnSpPr>
              <a:cxnSpLocks/>
              <a:endCxn id="46" idx="7"/>
            </p:cNvCxnSpPr>
            <p:nvPr/>
          </p:nvCxnSpPr>
          <p:spPr>
            <a:xfrm flipH="1">
              <a:off x="2595182" y="1272803"/>
              <a:ext cx="2087712" cy="101032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7C1DB7E0-130B-B949-8C8B-00C71B63FF5C}"/>
                </a:ext>
              </a:extLst>
            </p:cNvPr>
            <p:cNvSpPr/>
            <p:nvPr/>
          </p:nvSpPr>
          <p:spPr>
            <a:xfrm>
              <a:off x="2219892" y="2218743"/>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47" name="Rectangle 46">
              <a:extLst>
                <a:ext uri="{FF2B5EF4-FFF2-40B4-BE49-F238E27FC236}">
                  <a16:creationId xmlns:a16="http://schemas.microsoft.com/office/drawing/2014/main" id="{05DF91C9-3ED0-3747-A2A9-F13A98FC84E2}"/>
                </a:ext>
              </a:extLst>
            </p:cNvPr>
            <p:cNvSpPr/>
            <p:nvPr/>
          </p:nvSpPr>
          <p:spPr>
            <a:xfrm>
              <a:off x="547619" y="2224965"/>
              <a:ext cx="1665841" cy="646331"/>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Base</a:t>
              </a:r>
            </a:p>
            <a:p>
              <a:endParaRPr lang="en-US" dirty="0">
                <a:solidFill>
                  <a:schemeClr val="accent2"/>
                </a:solidFill>
                <a:effectLst/>
                <a:latin typeface="Helvetica Neue" panose="02000503000000020004" pitchFamily="2" charset="0"/>
              </a:endParaRPr>
            </a:p>
          </p:txBody>
        </p:sp>
        <p:sp>
          <p:nvSpPr>
            <p:cNvPr id="49" name="Oval 48">
              <a:extLst>
                <a:ext uri="{FF2B5EF4-FFF2-40B4-BE49-F238E27FC236}">
                  <a16:creationId xmlns:a16="http://schemas.microsoft.com/office/drawing/2014/main" id="{ECA94101-5D61-A742-A0C9-37CD2C62509F}"/>
                </a:ext>
              </a:extLst>
            </p:cNvPr>
            <p:cNvSpPr/>
            <p:nvPr/>
          </p:nvSpPr>
          <p:spPr>
            <a:xfrm>
              <a:off x="9221824" y="221667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7" name="Rectangle 66">
              <a:extLst>
                <a:ext uri="{FF2B5EF4-FFF2-40B4-BE49-F238E27FC236}">
                  <a16:creationId xmlns:a16="http://schemas.microsoft.com/office/drawing/2014/main" id="{28750ED7-9552-5A45-9F27-B398508545D2}"/>
                </a:ext>
              </a:extLst>
            </p:cNvPr>
            <p:cNvSpPr/>
            <p:nvPr/>
          </p:nvSpPr>
          <p:spPr>
            <a:xfrm>
              <a:off x="9661503" y="2289090"/>
              <a:ext cx="1252266" cy="369332"/>
            </a:xfrm>
            <a:prstGeom prst="rect">
              <a:avLst/>
            </a:prstGeom>
          </p:spPr>
          <p:txBody>
            <a:bodyPr wrap="square">
              <a:spAutoFit/>
            </a:bodyPr>
            <a:lstStyle/>
            <a:p>
              <a:r>
                <a:rPr lang="en-US" dirty="0">
                  <a:solidFill>
                    <a:schemeClr val="accent2"/>
                  </a:solidFill>
                  <a:latin typeface="Helvetica Neue" panose="02000503000000020004" pitchFamily="2" charset="0"/>
                </a:rPr>
                <a:t>Coruscant</a:t>
              </a:r>
            </a:p>
          </p:txBody>
        </p:sp>
        <p:sp>
          <p:nvSpPr>
            <p:cNvPr id="40" name="Oval 39">
              <a:extLst>
                <a:ext uri="{FF2B5EF4-FFF2-40B4-BE49-F238E27FC236}">
                  <a16:creationId xmlns:a16="http://schemas.microsoft.com/office/drawing/2014/main" id="{5A24799C-D818-2D4C-9F2A-CFB4D0A2B93E}"/>
                </a:ext>
              </a:extLst>
            </p:cNvPr>
            <p:cNvSpPr/>
            <p:nvPr/>
          </p:nvSpPr>
          <p:spPr>
            <a:xfrm>
              <a:off x="6218540" y="2307846"/>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96" name="Rectangle 95">
              <a:extLst>
                <a:ext uri="{FF2B5EF4-FFF2-40B4-BE49-F238E27FC236}">
                  <a16:creationId xmlns:a16="http://schemas.microsoft.com/office/drawing/2014/main" id="{8F0CEC1C-50B6-2246-97E7-C0081B116531}"/>
                </a:ext>
              </a:extLst>
            </p:cNvPr>
            <p:cNvSpPr/>
            <p:nvPr/>
          </p:nvSpPr>
          <p:spPr>
            <a:xfrm>
              <a:off x="5001633" y="2273183"/>
              <a:ext cx="1056700" cy="369332"/>
            </a:xfrm>
            <a:prstGeom prst="rect">
              <a:avLst/>
            </a:prstGeom>
          </p:spPr>
          <p:txBody>
            <a:bodyPr wrap="none">
              <a:spAutoFit/>
            </a:bodyPr>
            <a:lstStyle/>
            <a:p>
              <a:r>
                <a:rPr lang="en-US" dirty="0">
                  <a:solidFill>
                    <a:schemeClr val="accent2"/>
                  </a:solidFill>
                  <a:latin typeface="Helvetica Neue" panose="02000503000000020004" pitchFamily="2" charset="0"/>
                </a:rPr>
                <a:t>Tatooine</a:t>
              </a:r>
              <a:endParaRPr lang="en-US" dirty="0"/>
            </a:p>
          </p:txBody>
        </p:sp>
      </p:grpSp>
      <p:sp>
        <p:nvSpPr>
          <p:cNvPr id="177" name="TextBox 176">
            <a:extLst>
              <a:ext uri="{FF2B5EF4-FFF2-40B4-BE49-F238E27FC236}">
                <a16:creationId xmlns:a16="http://schemas.microsoft.com/office/drawing/2014/main" id="{FE4144A3-2004-0243-CDBE-B31381E45DA9}"/>
              </a:ext>
            </a:extLst>
          </p:cNvPr>
          <p:cNvSpPr txBox="1"/>
          <p:nvPr/>
        </p:nvSpPr>
        <p:spPr>
          <a:xfrm>
            <a:off x="262021" y="1075820"/>
            <a:ext cx="6105524" cy="646331"/>
          </a:xfrm>
          <a:prstGeom prst="rect">
            <a:avLst/>
          </a:prstGeom>
          <a:noFill/>
        </p:spPr>
        <p:txBody>
          <a:bodyPr wrap="square">
            <a:spAutoFit/>
          </a:bodyPr>
          <a:lstStyle/>
          <a:p>
            <a:r>
              <a:rPr lang="en-US" dirty="0"/>
              <a:t>Initial State: </a:t>
            </a:r>
            <a:r>
              <a:rPr lang="en-US" b="1" dirty="0" err="1"/>
              <a:t>Alderaan</a:t>
            </a:r>
            <a:br>
              <a:rPr lang="en-US" dirty="0"/>
            </a:br>
            <a:r>
              <a:rPr lang="en-US" dirty="0"/>
              <a:t>Goal State: </a:t>
            </a:r>
            <a:r>
              <a:rPr lang="en-US" b="1" dirty="0"/>
              <a:t>Kessel</a:t>
            </a:r>
            <a:endParaRPr lang="en-US" dirty="0"/>
          </a:p>
        </p:txBody>
      </p:sp>
      <p:grpSp>
        <p:nvGrpSpPr>
          <p:cNvPr id="21" name="Group 20">
            <a:extLst>
              <a:ext uri="{FF2B5EF4-FFF2-40B4-BE49-F238E27FC236}">
                <a16:creationId xmlns:a16="http://schemas.microsoft.com/office/drawing/2014/main" id="{A6233493-F690-185E-A891-2B9076B5DC76}"/>
              </a:ext>
            </a:extLst>
          </p:cNvPr>
          <p:cNvGrpSpPr/>
          <p:nvPr/>
        </p:nvGrpSpPr>
        <p:grpSpPr>
          <a:xfrm>
            <a:off x="329796" y="2438583"/>
            <a:ext cx="4328763" cy="1489610"/>
            <a:chOff x="329796" y="2438583"/>
            <a:chExt cx="4328763" cy="1489610"/>
          </a:xfrm>
        </p:grpSpPr>
        <p:sp>
          <p:nvSpPr>
            <p:cNvPr id="9" name="Oval 8">
              <a:extLst>
                <a:ext uri="{FF2B5EF4-FFF2-40B4-BE49-F238E27FC236}">
                  <a16:creationId xmlns:a16="http://schemas.microsoft.com/office/drawing/2014/main" id="{BA3BA0F4-0CFA-3100-181F-8F13454F3531}"/>
                </a:ext>
              </a:extLst>
            </p:cNvPr>
            <p:cNvSpPr/>
            <p:nvPr/>
          </p:nvSpPr>
          <p:spPr>
            <a:xfrm>
              <a:off x="658345" y="3136829"/>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CF0B8718-60D4-CFB9-E7A1-967E67B47762}"/>
                </a:ext>
              </a:extLst>
            </p:cNvPr>
            <p:cNvSpPr/>
            <p:nvPr/>
          </p:nvSpPr>
          <p:spPr>
            <a:xfrm>
              <a:off x="329796" y="3558861"/>
              <a:ext cx="971741"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  </a:t>
              </a:r>
              <a:r>
                <a:rPr lang="en-US" dirty="0" err="1">
                  <a:solidFill>
                    <a:schemeClr val="accent2"/>
                  </a:solidFill>
                  <a:latin typeface="Helvetica Neue" panose="02000503000000020004" pitchFamily="2" charset="0"/>
                </a:rPr>
                <a:t>Ryloth</a:t>
              </a:r>
              <a:endParaRPr lang="en-US" dirty="0">
                <a:solidFill>
                  <a:schemeClr val="accent2"/>
                </a:solidFill>
                <a:effectLst/>
                <a:latin typeface="Helvetica Neue" panose="02000503000000020004" pitchFamily="2" charset="0"/>
              </a:endParaRPr>
            </a:p>
          </p:txBody>
        </p:sp>
        <p:sp>
          <p:nvSpPr>
            <p:cNvPr id="11" name="Oval 10">
              <a:extLst>
                <a:ext uri="{FF2B5EF4-FFF2-40B4-BE49-F238E27FC236}">
                  <a16:creationId xmlns:a16="http://schemas.microsoft.com/office/drawing/2014/main" id="{967FABEB-FF25-FB8F-2EDF-0EBCE54A5E61}"/>
                </a:ext>
              </a:extLst>
            </p:cNvPr>
            <p:cNvSpPr/>
            <p:nvPr/>
          </p:nvSpPr>
          <p:spPr>
            <a:xfrm>
              <a:off x="1709088"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9A41E6E4-7C82-4DF6-AE59-301BC7565416}"/>
                </a:ext>
              </a:extLst>
            </p:cNvPr>
            <p:cNvSpPr/>
            <p:nvPr/>
          </p:nvSpPr>
          <p:spPr>
            <a:xfrm>
              <a:off x="1380539" y="3558861"/>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Onderon</a:t>
              </a:r>
              <a:endParaRPr lang="en-US" dirty="0">
                <a:solidFill>
                  <a:schemeClr val="accent2"/>
                </a:solidFill>
                <a:effectLst/>
                <a:latin typeface="Helvetica Neue" panose="02000503000000020004" pitchFamily="2" charset="0"/>
              </a:endParaRPr>
            </a:p>
          </p:txBody>
        </p:sp>
        <p:sp>
          <p:nvSpPr>
            <p:cNvPr id="13" name="Oval 12">
              <a:extLst>
                <a:ext uri="{FF2B5EF4-FFF2-40B4-BE49-F238E27FC236}">
                  <a16:creationId xmlns:a16="http://schemas.microsoft.com/office/drawing/2014/main" id="{3B2C5659-0A6D-B75F-505A-80EA74D78D9C}"/>
                </a:ext>
              </a:extLst>
            </p:cNvPr>
            <p:cNvSpPr/>
            <p:nvPr/>
          </p:nvSpPr>
          <p:spPr>
            <a:xfrm>
              <a:off x="2710360" y="3136829"/>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3">
              <a:extLst>
                <a:ext uri="{FF2B5EF4-FFF2-40B4-BE49-F238E27FC236}">
                  <a16:creationId xmlns:a16="http://schemas.microsoft.com/office/drawing/2014/main" id="{4B43934F-256C-FCCD-07B3-D4C7EBB9D9A0}"/>
                </a:ext>
              </a:extLst>
            </p:cNvPr>
            <p:cNvSpPr/>
            <p:nvPr/>
          </p:nvSpPr>
          <p:spPr>
            <a:xfrm>
              <a:off x="2569589" y="3558861"/>
              <a:ext cx="800219" cy="369332"/>
            </a:xfrm>
            <a:prstGeom prst="rect">
              <a:avLst/>
            </a:prstGeom>
            <a:ln>
              <a:noFill/>
            </a:ln>
          </p:spPr>
          <p:txBody>
            <a:bodyPr wrap="none">
              <a:spAutoFit/>
            </a:bodyPr>
            <a:lstStyle/>
            <a:p>
              <a:pPr algn="ctr"/>
              <a:r>
                <a:rPr lang="en-US" dirty="0">
                  <a:solidFill>
                    <a:schemeClr val="accent2"/>
                  </a:solidFill>
                  <a:latin typeface="Helvetica Neue" panose="02000503000000020004" pitchFamily="2" charset="0"/>
                </a:rPr>
                <a:t>Endor</a:t>
              </a:r>
              <a:endParaRPr lang="en-US" dirty="0">
                <a:solidFill>
                  <a:schemeClr val="accent2"/>
                </a:solidFill>
                <a:effectLst/>
                <a:latin typeface="Helvetica Neue" panose="02000503000000020004" pitchFamily="2" charset="0"/>
              </a:endParaRPr>
            </a:p>
          </p:txBody>
        </p:sp>
        <p:sp>
          <p:nvSpPr>
            <p:cNvPr id="15" name="Oval 14">
              <a:extLst>
                <a:ext uri="{FF2B5EF4-FFF2-40B4-BE49-F238E27FC236}">
                  <a16:creationId xmlns:a16="http://schemas.microsoft.com/office/drawing/2014/main" id="{54B992BA-9CB4-ED0C-CEE4-A163FE23D840}"/>
                </a:ext>
              </a:extLst>
            </p:cNvPr>
            <p:cNvSpPr/>
            <p:nvPr/>
          </p:nvSpPr>
          <p:spPr>
            <a:xfrm>
              <a:off x="3710716"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 name="Rectangle 15">
              <a:extLst>
                <a:ext uri="{FF2B5EF4-FFF2-40B4-BE49-F238E27FC236}">
                  <a16:creationId xmlns:a16="http://schemas.microsoft.com/office/drawing/2014/main" id="{89E48AAA-6450-1C3F-AAA2-3BDCC5137000}"/>
                </a:ext>
              </a:extLst>
            </p:cNvPr>
            <p:cNvSpPr/>
            <p:nvPr/>
          </p:nvSpPr>
          <p:spPr>
            <a:xfrm>
              <a:off x="3561784" y="3558861"/>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cxnSp>
          <p:nvCxnSpPr>
            <p:cNvPr id="17" name="Straight Connector 16">
              <a:extLst>
                <a:ext uri="{FF2B5EF4-FFF2-40B4-BE49-F238E27FC236}">
                  <a16:creationId xmlns:a16="http://schemas.microsoft.com/office/drawing/2014/main" id="{18B2A890-466E-FD1E-CA31-57ACF31AC072}"/>
                </a:ext>
              </a:extLst>
            </p:cNvPr>
            <p:cNvCxnSpPr>
              <a:cxnSpLocks/>
              <a:endCxn id="9" idx="7"/>
            </p:cNvCxnSpPr>
            <p:nvPr/>
          </p:nvCxnSpPr>
          <p:spPr>
            <a:xfrm flipH="1">
              <a:off x="1033635" y="2438583"/>
              <a:ext cx="1186257" cy="762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5138259-BDA1-8476-68F7-C4C88A3E3002}"/>
                </a:ext>
              </a:extLst>
            </p:cNvPr>
            <p:cNvCxnSpPr>
              <a:cxnSpLocks/>
              <a:endCxn id="11" idx="0"/>
            </p:cNvCxnSpPr>
            <p:nvPr/>
          </p:nvCxnSpPr>
          <p:spPr>
            <a:xfrm flipH="1">
              <a:off x="1928928" y="2594033"/>
              <a:ext cx="355353" cy="5427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54694B-2AA7-BCF4-D708-6B96E8B08276}"/>
                </a:ext>
              </a:extLst>
            </p:cNvPr>
            <p:cNvCxnSpPr>
              <a:cxnSpLocks/>
              <a:endCxn id="13" idx="0"/>
            </p:cNvCxnSpPr>
            <p:nvPr/>
          </p:nvCxnSpPr>
          <p:spPr>
            <a:xfrm>
              <a:off x="2595182" y="2594033"/>
              <a:ext cx="335018" cy="5427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5D8912-C553-F0E7-42FB-C02B484A264E}"/>
                </a:ext>
              </a:extLst>
            </p:cNvPr>
            <p:cNvCxnSpPr>
              <a:cxnSpLocks/>
              <a:endCxn id="15" idx="1"/>
            </p:cNvCxnSpPr>
            <p:nvPr/>
          </p:nvCxnSpPr>
          <p:spPr>
            <a:xfrm>
              <a:off x="2659571" y="2438583"/>
              <a:ext cx="1115534" cy="762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E8977069-7E25-85F2-C247-7C76350ED6B9}"/>
              </a:ext>
            </a:extLst>
          </p:cNvPr>
          <p:cNvSpPr txBox="1"/>
          <p:nvPr/>
        </p:nvSpPr>
        <p:spPr>
          <a:xfrm>
            <a:off x="2386519" y="2457855"/>
            <a:ext cx="184731" cy="369332"/>
          </a:xfrm>
          <a:prstGeom prst="rect">
            <a:avLst/>
          </a:prstGeom>
          <a:noFill/>
        </p:spPr>
        <p:txBody>
          <a:bodyPr wrap="none" rtlCol="0">
            <a:spAutoFit/>
          </a:bodyPr>
          <a:lstStyle/>
          <a:p>
            <a:endParaRPr lang="en-US" dirty="0"/>
          </a:p>
        </p:txBody>
      </p:sp>
      <p:graphicFrame>
        <p:nvGraphicFramePr>
          <p:cNvPr id="27" name="Table 2">
            <a:extLst>
              <a:ext uri="{FF2B5EF4-FFF2-40B4-BE49-F238E27FC236}">
                <a16:creationId xmlns:a16="http://schemas.microsoft.com/office/drawing/2014/main" id="{DBE4EDE8-98B1-5994-D7DC-CF231399DC65}"/>
              </a:ext>
            </a:extLst>
          </p:cNvPr>
          <p:cNvGraphicFramePr>
            <a:graphicFrameLocks noGrp="1"/>
          </p:cNvGraphicFramePr>
          <p:nvPr/>
        </p:nvGraphicFramePr>
        <p:xfrm>
          <a:off x="8756874" y="4121369"/>
          <a:ext cx="3259615" cy="2593145"/>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632141505"/>
                    </a:ext>
                  </a:extLst>
                </a:gridCol>
                <a:gridCol w="642416">
                  <a:extLst>
                    <a:ext uri="{9D8B030D-6E8A-4147-A177-3AD203B41FA5}">
                      <a16:colId xmlns:a16="http://schemas.microsoft.com/office/drawing/2014/main" val="1109464113"/>
                    </a:ext>
                  </a:extLst>
                </a:gridCol>
                <a:gridCol w="142340">
                  <a:extLst>
                    <a:ext uri="{9D8B030D-6E8A-4147-A177-3AD203B41FA5}">
                      <a16:colId xmlns:a16="http://schemas.microsoft.com/office/drawing/2014/main" val="2570685854"/>
                    </a:ext>
                  </a:extLst>
                </a:gridCol>
                <a:gridCol w="1065213">
                  <a:extLst>
                    <a:ext uri="{9D8B030D-6E8A-4147-A177-3AD203B41FA5}">
                      <a16:colId xmlns:a16="http://schemas.microsoft.com/office/drawing/2014/main" val="1129571147"/>
                    </a:ext>
                  </a:extLst>
                </a:gridCol>
                <a:gridCol w="628596">
                  <a:extLst>
                    <a:ext uri="{9D8B030D-6E8A-4147-A177-3AD203B41FA5}">
                      <a16:colId xmlns:a16="http://schemas.microsoft.com/office/drawing/2014/main" val="1940163824"/>
                    </a:ext>
                  </a:extLst>
                </a:gridCol>
              </a:tblGrid>
              <a:tr h="181702">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tc>
                  <a:txBody>
                    <a:bodyPr/>
                    <a:lstStyle/>
                    <a:p>
                      <a:pPr algn="l" fontAlgn="b"/>
                      <a:endParaRPr lang="en-US" sz="1200" b="1" i="0" u="none" strike="noStrike" baseline="0" dirty="0">
                        <a:solidFill>
                          <a:schemeClr val="accent4"/>
                        </a:solidFill>
                        <a:effectLst/>
                        <a:latin typeface="+mn-lt"/>
                      </a:endParaRPr>
                    </a:p>
                  </a:txBody>
                  <a:tcPr marL="9525" marR="9525" marT="9525" marB="0" anchor="b"/>
                </a:tc>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extLst>
                  <a:ext uri="{0D108BD9-81ED-4DB2-BD59-A6C34878D82A}">
                    <a16:rowId xmlns:a16="http://schemas.microsoft.com/office/drawing/2014/main" val="2424969334"/>
                  </a:ext>
                </a:extLst>
              </a:tr>
              <a:tr h="240074">
                <a:tc>
                  <a:txBody>
                    <a:bodyPr/>
                    <a:lstStyle/>
                    <a:p>
                      <a:pPr algn="l" fontAlgn="b"/>
                      <a:r>
                        <a:rPr lang="en-US" sz="1200" b="0" i="0" u="none" strike="noStrike" baseline="0" dirty="0" err="1">
                          <a:solidFill>
                            <a:srgbClr val="000000"/>
                          </a:solidFill>
                          <a:effectLst/>
                          <a:latin typeface="+mn-lt"/>
                        </a:rPr>
                        <a:t>Alderaan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366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Lotho</a:t>
                      </a:r>
                      <a:r>
                        <a:rPr lang="en-US" sz="1200" b="0" i="0" u="none" strike="noStrike" baseline="0" dirty="0">
                          <a:solidFill>
                            <a:srgbClr val="000000"/>
                          </a:solidFill>
                          <a:effectLst/>
                          <a:latin typeface="+mn-lt"/>
                        </a:rPr>
                        <a:t> Minor</a:t>
                      </a:r>
                    </a:p>
                  </a:txBody>
                  <a:tcPr marL="9525" marR="9525" marT="9525" marB="0" anchor="b"/>
                </a:tc>
                <a:tc>
                  <a:txBody>
                    <a:bodyPr/>
                    <a:lstStyle/>
                    <a:p>
                      <a:pPr algn="r" fontAlgn="b"/>
                      <a:r>
                        <a:rPr lang="en-US" sz="1200" b="0" i="0" u="none" strike="noStrike" baseline="0" dirty="0">
                          <a:solidFill>
                            <a:srgbClr val="000000"/>
                          </a:solidFill>
                          <a:effectLst/>
                          <a:latin typeface="+mn-lt"/>
                        </a:rPr>
                        <a:t>244</a:t>
                      </a:r>
                    </a:p>
                  </a:txBody>
                  <a:tcPr marL="9525" marR="9525" marT="9525" marB="0" anchor="b"/>
                </a:tc>
                <a:extLst>
                  <a:ext uri="{0D108BD9-81ED-4DB2-BD59-A6C34878D82A}">
                    <a16:rowId xmlns:a16="http://schemas.microsoft.com/office/drawing/2014/main" val="3050881670"/>
                  </a:ext>
                </a:extLst>
              </a:tr>
              <a:tr h="240074">
                <a:tc>
                  <a:txBody>
                    <a:bodyPr/>
                    <a:lstStyle/>
                    <a:p>
                      <a:pPr algn="l" fontAlgn="b"/>
                      <a:r>
                        <a:rPr lang="en-US" sz="1200" b="0" i="0" u="none" strike="noStrike" baseline="0" dirty="0" err="1">
                          <a:solidFill>
                            <a:srgbClr val="000000"/>
                          </a:solidFill>
                          <a:effectLst/>
                          <a:latin typeface="+mn-lt"/>
                        </a:rPr>
                        <a:t>Bespin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80</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Mandalore</a:t>
                      </a:r>
                    </a:p>
                  </a:txBody>
                  <a:tcPr marL="9525" marR="9525" marT="9525" marB="0" anchor="b"/>
                </a:tc>
                <a:tc>
                  <a:txBody>
                    <a:bodyPr/>
                    <a:lstStyle/>
                    <a:p>
                      <a:pPr algn="r" fontAlgn="b"/>
                      <a:r>
                        <a:rPr lang="en-US" sz="1200" b="0" i="0" u="none" strike="noStrike" baseline="0">
                          <a:solidFill>
                            <a:srgbClr val="000000"/>
                          </a:solidFill>
                          <a:effectLst/>
                          <a:latin typeface="+mn-lt"/>
                        </a:rPr>
                        <a:t>241</a:t>
                      </a:r>
                    </a:p>
                  </a:txBody>
                  <a:tcPr marL="9525" marR="9525" marT="9525" marB="0" anchor="b"/>
                </a:tc>
                <a:extLst>
                  <a:ext uri="{0D108BD9-81ED-4DB2-BD59-A6C34878D82A}">
                    <a16:rowId xmlns:a16="http://schemas.microsoft.com/office/drawing/2014/main" val="3469727496"/>
                  </a:ext>
                </a:extLst>
              </a:tr>
              <a:tr h="240074">
                <a:tc>
                  <a:txBody>
                    <a:bodyPr/>
                    <a:lstStyle/>
                    <a:p>
                      <a:pPr algn="l" fontAlgn="b"/>
                      <a:r>
                        <a:rPr lang="en-US" sz="1200" b="0" i="0" u="none" strike="noStrike" baseline="0">
                          <a:solidFill>
                            <a:srgbClr val="000000"/>
                          </a:solidFill>
                          <a:effectLst/>
                          <a:latin typeface="+mn-lt"/>
                        </a:rPr>
                        <a:t>Coruscant</a:t>
                      </a:r>
                    </a:p>
                  </a:txBody>
                  <a:tcPr marL="9525" marR="9525" marT="9525" marB="0" anchor="b"/>
                </a:tc>
                <a:tc>
                  <a:txBody>
                    <a:bodyPr/>
                    <a:lstStyle/>
                    <a:p>
                      <a:pPr algn="r" fontAlgn="b"/>
                      <a:r>
                        <a:rPr lang="en-US" sz="1200" b="0" i="0" u="none" strike="noStrike" baseline="0" dirty="0">
                          <a:solidFill>
                            <a:srgbClr val="000000"/>
                          </a:solidFill>
                          <a:effectLst/>
                          <a:latin typeface="+mn-lt"/>
                        </a:rPr>
                        <a:t>374</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Naboo</a:t>
                      </a:r>
                    </a:p>
                  </a:txBody>
                  <a:tcPr marL="9525" marR="9525" marT="9525" marB="0" anchor="b"/>
                </a:tc>
                <a:tc>
                  <a:txBody>
                    <a:bodyPr/>
                    <a:lstStyle/>
                    <a:p>
                      <a:pPr algn="r" fontAlgn="b"/>
                      <a:r>
                        <a:rPr lang="en-US" sz="1200" b="0" i="0" u="none" strike="noStrike" baseline="0">
                          <a:solidFill>
                            <a:srgbClr val="000000"/>
                          </a:solidFill>
                          <a:effectLst/>
                          <a:latin typeface="+mn-lt"/>
                        </a:rPr>
                        <a:t>100</a:t>
                      </a:r>
                    </a:p>
                  </a:txBody>
                  <a:tcPr marL="9525" marR="9525" marT="9525" marB="0" anchor="b"/>
                </a:tc>
                <a:extLst>
                  <a:ext uri="{0D108BD9-81ED-4DB2-BD59-A6C34878D82A}">
                    <a16:rowId xmlns:a16="http://schemas.microsoft.com/office/drawing/2014/main" val="3691324431"/>
                  </a:ext>
                </a:extLst>
              </a:tr>
              <a:tr h="240074">
                <a:tc>
                  <a:txBody>
                    <a:bodyPr/>
                    <a:lstStyle/>
                    <a:p>
                      <a:pPr algn="l" fontAlgn="b"/>
                      <a:r>
                        <a:rPr lang="en-US" sz="1200" b="0" i="0" u="none" strike="noStrike" baseline="0">
                          <a:solidFill>
                            <a:srgbClr val="000000"/>
                          </a:solidFill>
                          <a:effectLst/>
                          <a:latin typeface="+mn-lt"/>
                        </a:rPr>
                        <a:t>Dagobah</a:t>
                      </a:r>
                    </a:p>
                  </a:txBody>
                  <a:tcPr marL="9525" marR="9525" marT="9525" marB="0" anchor="b"/>
                </a:tc>
                <a:tc>
                  <a:txBody>
                    <a:bodyPr/>
                    <a:lstStyle/>
                    <a:p>
                      <a:pPr algn="r" fontAlgn="b"/>
                      <a:r>
                        <a:rPr lang="en-US" sz="1200" b="0" i="0" u="none" strike="noStrike" baseline="0" dirty="0">
                          <a:solidFill>
                            <a:srgbClr val="000000"/>
                          </a:solidFill>
                          <a:effectLst/>
                          <a:latin typeface="+mn-lt"/>
                        </a:rPr>
                        <a:t>242</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Onderon</a:t>
                      </a:r>
                    </a:p>
                  </a:txBody>
                  <a:tcPr marL="9525" marR="9525" marT="9525" marB="0" anchor="b"/>
                </a:tc>
                <a:tc>
                  <a:txBody>
                    <a:bodyPr/>
                    <a:lstStyle/>
                    <a:p>
                      <a:pPr algn="r" fontAlgn="b"/>
                      <a:r>
                        <a:rPr lang="en-US" sz="1200" b="0" i="0" u="none" strike="noStrike" baseline="0">
                          <a:solidFill>
                            <a:srgbClr val="000000"/>
                          </a:solidFill>
                          <a:effectLst/>
                          <a:latin typeface="+mn-lt"/>
                        </a:rPr>
                        <a:t>380</a:t>
                      </a:r>
                    </a:p>
                  </a:txBody>
                  <a:tcPr marL="9525" marR="9525" marT="9525" marB="0" anchor="b"/>
                </a:tc>
                <a:extLst>
                  <a:ext uri="{0D108BD9-81ED-4DB2-BD59-A6C34878D82A}">
                    <a16:rowId xmlns:a16="http://schemas.microsoft.com/office/drawing/2014/main" val="1917150976"/>
                  </a:ext>
                </a:extLst>
              </a:tr>
              <a:tr h="240074">
                <a:tc>
                  <a:txBody>
                    <a:bodyPr/>
                    <a:lstStyle/>
                    <a:p>
                      <a:pPr algn="l" fontAlgn="b"/>
                      <a:r>
                        <a:rPr lang="en-US" sz="1200" b="0" i="0" u="none" strike="noStrike" baseline="0">
                          <a:solidFill>
                            <a:srgbClr val="000000"/>
                          </a:solidFill>
                          <a:effectLst/>
                          <a:latin typeface="+mn-lt"/>
                        </a:rPr>
                        <a:t>Endor</a:t>
                      </a:r>
                    </a:p>
                  </a:txBody>
                  <a:tcPr marL="9525" marR="9525" marT="9525" marB="0" anchor="b"/>
                </a:tc>
                <a:tc>
                  <a:txBody>
                    <a:bodyPr/>
                    <a:lstStyle/>
                    <a:p>
                      <a:pPr algn="r" fontAlgn="b"/>
                      <a:r>
                        <a:rPr lang="en-US" sz="1200" b="0" i="0" u="none" strike="noStrike" baseline="0">
                          <a:solidFill>
                            <a:srgbClr val="000000"/>
                          </a:solidFill>
                          <a:effectLst/>
                          <a:latin typeface="+mn-lt"/>
                        </a:rPr>
                        <a:t>176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Polis Massa</a:t>
                      </a:r>
                    </a:p>
                  </a:txBody>
                  <a:tcPr marL="9525" marR="9525" marT="9525" marB="0" anchor="b"/>
                </a:tc>
                <a:tc>
                  <a:txBody>
                    <a:bodyPr/>
                    <a:lstStyle/>
                    <a:p>
                      <a:pPr algn="r" fontAlgn="b"/>
                      <a:r>
                        <a:rPr lang="en-US" sz="1200" b="0" i="0" u="none" strike="noStrike" baseline="0">
                          <a:solidFill>
                            <a:srgbClr val="000000"/>
                          </a:solidFill>
                          <a:effectLst/>
                          <a:latin typeface="+mn-lt"/>
                        </a:rPr>
                        <a:t>234</a:t>
                      </a:r>
                    </a:p>
                  </a:txBody>
                  <a:tcPr marL="9525" marR="9525" marT="9525" marB="0" anchor="b"/>
                </a:tc>
                <a:extLst>
                  <a:ext uri="{0D108BD9-81ED-4DB2-BD59-A6C34878D82A}">
                    <a16:rowId xmlns:a16="http://schemas.microsoft.com/office/drawing/2014/main" val="1082404056"/>
                  </a:ext>
                </a:extLst>
              </a:tr>
              <a:tr h="240074">
                <a:tc>
                  <a:txBody>
                    <a:bodyPr/>
                    <a:lstStyle/>
                    <a:p>
                      <a:pPr algn="l" fontAlgn="b"/>
                      <a:r>
                        <a:rPr lang="en-US" sz="1200" b="0" i="0" u="none" strike="noStrike" baseline="0" dirty="0" err="1">
                          <a:solidFill>
                            <a:srgbClr val="000000"/>
                          </a:solidFill>
                          <a:effectLst/>
                          <a:latin typeface="+mn-lt"/>
                        </a:rPr>
                        <a:t>Fondor</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161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Ryloth</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193</a:t>
                      </a:r>
                    </a:p>
                  </a:txBody>
                  <a:tcPr marL="9525" marR="9525" marT="9525" marB="0" anchor="b"/>
                </a:tc>
                <a:extLst>
                  <a:ext uri="{0D108BD9-81ED-4DB2-BD59-A6C34878D82A}">
                    <a16:rowId xmlns:a16="http://schemas.microsoft.com/office/drawing/2014/main" val="443994611"/>
                  </a:ext>
                </a:extLst>
              </a:tr>
              <a:tr h="240074">
                <a:tc>
                  <a:txBody>
                    <a:bodyPr/>
                    <a:lstStyle/>
                    <a:p>
                      <a:pPr algn="l" fontAlgn="b"/>
                      <a:r>
                        <a:rPr lang="en-US" sz="1200" b="0" i="0" u="none" strike="noStrike" baseline="0">
                          <a:solidFill>
                            <a:srgbClr val="000000"/>
                          </a:solidFill>
                          <a:effectLst/>
                          <a:latin typeface="+mn-lt"/>
                        </a:rPr>
                        <a:t>Geonosis</a:t>
                      </a:r>
                    </a:p>
                  </a:txBody>
                  <a:tcPr marL="9525" marR="9525" marT="9525" marB="0" anchor="b"/>
                </a:tc>
                <a:tc>
                  <a:txBody>
                    <a:bodyPr/>
                    <a:lstStyle/>
                    <a:p>
                      <a:pPr algn="r" fontAlgn="b"/>
                      <a:r>
                        <a:rPr lang="en-US" sz="1200" b="0" i="0" u="none" strike="noStrike" baseline="0">
                          <a:solidFill>
                            <a:srgbClr val="000000"/>
                          </a:solidFill>
                          <a:effectLst/>
                          <a:latin typeface="+mn-lt"/>
                        </a:rPr>
                        <a:t>77</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Starkiller</a:t>
                      </a:r>
                      <a:r>
                        <a:rPr lang="en-US" sz="1200" b="0" i="0" u="none" strike="noStrike" baseline="0" dirty="0">
                          <a:solidFill>
                            <a:srgbClr val="000000"/>
                          </a:solidFill>
                          <a:effectLst/>
                          <a:latin typeface="+mn-lt"/>
                        </a:rPr>
                        <a:t> Base</a:t>
                      </a:r>
                    </a:p>
                  </a:txBody>
                  <a:tcPr marL="9525" marR="9525" marT="9525" marB="0" anchor="b"/>
                </a:tc>
                <a:tc>
                  <a:txBody>
                    <a:bodyPr/>
                    <a:lstStyle/>
                    <a:p>
                      <a:pPr algn="r" fontAlgn="b"/>
                      <a:r>
                        <a:rPr lang="en-US" sz="1200" b="0" i="0" u="none" strike="noStrike" baseline="0">
                          <a:solidFill>
                            <a:srgbClr val="000000"/>
                          </a:solidFill>
                          <a:effectLst/>
                          <a:latin typeface="+mn-lt"/>
                        </a:rPr>
                        <a:t>253</a:t>
                      </a:r>
                    </a:p>
                  </a:txBody>
                  <a:tcPr marL="9525" marR="9525" marT="9525" marB="0" anchor="b"/>
                </a:tc>
                <a:extLst>
                  <a:ext uri="{0D108BD9-81ED-4DB2-BD59-A6C34878D82A}">
                    <a16:rowId xmlns:a16="http://schemas.microsoft.com/office/drawing/2014/main" val="469821536"/>
                  </a:ext>
                </a:extLst>
              </a:tr>
              <a:tr h="240074">
                <a:tc>
                  <a:txBody>
                    <a:bodyPr/>
                    <a:lstStyle/>
                    <a:p>
                      <a:pPr algn="l" fontAlgn="b"/>
                      <a:r>
                        <a:rPr lang="en-US" sz="1200" b="0" i="0" u="none" strike="noStrike" baseline="0">
                          <a:solidFill>
                            <a:srgbClr val="000000"/>
                          </a:solidFill>
                          <a:effectLst/>
                          <a:latin typeface="+mn-lt"/>
                        </a:rPr>
                        <a:t>Hoth</a:t>
                      </a:r>
                    </a:p>
                  </a:txBody>
                  <a:tcPr marL="9525" marR="9525" marT="9525" marB="0" anchor="b"/>
                </a:tc>
                <a:tc>
                  <a:txBody>
                    <a:bodyPr/>
                    <a:lstStyle/>
                    <a:p>
                      <a:pPr algn="r" fontAlgn="b"/>
                      <a:r>
                        <a:rPr lang="en-US" sz="1200" b="0" i="0" u="none" strike="noStrike" baseline="0">
                          <a:solidFill>
                            <a:srgbClr val="000000"/>
                          </a:solidFill>
                          <a:effectLst/>
                          <a:latin typeface="+mn-lt"/>
                        </a:rPr>
                        <a:t>151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Tatooine</a:t>
                      </a:r>
                    </a:p>
                  </a:txBody>
                  <a:tcPr marL="9525" marR="9525" marT="9525" marB="0" anchor="b"/>
                </a:tc>
                <a:tc>
                  <a:txBody>
                    <a:bodyPr/>
                    <a:lstStyle/>
                    <a:p>
                      <a:pPr algn="r" fontAlgn="b"/>
                      <a:r>
                        <a:rPr lang="en-US" sz="1200" b="0" i="0" u="none" strike="noStrike" baseline="0">
                          <a:solidFill>
                            <a:srgbClr val="000000"/>
                          </a:solidFill>
                          <a:effectLst/>
                          <a:latin typeface="+mn-lt"/>
                        </a:rPr>
                        <a:t>329</a:t>
                      </a:r>
                    </a:p>
                  </a:txBody>
                  <a:tcPr marL="9525" marR="9525" marT="9525" marB="0" anchor="b"/>
                </a:tc>
                <a:extLst>
                  <a:ext uri="{0D108BD9-81ED-4DB2-BD59-A6C34878D82A}">
                    <a16:rowId xmlns:a16="http://schemas.microsoft.com/office/drawing/2014/main" val="232418652"/>
                  </a:ext>
                </a:extLst>
              </a:tr>
              <a:tr h="240074">
                <a:tc>
                  <a:txBody>
                    <a:bodyPr/>
                    <a:lstStyle/>
                    <a:p>
                      <a:pPr algn="l" fontAlgn="b"/>
                      <a:r>
                        <a:rPr lang="en-US" sz="1200" b="0" i="0" u="none" strike="noStrike" baseline="0">
                          <a:solidFill>
                            <a:srgbClr val="000000"/>
                          </a:solidFill>
                          <a:effectLst/>
                          <a:latin typeface="+mn-lt"/>
                        </a:rPr>
                        <a:t>Iridonia</a:t>
                      </a:r>
                    </a:p>
                  </a:txBody>
                  <a:tcPr marL="9525" marR="9525" marT="9525" marB="0" anchor="b"/>
                </a:tc>
                <a:tc>
                  <a:txBody>
                    <a:bodyPr/>
                    <a:lstStyle/>
                    <a:p>
                      <a:pPr algn="r" fontAlgn="b"/>
                      <a:r>
                        <a:rPr lang="en-US" sz="1200" b="0" i="0" u="none" strike="noStrike" baseline="0">
                          <a:solidFill>
                            <a:srgbClr val="000000"/>
                          </a:solidFill>
                          <a:effectLst/>
                          <a:latin typeface="+mn-lt"/>
                        </a:rPr>
                        <a:t>226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Vandor-1</a:t>
                      </a:r>
                    </a:p>
                  </a:txBody>
                  <a:tcPr marL="9525" marR="9525" marT="9525" marB="0" anchor="b"/>
                </a:tc>
                <a:tc>
                  <a:txBody>
                    <a:bodyPr/>
                    <a:lstStyle/>
                    <a:p>
                      <a:pPr algn="r" fontAlgn="b"/>
                      <a:r>
                        <a:rPr lang="en-US" sz="1200" b="0" i="0" u="none" strike="noStrike" baseline="0" dirty="0">
                          <a:solidFill>
                            <a:srgbClr val="000000"/>
                          </a:solidFill>
                          <a:effectLst/>
                          <a:latin typeface="+mn-lt"/>
                        </a:rPr>
                        <a:t>199</a:t>
                      </a:r>
                    </a:p>
                  </a:txBody>
                  <a:tcPr marL="9525" marR="9525" marT="9525" marB="0" anchor="b"/>
                </a:tc>
                <a:extLst>
                  <a:ext uri="{0D108BD9-81ED-4DB2-BD59-A6C34878D82A}">
                    <a16:rowId xmlns:a16="http://schemas.microsoft.com/office/drawing/2014/main" val="221416254"/>
                  </a:ext>
                </a:extLst>
              </a:tr>
              <a:tr h="240074">
                <a:tc>
                  <a:txBody>
                    <a:bodyPr/>
                    <a:lstStyle/>
                    <a:p>
                      <a:pPr algn="l" fontAlgn="b"/>
                      <a:r>
                        <a:rPr lang="en-US" sz="1200" b="0" i="0" u="none" strike="noStrike" baseline="0" dirty="0">
                          <a:solidFill>
                            <a:srgbClr val="000000"/>
                          </a:solidFill>
                          <a:effectLst/>
                          <a:latin typeface="+mn-lt"/>
                        </a:rPr>
                        <a:t>Kessel</a:t>
                      </a:r>
                    </a:p>
                  </a:txBody>
                  <a:tcPr marL="9525" marR="9525" marT="9525" marB="0" anchor="b"/>
                </a:tc>
                <a:tc>
                  <a:txBody>
                    <a:bodyPr/>
                    <a:lstStyle/>
                    <a:p>
                      <a:pPr algn="r" fontAlgn="b"/>
                      <a:r>
                        <a:rPr lang="en-US" sz="1200" b="0" i="0" u="none" strike="noStrike" baseline="0">
                          <a:solidFill>
                            <a:srgbClr val="000000"/>
                          </a:solidFill>
                          <a:effectLst/>
                          <a:latin typeface="+mn-lt"/>
                        </a:rPr>
                        <a:t>0</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Zygerria</a:t>
                      </a:r>
                    </a:p>
                  </a:txBody>
                  <a:tcPr marL="9525" marR="9525" marT="9525" marB="0" anchor="b"/>
                </a:tc>
                <a:tc>
                  <a:txBody>
                    <a:bodyPr/>
                    <a:lstStyle/>
                    <a:p>
                      <a:pPr algn="r" fontAlgn="b"/>
                      <a:r>
                        <a:rPr lang="en-US" sz="1200" b="0" i="0" u="none" strike="noStrike" baseline="0" dirty="0">
                          <a:solidFill>
                            <a:srgbClr val="000000"/>
                          </a:solidFill>
                          <a:effectLst/>
                          <a:latin typeface="+mn-lt"/>
                        </a:rPr>
                        <a:t>160</a:t>
                      </a:r>
                    </a:p>
                  </a:txBody>
                  <a:tcPr marL="9525" marR="9525" marT="9525" marB="0" anchor="b"/>
                </a:tc>
                <a:extLst>
                  <a:ext uri="{0D108BD9-81ED-4DB2-BD59-A6C34878D82A}">
                    <a16:rowId xmlns:a16="http://schemas.microsoft.com/office/drawing/2014/main" val="3915899476"/>
                  </a:ext>
                </a:extLst>
              </a:tr>
            </a:tbl>
          </a:graphicData>
        </a:graphic>
      </p:graphicFrame>
      <p:pic>
        <p:nvPicPr>
          <p:cNvPr id="30" name="Picture 29">
            <a:extLst>
              <a:ext uri="{FF2B5EF4-FFF2-40B4-BE49-F238E27FC236}">
                <a16:creationId xmlns:a16="http://schemas.microsoft.com/office/drawing/2014/main" id="{E93F7F3F-5756-1468-897F-519D40E4A66F}"/>
              </a:ext>
            </a:extLst>
          </p:cNvPr>
          <p:cNvPicPr>
            <a:picLocks noChangeAspect="1"/>
          </p:cNvPicPr>
          <p:nvPr/>
        </p:nvPicPr>
        <p:blipFill>
          <a:blip r:embed="rId3"/>
          <a:stretch>
            <a:fillRect/>
          </a:stretch>
        </p:blipFill>
        <p:spPr>
          <a:xfrm>
            <a:off x="7480135" y="-14734"/>
            <a:ext cx="4118477" cy="2287559"/>
          </a:xfrm>
          <a:prstGeom prst="rect">
            <a:avLst/>
          </a:prstGeom>
        </p:spPr>
      </p:pic>
      <p:grpSp>
        <p:nvGrpSpPr>
          <p:cNvPr id="3" name="Group 2">
            <a:extLst>
              <a:ext uri="{FF2B5EF4-FFF2-40B4-BE49-F238E27FC236}">
                <a16:creationId xmlns:a16="http://schemas.microsoft.com/office/drawing/2014/main" id="{F77B6D7C-2398-3899-3620-127D8DE0C5BD}"/>
              </a:ext>
            </a:extLst>
          </p:cNvPr>
          <p:cNvGrpSpPr/>
          <p:nvPr/>
        </p:nvGrpSpPr>
        <p:grpSpPr>
          <a:xfrm>
            <a:off x="-24814" y="3360723"/>
            <a:ext cx="1941635" cy="2089168"/>
            <a:chOff x="2044445" y="3356669"/>
            <a:chExt cx="1941635" cy="2089168"/>
          </a:xfrm>
        </p:grpSpPr>
        <p:sp>
          <p:nvSpPr>
            <p:cNvPr id="5" name="Oval 4">
              <a:extLst>
                <a:ext uri="{FF2B5EF4-FFF2-40B4-BE49-F238E27FC236}">
                  <a16:creationId xmlns:a16="http://schemas.microsoft.com/office/drawing/2014/main" id="{848D86B9-7870-4C1F-89D9-94B668BBC369}"/>
                </a:ext>
              </a:extLst>
            </p:cNvPr>
            <p:cNvSpPr/>
            <p:nvPr/>
          </p:nvSpPr>
          <p:spPr>
            <a:xfrm>
              <a:off x="2148147" y="407829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9" name="Rectangle 28">
              <a:extLst>
                <a:ext uri="{FF2B5EF4-FFF2-40B4-BE49-F238E27FC236}">
                  <a16:creationId xmlns:a16="http://schemas.microsoft.com/office/drawing/2014/main" id="{590D8A66-B65F-09CB-1DA8-D7088B8B81DB}"/>
                </a:ext>
              </a:extLst>
            </p:cNvPr>
            <p:cNvSpPr/>
            <p:nvPr/>
          </p:nvSpPr>
          <p:spPr>
            <a:xfrm>
              <a:off x="2044445" y="4522507"/>
              <a:ext cx="1144865" cy="923330"/>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a:t>
              </a:r>
              <a:br>
                <a:rPr lang="en-US" dirty="0">
                  <a:solidFill>
                    <a:schemeClr val="accent2"/>
                  </a:solidFill>
                  <a:latin typeface="Helvetica Neue" panose="02000503000000020004" pitchFamily="2" charset="0"/>
                </a:rPr>
              </a:br>
              <a:r>
                <a:rPr lang="en-US" dirty="0">
                  <a:solidFill>
                    <a:schemeClr val="accent2"/>
                  </a:solidFill>
                  <a:latin typeface="Helvetica Neue" panose="02000503000000020004" pitchFamily="2" charset="0"/>
                </a:rPr>
                <a:t>Base</a:t>
              </a:r>
            </a:p>
            <a:p>
              <a:endParaRPr lang="en-US" dirty="0">
                <a:solidFill>
                  <a:schemeClr val="accent2"/>
                </a:solidFill>
                <a:latin typeface="Helvetica Neue" panose="02000503000000020004" pitchFamily="2" charset="0"/>
              </a:endParaRPr>
            </a:p>
          </p:txBody>
        </p:sp>
        <p:sp>
          <p:nvSpPr>
            <p:cNvPr id="32" name="Oval 31">
              <a:extLst>
                <a:ext uri="{FF2B5EF4-FFF2-40B4-BE49-F238E27FC236}">
                  <a16:creationId xmlns:a16="http://schemas.microsoft.com/office/drawing/2014/main" id="{6E789087-F148-0318-DD52-80F564006AAD}"/>
                </a:ext>
              </a:extLst>
            </p:cNvPr>
            <p:cNvSpPr/>
            <p:nvPr/>
          </p:nvSpPr>
          <p:spPr>
            <a:xfrm>
              <a:off x="3305613" y="407829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3" name="Rectangle 32">
              <a:extLst>
                <a:ext uri="{FF2B5EF4-FFF2-40B4-BE49-F238E27FC236}">
                  <a16:creationId xmlns:a16="http://schemas.microsoft.com/office/drawing/2014/main" id="{A63BDC35-5FFD-F247-76FB-536239FD4564}"/>
                </a:ext>
              </a:extLst>
            </p:cNvPr>
            <p:cNvSpPr/>
            <p:nvPr/>
          </p:nvSpPr>
          <p:spPr>
            <a:xfrm>
              <a:off x="3064823" y="4500322"/>
              <a:ext cx="921257" cy="369332"/>
            </a:xfrm>
            <a:prstGeom prst="rect">
              <a:avLst/>
            </a:prstGeom>
            <a:ln>
              <a:noFill/>
            </a:ln>
          </p:spPr>
          <p:txBody>
            <a:bodyPr wrap="square">
              <a:spAutoFit/>
            </a:bodyPr>
            <a:lstStyle/>
            <a:p>
              <a:pPr algn="ctr"/>
              <a:r>
                <a:rPr lang="en-US" dirty="0">
                  <a:solidFill>
                    <a:schemeClr val="accent2"/>
                  </a:solidFill>
                  <a:latin typeface="Helvetica Neue" panose="02000503000000020004" pitchFamily="2" charset="0"/>
                </a:rPr>
                <a:t>Naboo</a:t>
              </a:r>
              <a:endParaRPr lang="en-US" dirty="0">
                <a:solidFill>
                  <a:schemeClr val="accent2"/>
                </a:solidFill>
                <a:effectLst/>
                <a:latin typeface="Helvetica Neue" panose="02000503000000020004" pitchFamily="2" charset="0"/>
              </a:endParaRPr>
            </a:p>
          </p:txBody>
        </p:sp>
        <p:cxnSp>
          <p:nvCxnSpPr>
            <p:cNvPr id="35" name="Straight Connector 34">
              <a:extLst>
                <a:ext uri="{FF2B5EF4-FFF2-40B4-BE49-F238E27FC236}">
                  <a16:creationId xmlns:a16="http://schemas.microsoft.com/office/drawing/2014/main" id="{FF921717-3A4D-C0AE-86C2-BF8485C3FDFE}"/>
                </a:ext>
              </a:extLst>
            </p:cNvPr>
            <p:cNvCxnSpPr>
              <a:cxnSpLocks/>
            </p:cNvCxnSpPr>
            <p:nvPr/>
          </p:nvCxnSpPr>
          <p:spPr>
            <a:xfrm flipH="1">
              <a:off x="2375131" y="3356669"/>
              <a:ext cx="342373" cy="72162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C7B0158-DDE5-087A-56BF-6D5D033111BB}"/>
                </a:ext>
              </a:extLst>
            </p:cNvPr>
            <p:cNvCxnSpPr>
              <a:cxnSpLocks/>
              <a:endCxn id="32" idx="0"/>
            </p:cNvCxnSpPr>
            <p:nvPr/>
          </p:nvCxnSpPr>
          <p:spPr>
            <a:xfrm>
              <a:off x="3085743" y="3356669"/>
              <a:ext cx="439710" cy="72162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6A24BB0F-546B-D975-1ABA-32B3FF5D6A45}"/>
              </a:ext>
            </a:extLst>
          </p:cNvPr>
          <p:cNvSpPr txBox="1"/>
          <p:nvPr/>
        </p:nvSpPr>
        <p:spPr>
          <a:xfrm>
            <a:off x="4742662" y="4199579"/>
            <a:ext cx="1845377" cy="369332"/>
          </a:xfrm>
          <a:prstGeom prst="rect">
            <a:avLst/>
          </a:prstGeom>
          <a:noFill/>
        </p:spPr>
        <p:txBody>
          <a:bodyPr wrap="none" rtlCol="0">
            <a:spAutoFit/>
          </a:bodyPr>
          <a:lstStyle/>
          <a:p>
            <a:r>
              <a:rPr lang="en-US" dirty="0"/>
              <a:t>Frontier queue:</a:t>
            </a:r>
          </a:p>
        </p:txBody>
      </p:sp>
      <p:sp>
        <p:nvSpPr>
          <p:cNvPr id="54" name="TextBox 53">
            <a:extLst>
              <a:ext uri="{FF2B5EF4-FFF2-40B4-BE49-F238E27FC236}">
                <a16:creationId xmlns:a16="http://schemas.microsoft.com/office/drawing/2014/main" id="{3B499675-FFCC-7054-6702-EE41F96BA4F3}"/>
              </a:ext>
            </a:extLst>
          </p:cNvPr>
          <p:cNvSpPr txBox="1"/>
          <p:nvPr/>
        </p:nvSpPr>
        <p:spPr>
          <a:xfrm>
            <a:off x="4841090" y="6160172"/>
            <a:ext cx="3914108" cy="369332"/>
          </a:xfrm>
          <a:prstGeom prst="rect">
            <a:avLst/>
          </a:prstGeom>
          <a:solidFill>
            <a:schemeClr val="bg1">
              <a:alpha val="90370"/>
            </a:schemeClr>
          </a:solidFill>
        </p:spPr>
        <p:txBody>
          <a:bodyPr wrap="square" rtlCol="0">
            <a:spAutoFit/>
          </a:bodyPr>
          <a:lstStyle/>
          <a:p>
            <a:r>
              <a:rPr lang="en-US" b="1" dirty="0" err="1">
                <a:solidFill>
                  <a:schemeClr val="accent2"/>
                </a:solidFill>
              </a:rPr>
              <a:t>Starkiller</a:t>
            </a:r>
            <a:r>
              <a:rPr lang="en-US" b="1" dirty="0">
                <a:solidFill>
                  <a:schemeClr val="accent2"/>
                </a:solidFill>
              </a:rPr>
              <a:t> Base	532 = 300 + 253</a:t>
            </a:r>
          </a:p>
        </p:txBody>
      </p:sp>
      <p:sp>
        <p:nvSpPr>
          <p:cNvPr id="55" name="TextBox 54">
            <a:extLst>
              <a:ext uri="{FF2B5EF4-FFF2-40B4-BE49-F238E27FC236}">
                <a16:creationId xmlns:a16="http://schemas.microsoft.com/office/drawing/2014/main" id="{D58D0E83-48CF-6516-9760-BF2B43ACC4FF}"/>
              </a:ext>
            </a:extLst>
          </p:cNvPr>
          <p:cNvSpPr txBox="1"/>
          <p:nvPr/>
        </p:nvSpPr>
        <p:spPr>
          <a:xfrm>
            <a:off x="4832625" y="4854951"/>
            <a:ext cx="3914108" cy="369332"/>
          </a:xfrm>
          <a:prstGeom prst="rect">
            <a:avLst/>
          </a:prstGeom>
          <a:solidFill>
            <a:schemeClr val="bg1">
              <a:alpha val="90370"/>
            </a:schemeClr>
          </a:solidFill>
        </p:spPr>
        <p:txBody>
          <a:bodyPr wrap="square" rtlCol="0">
            <a:spAutoFit/>
          </a:bodyPr>
          <a:lstStyle/>
          <a:p>
            <a:r>
              <a:rPr lang="en-US" b="1" dirty="0">
                <a:solidFill>
                  <a:schemeClr val="accent2"/>
                </a:solidFill>
              </a:rPr>
              <a:t>Naboo		417 = 317 + 100</a:t>
            </a:r>
          </a:p>
        </p:txBody>
      </p:sp>
      <p:sp>
        <p:nvSpPr>
          <p:cNvPr id="7" name="TextBox 6">
            <a:extLst>
              <a:ext uri="{FF2B5EF4-FFF2-40B4-BE49-F238E27FC236}">
                <a16:creationId xmlns:a16="http://schemas.microsoft.com/office/drawing/2014/main" id="{537098C7-F0E4-677B-9A0E-51370BF249A1}"/>
              </a:ext>
            </a:extLst>
          </p:cNvPr>
          <p:cNvSpPr txBox="1"/>
          <p:nvPr/>
        </p:nvSpPr>
        <p:spPr>
          <a:xfrm>
            <a:off x="4822484" y="6505910"/>
            <a:ext cx="3914108" cy="369332"/>
          </a:xfrm>
          <a:prstGeom prst="rect">
            <a:avLst/>
          </a:prstGeom>
          <a:solidFill>
            <a:schemeClr val="bg1">
              <a:alpha val="90370"/>
            </a:schemeClr>
          </a:solidFill>
        </p:spPr>
        <p:txBody>
          <a:bodyPr wrap="square" rtlCol="0">
            <a:spAutoFit/>
          </a:bodyPr>
          <a:lstStyle/>
          <a:p>
            <a:r>
              <a:rPr lang="en-US" b="1" dirty="0" err="1">
                <a:solidFill>
                  <a:schemeClr val="accent2"/>
                </a:solidFill>
              </a:rPr>
              <a:t>Alderaan</a:t>
            </a:r>
            <a:r>
              <a:rPr lang="en-US" b="1" dirty="0">
                <a:solidFill>
                  <a:schemeClr val="accent2"/>
                </a:solidFill>
              </a:rPr>
              <a:t>	646 = 280 + 366  </a:t>
            </a:r>
          </a:p>
        </p:txBody>
      </p:sp>
      <p:sp>
        <p:nvSpPr>
          <p:cNvPr id="8" name="TextBox 7">
            <a:extLst>
              <a:ext uri="{FF2B5EF4-FFF2-40B4-BE49-F238E27FC236}">
                <a16:creationId xmlns:a16="http://schemas.microsoft.com/office/drawing/2014/main" id="{29C73420-9899-EABB-A791-3C44D9817CAA}"/>
              </a:ext>
            </a:extLst>
          </p:cNvPr>
          <p:cNvSpPr txBox="1"/>
          <p:nvPr/>
        </p:nvSpPr>
        <p:spPr>
          <a:xfrm>
            <a:off x="4851212" y="5843547"/>
            <a:ext cx="3914108" cy="369332"/>
          </a:xfrm>
          <a:prstGeom prst="rect">
            <a:avLst/>
          </a:prstGeom>
          <a:solidFill>
            <a:schemeClr val="bg1">
              <a:alpha val="90370"/>
            </a:schemeClr>
          </a:solidFill>
        </p:spPr>
        <p:txBody>
          <a:bodyPr wrap="square" rtlCol="0">
            <a:spAutoFit/>
          </a:bodyPr>
          <a:lstStyle/>
          <a:p>
            <a:r>
              <a:rPr lang="en-US" b="1" dirty="0" err="1">
                <a:solidFill>
                  <a:schemeClr val="accent2"/>
                </a:solidFill>
              </a:rPr>
              <a:t>Onderon</a:t>
            </a:r>
            <a:r>
              <a:rPr lang="en-US" b="1" dirty="0">
                <a:solidFill>
                  <a:schemeClr val="accent2"/>
                </a:solidFill>
              </a:rPr>
              <a:t>	526 = 146 + 380  </a:t>
            </a:r>
          </a:p>
        </p:txBody>
      </p:sp>
      <p:sp>
        <p:nvSpPr>
          <p:cNvPr id="52" name="TextBox 51">
            <a:extLst>
              <a:ext uri="{FF2B5EF4-FFF2-40B4-BE49-F238E27FC236}">
                <a16:creationId xmlns:a16="http://schemas.microsoft.com/office/drawing/2014/main" id="{90131D10-BFDC-F189-4ED9-EDD906BCE6E9}"/>
              </a:ext>
            </a:extLst>
          </p:cNvPr>
          <p:cNvSpPr txBox="1"/>
          <p:nvPr/>
        </p:nvSpPr>
        <p:spPr>
          <a:xfrm>
            <a:off x="4851250" y="4529831"/>
            <a:ext cx="3914108" cy="369332"/>
          </a:xfrm>
          <a:prstGeom prst="rect">
            <a:avLst/>
          </a:prstGeom>
          <a:solidFill>
            <a:schemeClr val="bg1">
              <a:alpha val="90370"/>
            </a:schemeClr>
          </a:solidFill>
        </p:spPr>
        <p:txBody>
          <a:bodyPr wrap="square" rtlCol="0">
            <a:spAutoFit/>
          </a:bodyPr>
          <a:lstStyle/>
          <a:p>
            <a:r>
              <a:rPr lang="en-US" b="1" dirty="0">
                <a:solidFill>
                  <a:schemeClr val="accent2"/>
                </a:solidFill>
              </a:rPr>
              <a:t>Endor		415 = 239 + 176  </a:t>
            </a:r>
          </a:p>
        </p:txBody>
      </p:sp>
      <p:sp>
        <p:nvSpPr>
          <p:cNvPr id="57" name="TextBox 56">
            <a:extLst>
              <a:ext uri="{FF2B5EF4-FFF2-40B4-BE49-F238E27FC236}">
                <a16:creationId xmlns:a16="http://schemas.microsoft.com/office/drawing/2014/main" id="{0A38B4A6-5218-948A-8B2F-B9EB8494F96B}"/>
              </a:ext>
            </a:extLst>
          </p:cNvPr>
          <p:cNvSpPr txBox="1"/>
          <p:nvPr/>
        </p:nvSpPr>
        <p:spPr>
          <a:xfrm>
            <a:off x="4841090" y="5218136"/>
            <a:ext cx="3813263" cy="446892"/>
          </a:xfrm>
          <a:prstGeom prst="rect">
            <a:avLst/>
          </a:prstGeom>
          <a:solidFill>
            <a:schemeClr val="bg1">
              <a:alpha val="90000"/>
            </a:schemeClr>
          </a:solidFill>
        </p:spPr>
        <p:txBody>
          <a:bodyPr wrap="square" rtlCol="0">
            <a:spAutoFit/>
          </a:bodyPr>
          <a:lstStyle/>
          <a:p>
            <a:r>
              <a:rPr lang="en-US" b="1" dirty="0">
                <a:solidFill>
                  <a:schemeClr val="accent2"/>
                </a:solidFill>
              </a:rPr>
              <a:t>Tatooine	447 = 118 + 329  </a:t>
            </a:r>
          </a:p>
        </p:txBody>
      </p:sp>
      <p:sp>
        <p:nvSpPr>
          <p:cNvPr id="58" name="TextBox 57">
            <a:extLst>
              <a:ext uri="{FF2B5EF4-FFF2-40B4-BE49-F238E27FC236}">
                <a16:creationId xmlns:a16="http://schemas.microsoft.com/office/drawing/2014/main" id="{4F2CFCB8-6DC9-52FE-BCAB-F2DC3DF410BF}"/>
              </a:ext>
            </a:extLst>
          </p:cNvPr>
          <p:cNvSpPr txBox="1"/>
          <p:nvPr/>
        </p:nvSpPr>
        <p:spPr>
          <a:xfrm>
            <a:off x="4841090" y="5503466"/>
            <a:ext cx="3763255" cy="446892"/>
          </a:xfrm>
          <a:prstGeom prst="rect">
            <a:avLst/>
          </a:prstGeom>
          <a:noFill/>
        </p:spPr>
        <p:txBody>
          <a:bodyPr wrap="square" rtlCol="0">
            <a:spAutoFit/>
          </a:bodyPr>
          <a:lstStyle/>
          <a:p>
            <a:r>
              <a:rPr lang="en-US" b="1" dirty="0">
                <a:solidFill>
                  <a:schemeClr val="accent2"/>
                </a:solidFill>
              </a:rPr>
              <a:t>Coruscant	449 =  75 + 374  </a:t>
            </a:r>
          </a:p>
        </p:txBody>
      </p:sp>
    </p:spTree>
    <p:extLst>
      <p:ext uri="{BB962C8B-B14F-4D97-AF65-F5344CB8AC3E}">
        <p14:creationId xmlns:p14="http://schemas.microsoft.com/office/powerpoint/2010/main" val="2157706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AE5FF-2399-544C-8AA1-46FA1E7F6831}"/>
              </a:ext>
            </a:extLst>
          </p:cNvPr>
          <p:cNvSpPr>
            <a:spLocks noGrp="1"/>
          </p:cNvSpPr>
          <p:nvPr>
            <p:ph type="title"/>
          </p:nvPr>
        </p:nvSpPr>
        <p:spPr/>
        <p:txBody>
          <a:bodyPr/>
          <a:lstStyle/>
          <a:p>
            <a:pPr marL="0" lvl="0" indent="0">
              <a:spcBef>
                <a:spcPts val="0"/>
              </a:spcBef>
              <a:buClr>
                <a:schemeClr val="accent1"/>
              </a:buClr>
            </a:pPr>
            <a:r>
              <a:rPr lang="en-US" dirty="0">
                <a:ea typeface="Open Sans"/>
                <a:cs typeface="Open Sans"/>
                <a:sym typeface="Open Sans"/>
              </a:rPr>
              <a:t>A* search example</a:t>
            </a:r>
            <a:endParaRPr lang="en-US" dirty="0">
              <a:solidFill>
                <a:srgbClr val="370661"/>
              </a:solidFill>
              <a:ea typeface="Open Sans"/>
              <a:cs typeface="Open Sans"/>
              <a:sym typeface="Open Sans"/>
            </a:endParaRPr>
          </a:p>
        </p:txBody>
      </p:sp>
      <p:sp>
        <p:nvSpPr>
          <p:cNvPr id="43" name="Oval 42">
            <a:extLst>
              <a:ext uri="{FF2B5EF4-FFF2-40B4-BE49-F238E27FC236}">
                <a16:creationId xmlns:a16="http://schemas.microsoft.com/office/drawing/2014/main" id="{37A2F6B2-E2CC-3A4D-949D-C029E80CD96E}"/>
              </a:ext>
            </a:extLst>
          </p:cNvPr>
          <p:cNvSpPr/>
          <p:nvPr/>
        </p:nvSpPr>
        <p:spPr>
          <a:xfrm>
            <a:off x="4523442" y="1026106"/>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4" name="Rectangle 43">
            <a:extLst>
              <a:ext uri="{FF2B5EF4-FFF2-40B4-BE49-F238E27FC236}">
                <a16:creationId xmlns:a16="http://schemas.microsoft.com/office/drawing/2014/main" id="{D6BC5633-13ED-3F4C-AA62-59DE44CC92EB}"/>
              </a:ext>
            </a:extLst>
          </p:cNvPr>
          <p:cNvSpPr/>
          <p:nvPr/>
        </p:nvSpPr>
        <p:spPr>
          <a:xfrm>
            <a:off x="3478586" y="966106"/>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sp>
        <p:nvSpPr>
          <p:cNvPr id="50" name="Rectangle 49">
            <a:extLst>
              <a:ext uri="{FF2B5EF4-FFF2-40B4-BE49-F238E27FC236}">
                <a16:creationId xmlns:a16="http://schemas.microsoft.com/office/drawing/2014/main" id="{DA20E5A7-8CB1-B24A-8FAD-FC8D87B385E3}"/>
              </a:ext>
            </a:extLst>
          </p:cNvPr>
          <p:cNvSpPr/>
          <p:nvPr/>
        </p:nvSpPr>
        <p:spPr>
          <a:xfrm>
            <a:off x="9306889" y="1850326"/>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85" name="Rectangle 84">
            <a:extLst>
              <a:ext uri="{FF2B5EF4-FFF2-40B4-BE49-F238E27FC236}">
                <a16:creationId xmlns:a16="http://schemas.microsoft.com/office/drawing/2014/main" id="{85A852E9-5307-8E4F-94DD-AFEE7FB06C27}"/>
              </a:ext>
            </a:extLst>
          </p:cNvPr>
          <p:cNvSpPr/>
          <p:nvPr/>
        </p:nvSpPr>
        <p:spPr>
          <a:xfrm>
            <a:off x="6451968" y="3602858"/>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41" name="Rectangle 40">
            <a:extLst>
              <a:ext uri="{FF2B5EF4-FFF2-40B4-BE49-F238E27FC236}">
                <a16:creationId xmlns:a16="http://schemas.microsoft.com/office/drawing/2014/main" id="{00A61ADE-3E81-3E43-BF24-DCDF2F4E07F5}"/>
              </a:ext>
            </a:extLst>
          </p:cNvPr>
          <p:cNvSpPr/>
          <p:nvPr/>
        </p:nvSpPr>
        <p:spPr>
          <a:xfrm>
            <a:off x="6633695" y="2407119"/>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grpSp>
        <p:nvGrpSpPr>
          <p:cNvPr id="6" name="Group 5">
            <a:extLst>
              <a:ext uri="{FF2B5EF4-FFF2-40B4-BE49-F238E27FC236}">
                <a16:creationId xmlns:a16="http://schemas.microsoft.com/office/drawing/2014/main" id="{6B47359C-1130-4232-CE13-40A59FA2E713}"/>
              </a:ext>
            </a:extLst>
          </p:cNvPr>
          <p:cNvGrpSpPr/>
          <p:nvPr/>
        </p:nvGrpSpPr>
        <p:grpSpPr>
          <a:xfrm>
            <a:off x="547619" y="1245946"/>
            <a:ext cx="10366150" cy="1625350"/>
            <a:chOff x="547619" y="1245946"/>
            <a:chExt cx="10366150" cy="1625350"/>
          </a:xfrm>
        </p:grpSpPr>
        <p:cxnSp>
          <p:nvCxnSpPr>
            <p:cNvPr id="28" name="Straight Connector 27">
              <a:extLst>
                <a:ext uri="{FF2B5EF4-FFF2-40B4-BE49-F238E27FC236}">
                  <a16:creationId xmlns:a16="http://schemas.microsoft.com/office/drawing/2014/main" id="{1D8B2B7F-A080-2B48-B438-72325173576F}"/>
                </a:ext>
              </a:extLst>
            </p:cNvPr>
            <p:cNvCxnSpPr>
              <a:cxnSpLocks/>
              <a:stCxn id="40" idx="1"/>
              <a:endCxn id="43" idx="5"/>
            </p:cNvCxnSpPr>
            <p:nvPr/>
          </p:nvCxnSpPr>
          <p:spPr>
            <a:xfrm flipH="1" flipV="1">
              <a:off x="4898732" y="1401396"/>
              <a:ext cx="1384197" cy="97083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39A0B7-16AE-5345-950B-D5B7C17FEA44}"/>
                </a:ext>
              </a:extLst>
            </p:cNvPr>
            <p:cNvCxnSpPr>
              <a:cxnSpLocks/>
              <a:stCxn id="43" idx="6"/>
              <a:endCxn id="49" idx="2"/>
            </p:cNvCxnSpPr>
            <p:nvPr/>
          </p:nvCxnSpPr>
          <p:spPr>
            <a:xfrm>
              <a:off x="4963121" y="1245946"/>
              <a:ext cx="4258703" cy="119057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29B662E-430A-0742-873A-23F8C7455F2F}"/>
                </a:ext>
              </a:extLst>
            </p:cNvPr>
            <p:cNvCxnSpPr>
              <a:cxnSpLocks/>
              <a:endCxn id="46" idx="7"/>
            </p:cNvCxnSpPr>
            <p:nvPr/>
          </p:nvCxnSpPr>
          <p:spPr>
            <a:xfrm flipH="1">
              <a:off x="2595182" y="1272803"/>
              <a:ext cx="2087712" cy="101032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7C1DB7E0-130B-B949-8C8B-00C71B63FF5C}"/>
                </a:ext>
              </a:extLst>
            </p:cNvPr>
            <p:cNvSpPr/>
            <p:nvPr/>
          </p:nvSpPr>
          <p:spPr>
            <a:xfrm>
              <a:off x="2219892" y="2218743"/>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47" name="Rectangle 46">
              <a:extLst>
                <a:ext uri="{FF2B5EF4-FFF2-40B4-BE49-F238E27FC236}">
                  <a16:creationId xmlns:a16="http://schemas.microsoft.com/office/drawing/2014/main" id="{05DF91C9-3ED0-3747-A2A9-F13A98FC84E2}"/>
                </a:ext>
              </a:extLst>
            </p:cNvPr>
            <p:cNvSpPr/>
            <p:nvPr/>
          </p:nvSpPr>
          <p:spPr>
            <a:xfrm>
              <a:off x="547619" y="2224965"/>
              <a:ext cx="1665841" cy="646331"/>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Base</a:t>
              </a:r>
            </a:p>
            <a:p>
              <a:endParaRPr lang="en-US" dirty="0">
                <a:solidFill>
                  <a:schemeClr val="accent2"/>
                </a:solidFill>
                <a:effectLst/>
                <a:latin typeface="Helvetica Neue" panose="02000503000000020004" pitchFamily="2" charset="0"/>
              </a:endParaRPr>
            </a:p>
          </p:txBody>
        </p:sp>
        <p:sp>
          <p:nvSpPr>
            <p:cNvPr id="49" name="Oval 48">
              <a:extLst>
                <a:ext uri="{FF2B5EF4-FFF2-40B4-BE49-F238E27FC236}">
                  <a16:creationId xmlns:a16="http://schemas.microsoft.com/office/drawing/2014/main" id="{ECA94101-5D61-A742-A0C9-37CD2C62509F}"/>
                </a:ext>
              </a:extLst>
            </p:cNvPr>
            <p:cNvSpPr/>
            <p:nvPr/>
          </p:nvSpPr>
          <p:spPr>
            <a:xfrm>
              <a:off x="9221824" y="221667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7" name="Rectangle 66">
              <a:extLst>
                <a:ext uri="{FF2B5EF4-FFF2-40B4-BE49-F238E27FC236}">
                  <a16:creationId xmlns:a16="http://schemas.microsoft.com/office/drawing/2014/main" id="{28750ED7-9552-5A45-9F27-B398508545D2}"/>
                </a:ext>
              </a:extLst>
            </p:cNvPr>
            <p:cNvSpPr/>
            <p:nvPr/>
          </p:nvSpPr>
          <p:spPr>
            <a:xfrm>
              <a:off x="9661503" y="2289090"/>
              <a:ext cx="1252266" cy="369332"/>
            </a:xfrm>
            <a:prstGeom prst="rect">
              <a:avLst/>
            </a:prstGeom>
          </p:spPr>
          <p:txBody>
            <a:bodyPr wrap="square">
              <a:spAutoFit/>
            </a:bodyPr>
            <a:lstStyle/>
            <a:p>
              <a:r>
                <a:rPr lang="en-US" dirty="0">
                  <a:solidFill>
                    <a:schemeClr val="accent2"/>
                  </a:solidFill>
                  <a:latin typeface="Helvetica Neue" panose="02000503000000020004" pitchFamily="2" charset="0"/>
                </a:rPr>
                <a:t>Coruscant</a:t>
              </a:r>
            </a:p>
          </p:txBody>
        </p:sp>
        <p:sp>
          <p:nvSpPr>
            <p:cNvPr id="40" name="Oval 39">
              <a:extLst>
                <a:ext uri="{FF2B5EF4-FFF2-40B4-BE49-F238E27FC236}">
                  <a16:creationId xmlns:a16="http://schemas.microsoft.com/office/drawing/2014/main" id="{5A24799C-D818-2D4C-9F2A-CFB4D0A2B93E}"/>
                </a:ext>
              </a:extLst>
            </p:cNvPr>
            <p:cNvSpPr/>
            <p:nvPr/>
          </p:nvSpPr>
          <p:spPr>
            <a:xfrm>
              <a:off x="6218540" y="2307846"/>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96" name="Rectangle 95">
              <a:extLst>
                <a:ext uri="{FF2B5EF4-FFF2-40B4-BE49-F238E27FC236}">
                  <a16:creationId xmlns:a16="http://schemas.microsoft.com/office/drawing/2014/main" id="{8F0CEC1C-50B6-2246-97E7-C0081B116531}"/>
                </a:ext>
              </a:extLst>
            </p:cNvPr>
            <p:cNvSpPr/>
            <p:nvPr/>
          </p:nvSpPr>
          <p:spPr>
            <a:xfrm>
              <a:off x="5001633" y="2273183"/>
              <a:ext cx="1056700" cy="369332"/>
            </a:xfrm>
            <a:prstGeom prst="rect">
              <a:avLst/>
            </a:prstGeom>
          </p:spPr>
          <p:txBody>
            <a:bodyPr wrap="none">
              <a:spAutoFit/>
            </a:bodyPr>
            <a:lstStyle/>
            <a:p>
              <a:r>
                <a:rPr lang="en-US" dirty="0">
                  <a:solidFill>
                    <a:schemeClr val="accent2"/>
                  </a:solidFill>
                  <a:latin typeface="Helvetica Neue" panose="02000503000000020004" pitchFamily="2" charset="0"/>
                </a:rPr>
                <a:t>Tatooine</a:t>
              </a:r>
              <a:endParaRPr lang="en-US" dirty="0"/>
            </a:p>
          </p:txBody>
        </p:sp>
      </p:grpSp>
      <p:sp>
        <p:nvSpPr>
          <p:cNvPr id="4" name="TextBox 3">
            <a:extLst>
              <a:ext uri="{FF2B5EF4-FFF2-40B4-BE49-F238E27FC236}">
                <a16:creationId xmlns:a16="http://schemas.microsoft.com/office/drawing/2014/main" id="{6A24BB0F-546B-D975-1ABA-32B3FF5D6A45}"/>
              </a:ext>
            </a:extLst>
          </p:cNvPr>
          <p:cNvSpPr txBox="1"/>
          <p:nvPr/>
        </p:nvSpPr>
        <p:spPr>
          <a:xfrm>
            <a:off x="4742662" y="4199579"/>
            <a:ext cx="1845377" cy="369332"/>
          </a:xfrm>
          <a:prstGeom prst="rect">
            <a:avLst/>
          </a:prstGeom>
          <a:noFill/>
        </p:spPr>
        <p:txBody>
          <a:bodyPr wrap="none" rtlCol="0">
            <a:spAutoFit/>
          </a:bodyPr>
          <a:lstStyle/>
          <a:p>
            <a:r>
              <a:rPr lang="en-US" dirty="0"/>
              <a:t>Frontier queue:</a:t>
            </a:r>
          </a:p>
        </p:txBody>
      </p:sp>
      <p:sp>
        <p:nvSpPr>
          <p:cNvPr id="177" name="TextBox 176">
            <a:extLst>
              <a:ext uri="{FF2B5EF4-FFF2-40B4-BE49-F238E27FC236}">
                <a16:creationId xmlns:a16="http://schemas.microsoft.com/office/drawing/2014/main" id="{FE4144A3-2004-0243-CDBE-B31381E45DA9}"/>
              </a:ext>
            </a:extLst>
          </p:cNvPr>
          <p:cNvSpPr txBox="1"/>
          <p:nvPr/>
        </p:nvSpPr>
        <p:spPr>
          <a:xfrm>
            <a:off x="262021" y="1075820"/>
            <a:ext cx="6105524" cy="646331"/>
          </a:xfrm>
          <a:prstGeom prst="rect">
            <a:avLst/>
          </a:prstGeom>
          <a:noFill/>
        </p:spPr>
        <p:txBody>
          <a:bodyPr wrap="square">
            <a:spAutoFit/>
          </a:bodyPr>
          <a:lstStyle/>
          <a:p>
            <a:r>
              <a:rPr lang="en-US" dirty="0"/>
              <a:t>Initial State: </a:t>
            </a:r>
            <a:r>
              <a:rPr lang="en-US" b="1" dirty="0" err="1"/>
              <a:t>Alderaan</a:t>
            </a:r>
            <a:br>
              <a:rPr lang="en-US" dirty="0"/>
            </a:br>
            <a:r>
              <a:rPr lang="en-US" dirty="0"/>
              <a:t>Goal State: </a:t>
            </a:r>
            <a:r>
              <a:rPr lang="en-US" b="1" dirty="0"/>
              <a:t>Kessel</a:t>
            </a:r>
            <a:endParaRPr lang="en-US" dirty="0"/>
          </a:p>
        </p:txBody>
      </p:sp>
      <p:grpSp>
        <p:nvGrpSpPr>
          <p:cNvPr id="21" name="Group 20">
            <a:extLst>
              <a:ext uri="{FF2B5EF4-FFF2-40B4-BE49-F238E27FC236}">
                <a16:creationId xmlns:a16="http://schemas.microsoft.com/office/drawing/2014/main" id="{A6233493-F690-185E-A891-2B9076B5DC76}"/>
              </a:ext>
            </a:extLst>
          </p:cNvPr>
          <p:cNvGrpSpPr/>
          <p:nvPr/>
        </p:nvGrpSpPr>
        <p:grpSpPr>
          <a:xfrm>
            <a:off x="329796" y="2438583"/>
            <a:ext cx="4328763" cy="1489610"/>
            <a:chOff x="329796" y="2438583"/>
            <a:chExt cx="4328763" cy="1489610"/>
          </a:xfrm>
        </p:grpSpPr>
        <p:sp>
          <p:nvSpPr>
            <p:cNvPr id="9" name="Oval 8">
              <a:extLst>
                <a:ext uri="{FF2B5EF4-FFF2-40B4-BE49-F238E27FC236}">
                  <a16:creationId xmlns:a16="http://schemas.microsoft.com/office/drawing/2014/main" id="{BA3BA0F4-0CFA-3100-181F-8F13454F3531}"/>
                </a:ext>
              </a:extLst>
            </p:cNvPr>
            <p:cNvSpPr/>
            <p:nvPr/>
          </p:nvSpPr>
          <p:spPr>
            <a:xfrm>
              <a:off x="658345" y="3136829"/>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0" name="Rectangle 9">
              <a:extLst>
                <a:ext uri="{FF2B5EF4-FFF2-40B4-BE49-F238E27FC236}">
                  <a16:creationId xmlns:a16="http://schemas.microsoft.com/office/drawing/2014/main" id="{CF0B8718-60D4-CFB9-E7A1-967E67B47762}"/>
                </a:ext>
              </a:extLst>
            </p:cNvPr>
            <p:cNvSpPr/>
            <p:nvPr/>
          </p:nvSpPr>
          <p:spPr>
            <a:xfrm>
              <a:off x="329796" y="3558861"/>
              <a:ext cx="971741"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  </a:t>
              </a:r>
              <a:r>
                <a:rPr lang="en-US" dirty="0" err="1">
                  <a:solidFill>
                    <a:schemeClr val="accent2"/>
                  </a:solidFill>
                  <a:latin typeface="Helvetica Neue" panose="02000503000000020004" pitchFamily="2" charset="0"/>
                </a:rPr>
                <a:t>Ryloth</a:t>
              </a:r>
              <a:endParaRPr lang="en-US" dirty="0">
                <a:solidFill>
                  <a:schemeClr val="accent2"/>
                </a:solidFill>
                <a:effectLst/>
                <a:latin typeface="Helvetica Neue" panose="02000503000000020004" pitchFamily="2" charset="0"/>
              </a:endParaRPr>
            </a:p>
          </p:txBody>
        </p:sp>
        <p:sp>
          <p:nvSpPr>
            <p:cNvPr id="11" name="Oval 10">
              <a:extLst>
                <a:ext uri="{FF2B5EF4-FFF2-40B4-BE49-F238E27FC236}">
                  <a16:creationId xmlns:a16="http://schemas.microsoft.com/office/drawing/2014/main" id="{967FABEB-FF25-FB8F-2EDF-0EBCE54A5E61}"/>
                </a:ext>
              </a:extLst>
            </p:cNvPr>
            <p:cNvSpPr/>
            <p:nvPr/>
          </p:nvSpPr>
          <p:spPr>
            <a:xfrm>
              <a:off x="1709088"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9A41E6E4-7C82-4DF6-AE59-301BC7565416}"/>
                </a:ext>
              </a:extLst>
            </p:cNvPr>
            <p:cNvSpPr/>
            <p:nvPr/>
          </p:nvSpPr>
          <p:spPr>
            <a:xfrm>
              <a:off x="1380539" y="3558861"/>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Onderon</a:t>
              </a:r>
              <a:endParaRPr lang="en-US" dirty="0">
                <a:solidFill>
                  <a:schemeClr val="accent2"/>
                </a:solidFill>
                <a:effectLst/>
                <a:latin typeface="Helvetica Neue" panose="02000503000000020004" pitchFamily="2" charset="0"/>
              </a:endParaRPr>
            </a:p>
          </p:txBody>
        </p:sp>
        <p:sp>
          <p:nvSpPr>
            <p:cNvPr id="13" name="Oval 12">
              <a:extLst>
                <a:ext uri="{FF2B5EF4-FFF2-40B4-BE49-F238E27FC236}">
                  <a16:creationId xmlns:a16="http://schemas.microsoft.com/office/drawing/2014/main" id="{3B2C5659-0A6D-B75F-505A-80EA74D78D9C}"/>
                </a:ext>
              </a:extLst>
            </p:cNvPr>
            <p:cNvSpPr/>
            <p:nvPr/>
          </p:nvSpPr>
          <p:spPr>
            <a:xfrm>
              <a:off x="2710360" y="3136829"/>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3">
              <a:extLst>
                <a:ext uri="{FF2B5EF4-FFF2-40B4-BE49-F238E27FC236}">
                  <a16:creationId xmlns:a16="http://schemas.microsoft.com/office/drawing/2014/main" id="{4B43934F-256C-FCCD-07B3-D4C7EBB9D9A0}"/>
                </a:ext>
              </a:extLst>
            </p:cNvPr>
            <p:cNvSpPr/>
            <p:nvPr/>
          </p:nvSpPr>
          <p:spPr>
            <a:xfrm>
              <a:off x="2569589" y="3558861"/>
              <a:ext cx="800219" cy="369332"/>
            </a:xfrm>
            <a:prstGeom prst="rect">
              <a:avLst/>
            </a:prstGeom>
            <a:ln>
              <a:noFill/>
            </a:ln>
          </p:spPr>
          <p:txBody>
            <a:bodyPr wrap="none">
              <a:spAutoFit/>
            </a:bodyPr>
            <a:lstStyle/>
            <a:p>
              <a:pPr algn="ctr"/>
              <a:r>
                <a:rPr lang="en-US" dirty="0">
                  <a:solidFill>
                    <a:schemeClr val="accent2"/>
                  </a:solidFill>
                  <a:latin typeface="Helvetica Neue" panose="02000503000000020004" pitchFamily="2" charset="0"/>
                </a:rPr>
                <a:t>Endor</a:t>
              </a:r>
              <a:endParaRPr lang="en-US" dirty="0">
                <a:solidFill>
                  <a:schemeClr val="accent2"/>
                </a:solidFill>
                <a:effectLst/>
                <a:latin typeface="Helvetica Neue" panose="02000503000000020004" pitchFamily="2" charset="0"/>
              </a:endParaRPr>
            </a:p>
          </p:txBody>
        </p:sp>
        <p:sp>
          <p:nvSpPr>
            <p:cNvPr id="15" name="Oval 14">
              <a:extLst>
                <a:ext uri="{FF2B5EF4-FFF2-40B4-BE49-F238E27FC236}">
                  <a16:creationId xmlns:a16="http://schemas.microsoft.com/office/drawing/2014/main" id="{54B992BA-9CB4-ED0C-CEE4-A163FE23D840}"/>
                </a:ext>
              </a:extLst>
            </p:cNvPr>
            <p:cNvSpPr/>
            <p:nvPr/>
          </p:nvSpPr>
          <p:spPr>
            <a:xfrm>
              <a:off x="3710716"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 name="Rectangle 15">
              <a:extLst>
                <a:ext uri="{FF2B5EF4-FFF2-40B4-BE49-F238E27FC236}">
                  <a16:creationId xmlns:a16="http://schemas.microsoft.com/office/drawing/2014/main" id="{89E48AAA-6450-1C3F-AAA2-3BDCC5137000}"/>
                </a:ext>
              </a:extLst>
            </p:cNvPr>
            <p:cNvSpPr/>
            <p:nvPr/>
          </p:nvSpPr>
          <p:spPr>
            <a:xfrm>
              <a:off x="3561784" y="3558861"/>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cxnSp>
          <p:nvCxnSpPr>
            <p:cNvPr id="17" name="Straight Connector 16">
              <a:extLst>
                <a:ext uri="{FF2B5EF4-FFF2-40B4-BE49-F238E27FC236}">
                  <a16:creationId xmlns:a16="http://schemas.microsoft.com/office/drawing/2014/main" id="{18B2A890-466E-FD1E-CA31-57ACF31AC072}"/>
                </a:ext>
              </a:extLst>
            </p:cNvPr>
            <p:cNvCxnSpPr>
              <a:cxnSpLocks/>
              <a:endCxn id="9" idx="7"/>
            </p:cNvCxnSpPr>
            <p:nvPr/>
          </p:nvCxnSpPr>
          <p:spPr>
            <a:xfrm flipH="1">
              <a:off x="1033635" y="2438583"/>
              <a:ext cx="1186257" cy="762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5138259-BDA1-8476-68F7-C4C88A3E3002}"/>
                </a:ext>
              </a:extLst>
            </p:cNvPr>
            <p:cNvCxnSpPr>
              <a:cxnSpLocks/>
              <a:endCxn id="11" idx="0"/>
            </p:cNvCxnSpPr>
            <p:nvPr/>
          </p:nvCxnSpPr>
          <p:spPr>
            <a:xfrm flipH="1">
              <a:off x="1928928" y="2594033"/>
              <a:ext cx="355353" cy="5427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54694B-2AA7-BCF4-D708-6B96E8B08276}"/>
                </a:ext>
              </a:extLst>
            </p:cNvPr>
            <p:cNvCxnSpPr>
              <a:cxnSpLocks/>
              <a:endCxn id="13" idx="0"/>
            </p:cNvCxnSpPr>
            <p:nvPr/>
          </p:nvCxnSpPr>
          <p:spPr>
            <a:xfrm>
              <a:off x="2595182" y="2594033"/>
              <a:ext cx="335018" cy="5427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5D8912-C553-F0E7-42FB-C02B484A264E}"/>
                </a:ext>
              </a:extLst>
            </p:cNvPr>
            <p:cNvCxnSpPr>
              <a:cxnSpLocks/>
              <a:endCxn id="15" idx="1"/>
            </p:cNvCxnSpPr>
            <p:nvPr/>
          </p:nvCxnSpPr>
          <p:spPr>
            <a:xfrm>
              <a:off x="2659571" y="2438583"/>
              <a:ext cx="1115534" cy="762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E8977069-7E25-85F2-C247-7C76350ED6B9}"/>
              </a:ext>
            </a:extLst>
          </p:cNvPr>
          <p:cNvSpPr txBox="1"/>
          <p:nvPr/>
        </p:nvSpPr>
        <p:spPr>
          <a:xfrm>
            <a:off x="2386519" y="2457855"/>
            <a:ext cx="184731" cy="369332"/>
          </a:xfrm>
          <a:prstGeom prst="rect">
            <a:avLst/>
          </a:prstGeom>
          <a:noFill/>
        </p:spPr>
        <p:txBody>
          <a:bodyPr wrap="none" rtlCol="0">
            <a:spAutoFit/>
          </a:bodyPr>
          <a:lstStyle/>
          <a:p>
            <a:endParaRPr lang="en-US" dirty="0"/>
          </a:p>
        </p:txBody>
      </p:sp>
      <p:graphicFrame>
        <p:nvGraphicFramePr>
          <p:cNvPr id="27" name="Table 2">
            <a:extLst>
              <a:ext uri="{FF2B5EF4-FFF2-40B4-BE49-F238E27FC236}">
                <a16:creationId xmlns:a16="http://schemas.microsoft.com/office/drawing/2014/main" id="{DBE4EDE8-98B1-5994-D7DC-CF231399DC65}"/>
              </a:ext>
            </a:extLst>
          </p:cNvPr>
          <p:cNvGraphicFramePr>
            <a:graphicFrameLocks noGrp="1"/>
          </p:cNvGraphicFramePr>
          <p:nvPr/>
        </p:nvGraphicFramePr>
        <p:xfrm>
          <a:off x="8756874" y="4121369"/>
          <a:ext cx="3259615" cy="2593145"/>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632141505"/>
                    </a:ext>
                  </a:extLst>
                </a:gridCol>
                <a:gridCol w="642416">
                  <a:extLst>
                    <a:ext uri="{9D8B030D-6E8A-4147-A177-3AD203B41FA5}">
                      <a16:colId xmlns:a16="http://schemas.microsoft.com/office/drawing/2014/main" val="1109464113"/>
                    </a:ext>
                  </a:extLst>
                </a:gridCol>
                <a:gridCol w="142340">
                  <a:extLst>
                    <a:ext uri="{9D8B030D-6E8A-4147-A177-3AD203B41FA5}">
                      <a16:colId xmlns:a16="http://schemas.microsoft.com/office/drawing/2014/main" val="2570685854"/>
                    </a:ext>
                  </a:extLst>
                </a:gridCol>
                <a:gridCol w="1065213">
                  <a:extLst>
                    <a:ext uri="{9D8B030D-6E8A-4147-A177-3AD203B41FA5}">
                      <a16:colId xmlns:a16="http://schemas.microsoft.com/office/drawing/2014/main" val="1129571147"/>
                    </a:ext>
                  </a:extLst>
                </a:gridCol>
                <a:gridCol w="628596">
                  <a:extLst>
                    <a:ext uri="{9D8B030D-6E8A-4147-A177-3AD203B41FA5}">
                      <a16:colId xmlns:a16="http://schemas.microsoft.com/office/drawing/2014/main" val="1940163824"/>
                    </a:ext>
                  </a:extLst>
                </a:gridCol>
              </a:tblGrid>
              <a:tr h="181702">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tc>
                  <a:txBody>
                    <a:bodyPr/>
                    <a:lstStyle/>
                    <a:p>
                      <a:pPr algn="l" fontAlgn="b"/>
                      <a:endParaRPr lang="en-US" sz="1200" b="1" i="0" u="none" strike="noStrike" baseline="0" dirty="0">
                        <a:solidFill>
                          <a:schemeClr val="accent4"/>
                        </a:solidFill>
                        <a:effectLst/>
                        <a:latin typeface="+mn-lt"/>
                      </a:endParaRPr>
                    </a:p>
                  </a:txBody>
                  <a:tcPr marL="9525" marR="9525" marT="9525" marB="0" anchor="b"/>
                </a:tc>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extLst>
                  <a:ext uri="{0D108BD9-81ED-4DB2-BD59-A6C34878D82A}">
                    <a16:rowId xmlns:a16="http://schemas.microsoft.com/office/drawing/2014/main" val="2424969334"/>
                  </a:ext>
                </a:extLst>
              </a:tr>
              <a:tr h="240074">
                <a:tc>
                  <a:txBody>
                    <a:bodyPr/>
                    <a:lstStyle/>
                    <a:p>
                      <a:pPr algn="l" fontAlgn="b"/>
                      <a:r>
                        <a:rPr lang="en-US" sz="1200" b="0" i="0" u="none" strike="noStrike" baseline="0" dirty="0" err="1">
                          <a:solidFill>
                            <a:srgbClr val="000000"/>
                          </a:solidFill>
                          <a:effectLst/>
                          <a:latin typeface="+mn-lt"/>
                        </a:rPr>
                        <a:t>Alderaan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366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Lotho</a:t>
                      </a:r>
                      <a:r>
                        <a:rPr lang="en-US" sz="1200" b="0" i="0" u="none" strike="noStrike" baseline="0" dirty="0">
                          <a:solidFill>
                            <a:srgbClr val="000000"/>
                          </a:solidFill>
                          <a:effectLst/>
                          <a:latin typeface="+mn-lt"/>
                        </a:rPr>
                        <a:t> Minor</a:t>
                      </a:r>
                    </a:p>
                  </a:txBody>
                  <a:tcPr marL="9525" marR="9525" marT="9525" marB="0" anchor="b"/>
                </a:tc>
                <a:tc>
                  <a:txBody>
                    <a:bodyPr/>
                    <a:lstStyle/>
                    <a:p>
                      <a:pPr algn="r" fontAlgn="b"/>
                      <a:r>
                        <a:rPr lang="en-US" sz="1200" b="0" i="0" u="none" strike="noStrike" baseline="0" dirty="0">
                          <a:solidFill>
                            <a:srgbClr val="000000"/>
                          </a:solidFill>
                          <a:effectLst/>
                          <a:latin typeface="+mn-lt"/>
                        </a:rPr>
                        <a:t>244</a:t>
                      </a:r>
                    </a:p>
                  </a:txBody>
                  <a:tcPr marL="9525" marR="9525" marT="9525" marB="0" anchor="b"/>
                </a:tc>
                <a:extLst>
                  <a:ext uri="{0D108BD9-81ED-4DB2-BD59-A6C34878D82A}">
                    <a16:rowId xmlns:a16="http://schemas.microsoft.com/office/drawing/2014/main" val="3050881670"/>
                  </a:ext>
                </a:extLst>
              </a:tr>
              <a:tr h="240074">
                <a:tc>
                  <a:txBody>
                    <a:bodyPr/>
                    <a:lstStyle/>
                    <a:p>
                      <a:pPr algn="l" fontAlgn="b"/>
                      <a:r>
                        <a:rPr lang="en-US" sz="1200" b="0" i="0" u="none" strike="noStrike" baseline="0" dirty="0" err="1">
                          <a:solidFill>
                            <a:srgbClr val="000000"/>
                          </a:solidFill>
                          <a:effectLst/>
                          <a:latin typeface="+mn-lt"/>
                        </a:rPr>
                        <a:t>Bespin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80</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Mandalore</a:t>
                      </a:r>
                    </a:p>
                  </a:txBody>
                  <a:tcPr marL="9525" marR="9525" marT="9525" marB="0" anchor="b"/>
                </a:tc>
                <a:tc>
                  <a:txBody>
                    <a:bodyPr/>
                    <a:lstStyle/>
                    <a:p>
                      <a:pPr algn="r" fontAlgn="b"/>
                      <a:r>
                        <a:rPr lang="en-US" sz="1200" b="0" i="0" u="none" strike="noStrike" baseline="0">
                          <a:solidFill>
                            <a:srgbClr val="000000"/>
                          </a:solidFill>
                          <a:effectLst/>
                          <a:latin typeface="+mn-lt"/>
                        </a:rPr>
                        <a:t>241</a:t>
                      </a:r>
                    </a:p>
                  </a:txBody>
                  <a:tcPr marL="9525" marR="9525" marT="9525" marB="0" anchor="b"/>
                </a:tc>
                <a:extLst>
                  <a:ext uri="{0D108BD9-81ED-4DB2-BD59-A6C34878D82A}">
                    <a16:rowId xmlns:a16="http://schemas.microsoft.com/office/drawing/2014/main" val="3469727496"/>
                  </a:ext>
                </a:extLst>
              </a:tr>
              <a:tr h="240074">
                <a:tc>
                  <a:txBody>
                    <a:bodyPr/>
                    <a:lstStyle/>
                    <a:p>
                      <a:pPr algn="l" fontAlgn="b"/>
                      <a:r>
                        <a:rPr lang="en-US" sz="1200" b="0" i="0" u="none" strike="noStrike" baseline="0">
                          <a:solidFill>
                            <a:srgbClr val="000000"/>
                          </a:solidFill>
                          <a:effectLst/>
                          <a:latin typeface="+mn-lt"/>
                        </a:rPr>
                        <a:t>Coruscant</a:t>
                      </a:r>
                    </a:p>
                  </a:txBody>
                  <a:tcPr marL="9525" marR="9525" marT="9525" marB="0" anchor="b"/>
                </a:tc>
                <a:tc>
                  <a:txBody>
                    <a:bodyPr/>
                    <a:lstStyle/>
                    <a:p>
                      <a:pPr algn="r" fontAlgn="b"/>
                      <a:r>
                        <a:rPr lang="en-US" sz="1200" b="0" i="0" u="none" strike="noStrike" baseline="0" dirty="0">
                          <a:solidFill>
                            <a:srgbClr val="000000"/>
                          </a:solidFill>
                          <a:effectLst/>
                          <a:latin typeface="+mn-lt"/>
                        </a:rPr>
                        <a:t>374</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Naboo</a:t>
                      </a:r>
                    </a:p>
                  </a:txBody>
                  <a:tcPr marL="9525" marR="9525" marT="9525" marB="0" anchor="b"/>
                </a:tc>
                <a:tc>
                  <a:txBody>
                    <a:bodyPr/>
                    <a:lstStyle/>
                    <a:p>
                      <a:pPr algn="r" fontAlgn="b"/>
                      <a:r>
                        <a:rPr lang="en-US" sz="1200" b="0" i="0" u="none" strike="noStrike" baseline="0">
                          <a:solidFill>
                            <a:srgbClr val="000000"/>
                          </a:solidFill>
                          <a:effectLst/>
                          <a:latin typeface="+mn-lt"/>
                        </a:rPr>
                        <a:t>100</a:t>
                      </a:r>
                    </a:p>
                  </a:txBody>
                  <a:tcPr marL="9525" marR="9525" marT="9525" marB="0" anchor="b"/>
                </a:tc>
                <a:extLst>
                  <a:ext uri="{0D108BD9-81ED-4DB2-BD59-A6C34878D82A}">
                    <a16:rowId xmlns:a16="http://schemas.microsoft.com/office/drawing/2014/main" val="3691324431"/>
                  </a:ext>
                </a:extLst>
              </a:tr>
              <a:tr h="240074">
                <a:tc>
                  <a:txBody>
                    <a:bodyPr/>
                    <a:lstStyle/>
                    <a:p>
                      <a:pPr algn="l" fontAlgn="b"/>
                      <a:r>
                        <a:rPr lang="en-US" sz="1200" b="0" i="0" u="none" strike="noStrike" baseline="0">
                          <a:solidFill>
                            <a:srgbClr val="000000"/>
                          </a:solidFill>
                          <a:effectLst/>
                          <a:latin typeface="+mn-lt"/>
                        </a:rPr>
                        <a:t>Dagobah</a:t>
                      </a:r>
                    </a:p>
                  </a:txBody>
                  <a:tcPr marL="9525" marR="9525" marT="9525" marB="0" anchor="b"/>
                </a:tc>
                <a:tc>
                  <a:txBody>
                    <a:bodyPr/>
                    <a:lstStyle/>
                    <a:p>
                      <a:pPr algn="r" fontAlgn="b"/>
                      <a:r>
                        <a:rPr lang="en-US" sz="1200" b="0" i="0" u="none" strike="noStrike" baseline="0" dirty="0">
                          <a:solidFill>
                            <a:srgbClr val="000000"/>
                          </a:solidFill>
                          <a:effectLst/>
                          <a:latin typeface="+mn-lt"/>
                        </a:rPr>
                        <a:t>242</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Onderon</a:t>
                      </a:r>
                    </a:p>
                  </a:txBody>
                  <a:tcPr marL="9525" marR="9525" marT="9525" marB="0" anchor="b"/>
                </a:tc>
                <a:tc>
                  <a:txBody>
                    <a:bodyPr/>
                    <a:lstStyle/>
                    <a:p>
                      <a:pPr algn="r" fontAlgn="b"/>
                      <a:r>
                        <a:rPr lang="en-US" sz="1200" b="0" i="0" u="none" strike="noStrike" baseline="0">
                          <a:solidFill>
                            <a:srgbClr val="000000"/>
                          </a:solidFill>
                          <a:effectLst/>
                          <a:latin typeface="+mn-lt"/>
                        </a:rPr>
                        <a:t>380</a:t>
                      </a:r>
                    </a:p>
                  </a:txBody>
                  <a:tcPr marL="9525" marR="9525" marT="9525" marB="0" anchor="b"/>
                </a:tc>
                <a:extLst>
                  <a:ext uri="{0D108BD9-81ED-4DB2-BD59-A6C34878D82A}">
                    <a16:rowId xmlns:a16="http://schemas.microsoft.com/office/drawing/2014/main" val="1917150976"/>
                  </a:ext>
                </a:extLst>
              </a:tr>
              <a:tr h="240074">
                <a:tc>
                  <a:txBody>
                    <a:bodyPr/>
                    <a:lstStyle/>
                    <a:p>
                      <a:pPr algn="l" fontAlgn="b"/>
                      <a:r>
                        <a:rPr lang="en-US" sz="1200" b="0" i="0" u="none" strike="noStrike" baseline="0">
                          <a:solidFill>
                            <a:srgbClr val="000000"/>
                          </a:solidFill>
                          <a:effectLst/>
                          <a:latin typeface="+mn-lt"/>
                        </a:rPr>
                        <a:t>Endor</a:t>
                      </a:r>
                    </a:p>
                  </a:txBody>
                  <a:tcPr marL="9525" marR="9525" marT="9525" marB="0" anchor="b"/>
                </a:tc>
                <a:tc>
                  <a:txBody>
                    <a:bodyPr/>
                    <a:lstStyle/>
                    <a:p>
                      <a:pPr algn="r" fontAlgn="b"/>
                      <a:r>
                        <a:rPr lang="en-US" sz="1200" b="0" i="0" u="none" strike="noStrike" baseline="0">
                          <a:solidFill>
                            <a:srgbClr val="000000"/>
                          </a:solidFill>
                          <a:effectLst/>
                          <a:latin typeface="+mn-lt"/>
                        </a:rPr>
                        <a:t>176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Polis Massa</a:t>
                      </a:r>
                    </a:p>
                  </a:txBody>
                  <a:tcPr marL="9525" marR="9525" marT="9525" marB="0" anchor="b"/>
                </a:tc>
                <a:tc>
                  <a:txBody>
                    <a:bodyPr/>
                    <a:lstStyle/>
                    <a:p>
                      <a:pPr algn="r" fontAlgn="b"/>
                      <a:r>
                        <a:rPr lang="en-US" sz="1200" b="0" i="0" u="none" strike="noStrike" baseline="0">
                          <a:solidFill>
                            <a:srgbClr val="000000"/>
                          </a:solidFill>
                          <a:effectLst/>
                          <a:latin typeface="+mn-lt"/>
                        </a:rPr>
                        <a:t>234</a:t>
                      </a:r>
                    </a:p>
                  </a:txBody>
                  <a:tcPr marL="9525" marR="9525" marT="9525" marB="0" anchor="b"/>
                </a:tc>
                <a:extLst>
                  <a:ext uri="{0D108BD9-81ED-4DB2-BD59-A6C34878D82A}">
                    <a16:rowId xmlns:a16="http://schemas.microsoft.com/office/drawing/2014/main" val="1082404056"/>
                  </a:ext>
                </a:extLst>
              </a:tr>
              <a:tr h="240074">
                <a:tc>
                  <a:txBody>
                    <a:bodyPr/>
                    <a:lstStyle/>
                    <a:p>
                      <a:pPr algn="l" fontAlgn="b"/>
                      <a:r>
                        <a:rPr lang="en-US" sz="1200" b="0" i="0" u="none" strike="noStrike" baseline="0" dirty="0" err="1">
                          <a:solidFill>
                            <a:srgbClr val="000000"/>
                          </a:solidFill>
                          <a:effectLst/>
                          <a:latin typeface="+mn-lt"/>
                        </a:rPr>
                        <a:t>Fondor</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161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Ryloth</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193</a:t>
                      </a:r>
                    </a:p>
                  </a:txBody>
                  <a:tcPr marL="9525" marR="9525" marT="9525" marB="0" anchor="b"/>
                </a:tc>
                <a:extLst>
                  <a:ext uri="{0D108BD9-81ED-4DB2-BD59-A6C34878D82A}">
                    <a16:rowId xmlns:a16="http://schemas.microsoft.com/office/drawing/2014/main" val="443994611"/>
                  </a:ext>
                </a:extLst>
              </a:tr>
              <a:tr h="240074">
                <a:tc>
                  <a:txBody>
                    <a:bodyPr/>
                    <a:lstStyle/>
                    <a:p>
                      <a:pPr algn="l" fontAlgn="b"/>
                      <a:r>
                        <a:rPr lang="en-US" sz="1200" b="0" i="0" u="none" strike="noStrike" baseline="0">
                          <a:solidFill>
                            <a:srgbClr val="000000"/>
                          </a:solidFill>
                          <a:effectLst/>
                          <a:latin typeface="+mn-lt"/>
                        </a:rPr>
                        <a:t>Geonosis</a:t>
                      </a:r>
                    </a:p>
                  </a:txBody>
                  <a:tcPr marL="9525" marR="9525" marT="9525" marB="0" anchor="b"/>
                </a:tc>
                <a:tc>
                  <a:txBody>
                    <a:bodyPr/>
                    <a:lstStyle/>
                    <a:p>
                      <a:pPr algn="r" fontAlgn="b"/>
                      <a:r>
                        <a:rPr lang="en-US" sz="1200" b="0" i="0" u="none" strike="noStrike" baseline="0">
                          <a:solidFill>
                            <a:srgbClr val="000000"/>
                          </a:solidFill>
                          <a:effectLst/>
                          <a:latin typeface="+mn-lt"/>
                        </a:rPr>
                        <a:t>77</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Starkiller</a:t>
                      </a:r>
                      <a:r>
                        <a:rPr lang="en-US" sz="1200" b="0" i="0" u="none" strike="noStrike" baseline="0" dirty="0">
                          <a:solidFill>
                            <a:srgbClr val="000000"/>
                          </a:solidFill>
                          <a:effectLst/>
                          <a:latin typeface="+mn-lt"/>
                        </a:rPr>
                        <a:t> Base</a:t>
                      </a:r>
                    </a:p>
                  </a:txBody>
                  <a:tcPr marL="9525" marR="9525" marT="9525" marB="0" anchor="b"/>
                </a:tc>
                <a:tc>
                  <a:txBody>
                    <a:bodyPr/>
                    <a:lstStyle/>
                    <a:p>
                      <a:pPr algn="r" fontAlgn="b"/>
                      <a:r>
                        <a:rPr lang="en-US" sz="1200" b="0" i="0" u="none" strike="noStrike" baseline="0">
                          <a:solidFill>
                            <a:srgbClr val="000000"/>
                          </a:solidFill>
                          <a:effectLst/>
                          <a:latin typeface="+mn-lt"/>
                        </a:rPr>
                        <a:t>253</a:t>
                      </a:r>
                    </a:p>
                  </a:txBody>
                  <a:tcPr marL="9525" marR="9525" marT="9525" marB="0" anchor="b"/>
                </a:tc>
                <a:extLst>
                  <a:ext uri="{0D108BD9-81ED-4DB2-BD59-A6C34878D82A}">
                    <a16:rowId xmlns:a16="http://schemas.microsoft.com/office/drawing/2014/main" val="469821536"/>
                  </a:ext>
                </a:extLst>
              </a:tr>
              <a:tr h="240074">
                <a:tc>
                  <a:txBody>
                    <a:bodyPr/>
                    <a:lstStyle/>
                    <a:p>
                      <a:pPr algn="l" fontAlgn="b"/>
                      <a:r>
                        <a:rPr lang="en-US" sz="1200" b="0" i="0" u="none" strike="noStrike" baseline="0">
                          <a:solidFill>
                            <a:srgbClr val="000000"/>
                          </a:solidFill>
                          <a:effectLst/>
                          <a:latin typeface="+mn-lt"/>
                        </a:rPr>
                        <a:t>Hoth</a:t>
                      </a:r>
                    </a:p>
                  </a:txBody>
                  <a:tcPr marL="9525" marR="9525" marT="9525" marB="0" anchor="b"/>
                </a:tc>
                <a:tc>
                  <a:txBody>
                    <a:bodyPr/>
                    <a:lstStyle/>
                    <a:p>
                      <a:pPr algn="r" fontAlgn="b"/>
                      <a:r>
                        <a:rPr lang="en-US" sz="1200" b="0" i="0" u="none" strike="noStrike" baseline="0">
                          <a:solidFill>
                            <a:srgbClr val="000000"/>
                          </a:solidFill>
                          <a:effectLst/>
                          <a:latin typeface="+mn-lt"/>
                        </a:rPr>
                        <a:t>151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Tatooine</a:t>
                      </a:r>
                    </a:p>
                  </a:txBody>
                  <a:tcPr marL="9525" marR="9525" marT="9525" marB="0" anchor="b"/>
                </a:tc>
                <a:tc>
                  <a:txBody>
                    <a:bodyPr/>
                    <a:lstStyle/>
                    <a:p>
                      <a:pPr algn="r" fontAlgn="b"/>
                      <a:r>
                        <a:rPr lang="en-US" sz="1200" b="0" i="0" u="none" strike="noStrike" baseline="0">
                          <a:solidFill>
                            <a:srgbClr val="000000"/>
                          </a:solidFill>
                          <a:effectLst/>
                          <a:latin typeface="+mn-lt"/>
                        </a:rPr>
                        <a:t>329</a:t>
                      </a:r>
                    </a:p>
                  </a:txBody>
                  <a:tcPr marL="9525" marR="9525" marT="9525" marB="0" anchor="b"/>
                </a:tc>
                <a:extLst>
                  <a:ext uri="{0D108BD9-81ED-4DB2-BD59-A6C34878D82A}">
                    <a16:rowId xmlns:a16="http://schemas.microsoft.com/office/drawing/2014/main" val="232418652"/>
                  </a:ext>
                </a:extLst>
              </a:tr>
              <a:tr h="240074">
                <a:tc>
                  <a:txBody>
                    <a:bodyPr/>
                    <a:lstStyle/>
                    <a:p>
                      <a:pPr algn="l" fontAlgn="b"/>
                      <a:r>
                        <a:rPr lang="en-US" sz="1200" b="0" i="0" u="none" strike="noStrike" baseline="0">
                          <a:solidFill>
                            <a:srgbClr val="000000"/>
                          </a:solidFill>
                          <a:effectLst/>
                          <a:latin typeface="+mn-lt"/>
                        </a:rPr>
                        <a:t>Iridonia</a:t>
                      </a:r>
                    </a:p>
                  </a:txBody>
                  <a:tcPr marL="9525" marR="9525" marT="9525" marB="0" anchor="b"/>
                </a:tc>
                <a:tc>
                  <a:txBody>
                    <a:bodyPr/>
                    <a:lstStyle/>
                    <a:p>
                      <a:pPr algn="r" fontAlgn="b"/>
                      <a:r>
                        <a:rPr lang="en-US" sz="1200" b="0" i="0" u="none" strike="noStrike" baseline="0">
                          <a:solidFill>
                            <a:srgbClr val="000000"/>
                          </a:solidFill>
                          <a:effectLst/>
                          <a:latin typeface="+mn-lt"/>
                        </a:rPr>
                        <a:t>226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Vandor-1</a:t>
                      </a:r>
                    </a:p>
                  </a:txBody>
                  <a:tcPr marL="9525" marR="9525" marT="9525" marB="0" anchor="b"/>
                </a:tc>
                <a:tc>
                  <a:txBody>
                    <a:bodyPr/>
                    <a:lstStyle/>
                    <a:p>
                      <a:pPr algn="r" fontAlgn="b"/>
                      <a:r>
                        <a:rPr lang="en-US" sz="1200" b="0" i="0" u="none" strike="noStrike" baseline="0" dirty="0">
                          <a:solidFill>
                            <a:srgbClr val="000000"/>
                          </a:solidFill>
                          <a:effectLst/>
                          <a:latin typeface="+mn-lt"/>
                        </a:rPr>
                        <a:t>199</a:t>
                      </a:r>
                    </a:p>
                  </a:txBody>
                  <a:tcPr marL="9525" marR="9525" marT="9525" marB="0" anchor="b"/>
                </a:tc>
                <a:extLst>
                  <a:ext uri="{0D108BD9-81ED-4DB2-BD59-A6C34878D82A}">
                    <a16:rowId xmlns:a16="http://schemas.microsoft.com/office/drawing/2014/main" val="221416254"/>
                  </a:ext>
                </a:extLst>
              </a:tr>
              <a:tr h="240074">
                <a:tc>
                  <a:txBody>
                    <a:bodyPr/>
                    <a:lstStyle/>
                    <a:p>
                      <a:pPr algn="l" fontAlgn="b"/>
                      <a:r>
                        <a:rPr lang="en-US" sz="1200" b="0" i="0" u="none" strike="noStrike" baseline="0" dirty="0">
                          <a:solidFill>
                            <a:srgbClr val="000000"/>
                          </a:solidFill>
                          <a:effectLst/>
                          <a:latin typeface="+mn-lt"/>
                        </a:rPr>
                        <a:t>Kessel</a:t>
                      </a:r>
                    </a:p>
                  </a:txBody>
                  <a:tcPr marL="9525" marR="9525" marT="9525" marB="0" anchor="b"/>
                </a:tc>
                <a:tc>
                  <a:txBody>
                    <a:bodyPr/>
                    <a:lstStyle/>
                    <a:p>
                      <a:pPr algn="r" fontAlgn="b"/>
                      <a:r>
                        <a:rPr lang="en-US" sz="1200" b="0" i="0" u="none" strike="noStrike" baseline="0">
                          <a:solidFill>
                            <a:srgbClr val="000000"/>
                          </a:solidFill>
                          <a:effectLst/>
                          <a:latin typeface="+mn-lt"/>
                        </a:rPr>
                        <a:t>0</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Zygerria</a:t>
                      </a:r>
                    </a:p>
                  </a:txBody>
                  <a:tcPr marL="9525" marR="9525" marT="9525" marB="0" anchor="b"/>
                </a:tc>
                <a:tc>
                  <a:txBody>
                    <a:bodyPr/>
                    <a:lstStyle/>
                    <a:p>
                      <a:pPr algn="r" fontAlgn="b"/>
                      <a:r>
                        <a:rPr lang="en-US" sz="1200" b="0" i="0" u="none" strike="noStrike" baseline="0" dirty="0">
                          <a:solidFill>
                            <a:srgbClr val="000000"/>
                          </a:solidFill>
                          <a:effectLst/>
                          <a:latin typeface="+mn-lt"/>
                        </a:rPr>
                        <a:t>160</a:t>
                      </a:r>
                    </a:p>
                  </a:txBody>
                  <a:tcPr marL="9525" marR="9525" marT="9525" marB="0" anchor="b"/>
                </a:tc>
                <a:extLst>
                  <a:ext uri="{0D108BD9-81ED-4DB2-BD59-A6C34878D82A}">
                    <a16:rowId xmlns:a16="http://schemas.microsoft.com/office/drawing/2014/main" val="3915899476"/>
                  </a:ext>
                </a:extLst>
              </a:tr>
            </a:tbl>
          </a:graphicData>
        </a:graphic>
      </p:graphicFrame>
      <p:pic>
        <p:nvPicPr>
          <p:cNvPr id="30" name="Picture 29">
            <a:extLst>
              <a:ext uri="{FF2B5EF4-FFF2-40B4-BE49-F238E27FC236}">
                <a16:creationId xmlns:a16="http://schemas.microsoft.com/office/drawing/2014/main" id="{E93F7F3F-5756-1468-897F-519D40E4A66F}"/>
              </a:ext>
            </a:extLst>
          </p:cNvPr>
          <p:cNvPicPr>
            <a:picLocks noChangeAspect="1"/>
          </p:cNvPicPr>
          <p:nvPr/>
        </p:nvPicPr>
        <p:blipFill>
          <a:blip r:embed="rId3"/>
          <a:stretch>
            <a:fillRect/>
          </a:stretch>
        </p:blipFill>
        <p:spPr>
          <a:xfrm>
            <a:off x="7480135" y="-14734"/>
            <a:ext cx="4118477" cy="2287559"/>
          </a:xfrm>
          <a:prstGeom prst="rect">
            <a:avLst/>
          </a:prstGeom>
        </p:spPr>
      </p:pic>
      <p:grpSp>
        <p:nvGrpSpPr>
          <p:cNvPr id="37" name="Group 36">
            <a:extLst>
              <a:ext uri="{FF2B5EF4-FFF2-40B4-BE49-F238E27FC236}">
                <a16:creationId xmlns:a16="http://schemas.microsoft.com/office/drawing/2014/main" id="{24B114E6-0713-9AE1-7B4E-810067362F8C}"/>
              </a:ext>
            </a:extLst>
          </p:cNvPr>
          <p:cNvGrpSpPr/>
          <p:nvPr/>
        </p:nvGrpSpPr>
        <p:grpSpPr>
          <a:xfrm>
            <a:off x="1814086" y="3356669"/>
            <a:ext cx="2236290" cy="2084630"/>
            <a:chOff x="1814086" y="3356669"/>
            <a:chExt cx="2236290" cy="2084630"/>
          </a:xfrm>
        </p:grpSpPr>
        <p:sp>
          <p:nvSpPr>
            <p:cNvPr id="38" name="Oval 37">
              <a:extLst>
                <a:ext uri="{FF2B5EF4-FFF2-40B4-BE49-F238E27FC236}">
                  <a16:creationId xmlns:a16="http://schemas.microsoft.com/office/drawing/2014/main" id="{DC8FD5ED-FA93-5228-D90A-D1235DD44F75}"/>
                </a:ext>
              </a:extLst>
            </p:cNvPr>
            <p:cNvSpPr/>
            <p:nvPr/>
          </p:nvSpPr>
          <p:spPr>
            <a:xfrm>
              <a:off x="2148147" y="407829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9" name="Rectangle 38">
              <a:extLst>
                <a:ext uri="{FF2B5EF4-FFF2-40B4-BE49-F238E27FC236}">
                  <a16:creationId xmlns:a16="http://schemas.microsoft.com/office/drawing/2014/main" id="{384BCEF3-9EF3-16E6-02EA-8A7BACF6D271}"/>
                </a:ext>
              </a:extLst>
            </p:cNvPr>
            <p:cNvSpPr/>
            <p:nvPr/>
          </p:nvSpPr>
          <p:spPr>
            <a:xfrm>
              <a:off x="1814086" y="4517969"/>
              <a:ext cx="1144865" cy="923330"/>
            </a:xfrm>
            <a:prstGeom prst="rect">
              <a:avLst/>
            </a:prstGeom>
            <a:ln>
              <a:noFill/>
            </a:ln>
          </p:spPr>
          <p:txBody>
            <a:bodyPr wrap="none">
              <a:spAutoFit/>
            </a:bodyPr>
            <a:lstStyle/>
            <a:p>
              <a:pPr algn="ctr"/>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a:t>
              </a:r>
              <a:br>
                <a:rPr lang="en-US" dirty="0">
                  <a:solidFill>
                    <a:schemeClr val="accent2"/>
                  </a:solidFill>
                  <a:latin typeface="Helvetica Neue" panose="02000503000000020004" pitchFamily="2" charset="0"/>
                </a:rPr>
              </a:br>
              <a:r>
                <a:rPr lang="en-US" dirty="0">
                  <a:solidFill>
                    <a:schemeClr val="accent2"/>
                  </a:solidFill>
                  <a:latin typeface="Helvetica Neue" panose="02000503000000020004" pitchFamily="2" charset="0"/>
                </a:rPr>
                <a:t>Base</a:t>
              </a:r>
            </a:p>
            <a:p>
              <a:endParaRPr lang="en-US" dirty="0">
                <a:solidFill>
                  <a:schemeClr val="accent2"/>
                </a:solidFill>
                <a:latin typeface="Helvetica Neue" panose="02000503000000020004" pitchFamily="2" charset="0"/>
              </a:endParaRPr>
            </a:p>
          </p:txBody>
        </p:sp>
        <p:sp>
          <p:nvSpPr>
            <p:cNvPr id="42" name="Oval 41">
              <a:extLst>
                <a:ext uri="{FF2B5EF4-FFF2-40B4-BE49-F238E27FC236}">
                  <a16:creationId xmlns:a16="http://schemas.microsoft.com/office/drawing/2014/main" id="{8B91957C-C859-A938-5F60-FA275B4D18C3}"/>
                </a:ext>
              </a:extLst>
            </p:cNvPr>
            <p:cNvSpPr/>
            <p:nvPr/>
          </p:nvSpPr>
          <p:spPr>
            <a:xfrm>
              <a:off x="3369909" y="407829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5" name="Rectangle 44">
              <a:extLst>
                <a:ext uri="{FF2B5EF4-FFF2-40B4-BE49-F238E27FC236}">
                  <a16:creationId xmlns:a16="http://schemas.microsoft.com/office/drawing/2014/main" id="{A312A02E-854C-5EB8-87CA-7E86F3F2E42B}"/>
                </a:ext>
              </a:extLst>
            </p:cNvPr>
            <p:cNvSpPr/>
            <p:nvPr/>
          </p:nvSpPr>
          <p:spPr>
            <a:xfrm>
              <a:off x="3129119" y="4500322"/>
              <a:ext cx="921257" cy="369332"/>
            </a:xfrm>
            <a:prstGeom prst="rect">
              <a:avLst/>
            </a:prstGeom>
            <a:ln>
              <a:noFill/>
            </a:ln>
          </p:spPr>
          <p:txBody>
            <a:bodyPr wrap="square">
              <a:spAutoFit/>
            </a:bodyPr>
            <a:lstStyle/>
            <a:p>
              <a:pPr algn="ctr"/>
              <a:r>
                <a:rPr lang="en-US" dirty="0">
                  <a:solidFill>
                    <a:schemeClr val="accent2"/>
                  </a:solidFill>
                  <a:latin typeface="Helvetica Neue" panose="02000503000000020004" pitchFamily="2" charset="0"/>
                </a:rPr>
                <a:t>Kessel</a:t>
              </a:r>
              <a:endParaRPr lang="en-US" dirty="0">
                <a:solidFill>
                  <a:schemeClr val="accent2"/>
                </a:solidFill>
                <a:effectLst/>
                <a:latin typeface="Helvetica Neue" panose="02000503000000020004" pitchFamily="2" charset="0"/>
              </a:endParaRPr>
            </a:p>
          </p:txBody>
        </p:sp>
        <p:cxnSp>
          <p:nvCxnSpPr>
            <p:cNvPr id="48" name="Straight Connector 47">
              <a:extLst>
                <a:ext uri="{FF2B5EF4-FFF2-40B4-BE49-F238E27FC236}">
                  <a16:creationId xmlns:a16="http://schemas.microsoft.com/office/drawing/2014/main" id="{4B41F0E4-78AA-C130-71FC-BF418C1CAC22}"/>
                </a:ext>
              </a:extLst>
            </p:cNvPr>
            <p:cNvCxnSpPr>
              <a:cxnSpLocks/>
              <a:endCxn id="38" idx="0"/>
            </p:cNvCxnSpPr>
            <p:nvPr/>
          </p:nvCxnSpPr>
          <p:spPr>
            <a:xfrm flipH="1">
              <a:off x="2367987" y="3356669"/>
              <a:ext cx="342373" cy="72162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4861428-F49E-EA5F-81D9-56D638620D34}"/>
                </a:ext>
              </a:extLst>
            </p:cNvPr>
            <p:cNvCxnSpPr>
              <a:cxnSpLocks/>
              <a:endCxn id="42" idx="0"/>
            </p:cNvCxnSpPr>
            <p:nvPr/>
          </p:nvCxnSpPr>
          <p:spPr>
            <a:xfrm>
              <a:off x="3150039" y="3356669"/>
              <a:ext cx="439710" cy="72162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D09EAE53-0561-0642-EC4B-5B281A672070}"/>
              </a:ext>
            </a:extLst>
          </p:cNvPr>
          <p:cNvSpPr txBox="1"/>
          <p:nvPr/>
        </p:nvSpPr>
        <p:spPr>
          <a:xfrm>
            <a:off x="4842766" y="6515901"/>
            <a:ext cx="3914108" cy="369332"/>
          </a:xfrm>
          <a:prstGeom prst="rect">
            <a:avLst/>
          </a:prstGeom>
          <a:solidFill>
            <a:schemeClr val="bg1">
              <a:alpha val="90370"/>
            </a:schemeClr>
          </a:solidFill>
        </p:spPr>
        <p:txBody>
          <a:bodyPr wrap="square" rtlCol="0">
            <a:spAutoFit/>
          </a:bodyPr>
          <a:lstStyle/>
          <a:p>
            <a:r>
              <a:rPr lang="en-US" b="1" dirty="0">
                <a:solidFill>
                  <a:schemeClr val="accent2"/>
                </a:solidFill>
              </a:rPr>
              <a:t>Kessel		450 = 450 + 0 </a:t>
            </a:r>
          </a:p>
        </p:txBody>
      </p:sp>
      <p:sp>
        <p:nvSpPr>
          <p:cNvPr id="53" name="TextBox 52">
            <a:extLst>
              <a:ext uri="{FF2B5EF4-FFF2-40B4-BE49-F238E27FC236}">
                <a16:creationId xmlns:a16="http://schemas.microsoft.com/office/drawing/2014/main" id="{ECA38A66-03B7-03E5-94E5-62EBB2AD0867}"/>
              </a:ext>
            </a:extLst>
          </p:cNvPr>
          <p:cNvSpPr txBox="1"/>
          <p:nvPr/>
        </p:nvSpPr>
        <p:spPr>
          <a:xfrm>
            <a:off x="4842766" y="6163149"/>
            <a:ext cx="3914108" cy="369332"/>
          </a:xfrm>
          <a:prstGeom prst="rect">
            <a:avLst/>
          </a:prstGeom>
          <a:solidFill>
            <a:schemeClr val="bg1">
              <a:alpha val="90370"/>
            </a:schemeClr>
          </a:solidFill>
        </p:spPr>
        <p:txBody>
          <a:bodyPr wrap="square" rtlCol="0">
            <a:spAutoFit/>
          </a:bodyPr>
          <a:lstStyle/>
          <a:p>
            <a:r>
              <a:rPr lang="en-US" b="1" dirty="0" err="1">
                <a:solidFill>
                  <a:schemeClr val="accent2"/>
                </a:solidFill>
              </a:rPr>
              <a:t>Starkiller</a:t>
            </a:r>
            <a:r>
              <a:rPr lang="en-US" b="1" dirty="0">
                <a:solidFill>
                  <a:schemeClr val="accent2"/>
                </a:solidFill>
              </a:rPr>
              <a:t> Base	591 = 338 + 253</a:t>
            </a:r>
          </a:p>
        </p:txBody>
      </p:sp>
      <p:sp>
        <p:nvSpPr>
          <p:cNvPr id="54" name="Google Shape;295;p20">
            <a:extLst>
              <a:ext uri="{FF2B5EF4-FFF2-40B4-BE49-F238E27FC236}">
                <a16:creationId xmlns:a16="http://schemas.microsoft.com/office/drawing/2014/main" id="{B2880F1D-284D-91EB-C8B9-6F9E52A20898}"/>
              </a:ext>
            </a:extLst>
          </p:cNvPr>
          <p:cNvSpPr/>
          <p:nvPr/>
        </p:nvSpPr>
        <p:spPr>
          <a:xfrm>
            <a:off x="175511" y="5729574"/>
            <a:ext cx="4156363" cy="955765"/>
          </a:xfrm>
          <a:prstGeom prst="wedgeRoundRectCallout">
            <a:avLst>
              <a:gd name="adj1" fmla="val 63743"/>
              <a:gd name="adj2" fmla="val 40480"/>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dirty="0">
                <a:solidFill>
                  <a:schemeClr val="dk1"/>
                </a:solidFill>
                <a:latin typeface="Open Sans"/>
                <a:ea typeface="Open Sans"/>
                <a:cs typeface="Open Sans"/>
                <a:sym typeface="Open Sans"/>
              </a:rPr>
              <a:t>Do we apply the goal test to the </a:t>
            </a:r>
            <a:r>
              <a:rPr lang="en-US" sz="2500" b="1" dirty="0">
                <a:solidFill>
                  <a:schemeClr val="dk1"/>
                </a:solidFill>
                <a:latin typeface="Open Sans"/>
                <a:ea typeface="Open Sans"/>
                <a:cs typeface="Open Sans"/>
                <a:sym typeface="Open Sans"/>
              </a:rPr>
              <a:t>children</a:t>
            </a:r>
            <a:r>
              <a:rPr lang="en-US" sz="2500" dirty="0">
                <a:solidFill>
                  <a:schemeClr val="dk1"/>
                </a:solidFill>
                <a:latin typeface="Open Sans"/>
                <a:ea typeface="Open Sans"/>
                <a:cs typeface="Open Sans"/>
                <a:sym typeface="Open Sans"/>
              </a:rPr>
              <a:t> like in BFS?</a:t>
            </a:r>
            <a:endParaRPr sz="2500" dirty="0">
              <a:solidFill>
                <a:schemeClr val="dk1"/>
              </a:solidFill>
              <a:latin typeface="Open Sans"/>
              <a:ea typeface="Open Sans"/>
              <a:cs typeface="Open Sans"/>
              <a:sym typeface="Open Sans"/>
            </a:endParaRPr>
          </a:p>
        </p:txBody>
      </p:sp>
      <p:grpSp>
        <p:nvGrpSpPr>
          <p:cNvPr id="25" name="Group 24">
            <a:extLst>
              <a:ext uri="{FF2B5EF4-FFF2-40B4-BE49-F238E27FC236}">
                <a16:creationId xmlns:a16="http://schemas.microsoft.com/office/drawing/2014/main" id="{F9719E38-8DE1-F85D-CE3A-92EE9CA9BFB9}"/>
              </a:ext>
            </a:extLst>
          </p:cNvPr>
          <p:cNvGrpSpPr/>
          <p:nvPr/>
        </p:nvGrpSpPr>
        <p:grpSpPr>
          <a:xfrm>
            <a:off x="-24814" y="3360723"/>
            <a:ext cx="1941635" cy="2089168"/>
            <a:chOff x="2044445" y="3356669"/>
            <a:chExt cx="1941635" cy="2089168"/>
          </a:xfrm>
        </p:grpSpPr>
        <p:sp>
          <p:nvSpPr>
            <p:cNvPr id="29" name="Oval 28">
              <a:extLst>
                <a:ext uri="{FF2B5EF4-FFF2-40B4-BE49-F238E27FC236}">
                  <a16:creationId xmlns:a16="http://schemas.microsoft.com/office/drawing/2014/main" id="{365F516C-C975-6469-7087-7EFD451BDD3D}"/>
                </a:ext>
              </a:extLst>
            </p:cNvPr>
            <p:cNvSpPr/>
            <p:nvPr/>
          </p:nvSpPr>
          <p:spPr>
            <a:xfrm>
              <a:off x="2148147" y="407829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2" name="Rectangle 31">
              <a:extLst>
                <a:ext uri="{FF2B5EF4-FFF2-40B4-BE49-F238E27FC236}">
                  <a16:creationId xmlns:a16="http://schemas.microsoft.com/office/drawing/2014/main" id="{4CA85E60-D99E-4C2C-6A8E-4743DB545B9B}"/>
                </a:ext>
              </a:extLst>
            </p:cNvPr>
            <p:cNvSpPr/>
            <p:nvPr/>
          </p:nvSpPr>
          <p:spPr>
            <a:xfrm>
              <a:off x="2044445" y="4522507"/>
              <a:ext cx="1144865" cy="923330"/>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a:t>
              </a:r>
              <a:br>
                <a:rPr lang="en-US" dirty="0">
                  <a:solidFill>
                    <a:schemeClr val="accent2"/>
                  </a:solidFill>
                  <a:latin typeface="Helvetica Neue" panose="02000503000000020004" pitchFamily="2" charset="0"/>
                </a:rPr>
              </a:br>
              <a:r>
                <a:rPr lang="en-US" dirty="0">
                  <a:solidFill>
                    <a:schemeClr val="accent2"/>
                  </a:solidFill>
                  <a:latin typeface="Helvetica Neue" panose="02000503000000020004" pitchFamily="2" charset="0"/>
                </a:rPr>
                <a:t>Base</a:t>
              </a:r>
            </a:p>
            <a:p>
              <a:endParaRPr lang="en-US" dirty="0">
                <a:solidFill>
                  <a:schemeClr val="accent2"/>
                </a:solidFill>
                <a:latin typeface="Helvetica Neue" panose="02000503000000020004" pitchFamily="2" charset="0"/>
              </a:endParaRPr>
            </a:p>
          </p:txBody>
        </p:sp>
        <p:sp>
          <p:nvSpPr>
            <p:cNvPr id="33" name="Oval 32">
              <a:extLst>
                <a:ext uri="{FF2B5EF4-FFF2-40B4-BE49-F238E27FC236}">
                  <a16:creationId xmlns:a16="http://schemas.microsoft.com/office/drawing/2014/main" id="{08BD284E-72F0-6F33-292D-7A222AF0C2BF}"/>
                </a:ext>
              </a:extLst>
            </p:cNvPr>
            <p:cNvSpPr/>
            <p:nvPr/>
          </p:nvSpPr>
          <p:spPr>
            <a:xfrm>
              <a:off x="3305613" y="407829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5" name="Rectangle 34">
              <a:extLst>
                <a:ext uri="{FF2B5EF4-FFF2-40B4-BE49-F238E27FC236}">
                  <a16:creationId xmlns:a16="http://schemas.microsoft.com/office/drawing/2014/main" id="{E1E82A87-EFE9-49B2-004D-2595A5EE25FD}"/>
                </a:ext>
              </a:extLst>
            </p:cNvPr>
            <p:cNvSpPr/>
            <p:nvPr/>
          </p:nvSpPr>
          <p:spPr>
            <a:xfrm>
              <a:off x="3064823" y="4500322"/>
              <a:ext cx="921257" cy="369332"/>
            </a:xfrm>
            <a:prstGeom prst="rect">
              <a:avLst/>
            </a:prstGeom>
            <a:ln>
              <a:noFill/>
            </a:ln>
          </p:spPr>
          <p:txBody>
            <a:bodyPr wrap="square">
              <a:spAutoFit/>
            </a:bodyPr>
            <a:lstStyle/>
            <a:p>
              <a:pPr algn="ctr"/>
              <a:r>
                <a:rPr lang="en-US" dirty="0">
                  <a:solidFill>
                    <a:schemeClr val="accent2"/>
                  </a:solidFill>
                  <a:latin typeface="Helvetica Neue" panose="02000503000000020004" pitchFamily="2" charset="0"/>
                </a:rPr>
                <a:t>Naboo</a:t>
              </a:r>
              <a:endParaRPr lang="en-US" dirty="0">
                <a:solidFill>
                  <a:schemeClr val="accent2"/>
                </a:solidFill>
                <a:effectLst/>
                <a:latin typeface="Helvetica Neue" panose="02000503000000020004" pitchFamily="2" charset="0"/>
              </a:endParaRPr>
            </a:p>
          </p:txBody>
        </p:sp>
        <p:cxnSp>
          <p:nvCxnSpPr>
            <p:cNvPr id="36" name="Straight Connector 35">
              <a:extLst>
                <a:ext uri="{FF2B5EF4-FFF2-40B4-BE49-F238E27FC236}">
                  <a16:creationId xmlns:a16="http://schemas.microsoft.com/office/drawing/2014/main" id="{D5743888-309A-6307-64B2-FDBD720F2E6A}"/>
                </a:ext>
              </a:extLst>
            </p:cNvPr>
            <p:cNvCxnSpPr>
              <a:cxnSpLocks/>
            </p:cNvCxnSpPr>
            <p:nvPr/>
          </p:nvCxnSpPr>
          <p:spPr>
            <a:xfrm flipH="1">
              <a:off x="2375131" y="3356669"/>
              <a:ext cx="342373" cy="72162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B311F28-A5E1-D7B0-25A0-F94A37F2E74A}"/>
                </a:ext>
              </a:extLst>
            </p:cNvPr>
            <p:cNvCxnSpPr>
              <a:cxnSpLocks/>
              <a:endCxn id="33" idx="0"/>
            </p:cNvCxnSpPr>
            <p:nvPr/>
          </p:nvCxnSpPr>
          <p:spPr>
            <a:xfrm>
              <a:off x="3085743" y="3356669"/>
              <a:ext cx="439710" cy="72162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6B13B0E6-6E59-E0E6-6527-E695A69581AA}"/>
              </a:ext>
            </a:extLst>
          </p:cNvPr>
          <p:cNvSpPr txBox="1"/>
          <p:nvPr/>
        </p:nvSpPr>
        <p:spPr>
          <a:xfrm>
            <a:off x="4841090" y="5544908"/>
            <a:ext cx="3914108" cy="369332"/>
          </a:xfrm>
          <a:prstGeom prst="rect">
            <a:avLst/>
          </a:prstGeom>
          <a:solidFill>
            <a:schemeClr val="bg1">
              <a:alpha val="90370"/>
            </a:schemeClr>
          </a:solidFill>
        </p:spPr>
        <p:txBody>
          <a:bodyPr wrap="square" rtlCol="0">
            <a:spAutoFit/>
          </a:bodyPr>
          <a:lstStyle/>
          <a:p>
            <a:r>
              <a:rPr lang="en-US" b="1" dirty="0" err="1">
                <a:solidFill>
                  <a:schemeClr val="accent2"/>
                </a:solidFill>
              </a:rPr>
              <a:t>Starkiller</a:t>
            </a:r>
            <a:r>
              <a:rPr lang="en-US" b="1" dirty="0">
                <a:solidFill>
                  <a:schemeClr val="accent2"/>
                </a:solidFill>
              </a:rPr>
              <a:t> Base	532 = 300 + 253</a:t>
            </a:r>
          </a:p>
        </p:txBody>
      </p:sp>
      <p:sp>
        <p:nvSpPr>
          <p:cNvPr id="58" name="TextBox 57">
            <a:extLst>
              <a:ext uri="{FF2B5EF4-FFF2-40B4-BE49-F238E27FC236}">
                <a16:creationId xmlns:a16="http://schemas.microsoft.com/office/drawing/2014/main" id="{574A07C8-A82E-47BD-7FC5-4C902AA08C30}"/>
              </a:ext>
            </a:extLst>
          </p:cNvPr>
          <p:cNvSpPr txBox="1"/>
          <p:nvPr/>
        </p:nvSpPr>
        <p:spPr>
          <a:xfrm>
            <a:off x="4841090" y="4470482"/>
            <a:ext cx="3914108" cy="369332"/>
          </a:xfrm>
          <a:prstGeom prst="rect">
            <a:avLst/>
          </a:prstGeom>
          <a:solidFill>
            <a:schemeClr val="bg1">
              <a:alpha val="90370"/>
            </a:schemeClr>
          </a:solidFill>
        </p:spPr>
        <p:txBody>
          <a:bodyPr wrap="square" rtlCol="0">
            <a:spAutoFit/>
          </a:bodyPr>
          <a:lstStyle/>
          <a:p>
            <a:r>
              <a:rPr lang="en-US" b="1" dirty="0">
                <a:solidFill>
                  <a:schemeClr val="accent2"/>
                </a:solidFill>
              </a:rPr>
              <a:t>Naboo		417 = 317 + 100</a:t>
            </a:r>
          </a:p>
        </p:txBody>
      </p:sp>
      <p:sp>
        <p:nvSpPr>
          <p:cNvPr id="59" name="TextBox 58">
            <a:extLst>
              <a:ext uri="{FF2B5EF4-FFF2-40B4-BE49-F238E27FC236}">
                <a16:creationId xmlns:a16="http://schemas.microsoft.com/office/drawing/2014/main" id="{E3EEA93A-260B-8CE7-D7DB-F324515EF951}"/>
              </a:ext>
            </a:extLst>
          </p:cNvPr>
          <p:cNvSpPr txBox="1"/>
          <p:nvPr/>
        </p:nvSpPr>
        <p:spPr>
          <a:xfrm>
            <a:off x="4822484" y="5830826"/>
            <a:ext cx="3914108" cy="369332"/>
          </a:xfrm>
          <a:prstGeom prst="rect">
            <a:avLst/>
          </a:prstGeom>
          <a:solidFill>
            <a:schemeClr val="bg1">
              <a:alpha val="90370"/>
            </a:schemeClr>
          </a:solidFill>
        </p:spPr>
        <p:txBody>
          <a:bodyPr wrap="square" rtlCol="0">
            <a:spAutoFit/>
          </a:bodyPr>
          <a:lstStyle/>
          <a:p>
            <a:r>
              <a:rPr lang="en-US" b="1" dirty="0" err="1">
                <a:solidFill>
                  <a:schemeClr val="accent2"/>
                </a:solidFill>
              </a:rPr>
              <a:t>Alderaan</a:t>
            </a:r>
            <a:r>
              <a:rPr lang="en-US" b="1" dirty="0">
                <a:solidFill>
                  <a:schemeClr val="accent2"/>
                </a:solidFill>
              </a:rPr>
              <a:t>	646 = 280 + 366  </a:t>
            </a:r>
          </a:p>
        </p:txBody>
      </p:sp>
      <p:sp>
        <p:nvSpPr>
          <p:cNvPr id="60" name="TextBox 59">
            <a:extLst>
              <a:ext uri="{FF2B5EF4-FFF2-40B4-BE49-F238E27FC236}">
                <a16:creationId xmlns:a16="http://schemas.microsoft.com/office/drawing/2014/main" id="{E7B4EABE-D878-96CB-61F1-5E0D560283AE}"/>
              </a:ext>
            </a:extLst>
          </p:cNvPr>
          <p:cNvSpPr txBox="1"/>
          <p:nvPr/>
        </p:nvSpPr>
        <p:spPr>
          <a:xfrm>
            <a:off x="4851212" y="5248045"/>
            <a:ext cx="3914108" cy="369332"/>
          </a:xfrm>
          <a:prstGeom prst="rect">
            <a:avLst/>
          </a:prstGeom>
          <a:solidFill>
            <a:schemeClr val="bg1">
              <a:alpha val="90370"/>
            </a:schemeClr>
          </a:solidFill>
        </p:spPr>
        <p:txBody>
          <a:bodyPr wrap="square" rtlCol="0">
            <a:spAutoFit/>
          </a:bodyPr>
          <a:lstStyle/>
          <a:p>
            <a:r>
              <a:rPr lang="en-US" b="1" dirty="0" err="1">
                <a:solidFill>
                  <a:schemeClr val="accent2"/>
                </a:solidFill>
              </a:rPr>
              <a:t>Onderon</a:t>
            </a:r>
            <a:r>
              <a:rPr lang="en-US" b="1" dirty="0">
                <a:solidFill>
                  <a:schemeClr val="accent2"/>
                </a:solidFill>
              </a:rPr>
              <a:t>	526 = 146 + 380  </a:t>
            </a:r>
          </a:p>
        </p:txBody>
      </p:sp>
      <p:sp>
        <p:nvSpPr>
          <p:cNvPr id="61" name="TextBox 60">
            <a:extLst>
              <a:ext uri="{FF2B5EF4-FFF2-40B4-BE49-F238E27FC236}">
                <a16:creationId xmlns:a16="http://schemas.microsoft.com/office/drawing/2014/main" id="{3AAE2A9E-3BAA-1B88-FAF9-450FFF63DAB5}"/>
              </a:ext>
            </a:extLst>
          </p:cNvPr>
          <p:cNvSpPr txBox="1"/>
          <p:nvPr/>
        </p:nvSpPr>
        <p:spPr>
          <a:xfrm>
            <a:off x="4841090" y="4745626"/>
            <a:ext cx="3813263" cy="446892"/>
          </a:xfrm>
          <a:prstGeom prst="rect">
            <a:avLst/>
          </a:prstGeom>
          <a:solidFill>
            <a:schemeClr val="bg1">
              <a:alpha val="90000"/>
            </a:schemeClr>
          </a:solidFill>
        </p:spPr>
        <p:txBody>
          <a:bodyPr wrap="square" rtlCol="0">
            <a:spAutoFit/>
          </a:bodyPr>
          <a:lstStyle/>
          <a:p>
            <a:r>
              <a:rPr lang="en-US" b="1" dirty="0">
                <a:solidFill>
                  <a:schemeClr val="accent2"/>
                </a:solidFill>
              </a:rPr>
              <a:t>Tatooine	447 = 118 + 329  </a:t>
            </a:r>
          </a:p>
        </p:txBody>
      </p:sp>
      <p:sp>
        <p:nvSpPr>
          <p:cNvPr id="62" name="TextBox 61">
            <a:extLst>
              <a:ext uri="{FF2B5EF4-FFF2-40B4-BE49-F238E27FC236}">
                <a16:creationId xmlns:a16="http://schemas.microsoft.com/office/drawing/2014/main" id="{C61387AA-FEFD-DE02-E472-2240E418CB30}"/>
              </a:ext>
            </a:extLst>
          </p:cNvPr>
          <p:cNvSpPr txBox="1"/>
          <p:nvPr/>
        </p:nvSpPr>
        <p:spPr>
          <a:xfrm>
            <a:off x="4841090" y="4988245"/>
            <a:ext cx="3763255" cy="446892"/>
          </a:xfrm>
          <a:prstGeom prst="rect">
            <a:avLst/>
          </a:prstGeom>
          <a:noFill/>
        </p:spPr>
        <p:txBody>
          <a:bodyPr wrap="square" rtlCol="0">
            <a:spAutoFit/>
          </a:bodyPr>
          <a:lstStyle/>
          <a:p>
            <a:r>
              <a:rPr lang="en-US" b="1" dirty="0">
                <a:solidFill>
                  <a:schemeClr val="accent2"/>
                </a:solidFill>
              </a:rPr>
              <a:t>Coruscant	449 =  75 + 374  </a:t>
            </a:r>
          </a:p>
        </p:txBody>
      </p:sp>
      <p:sp>
        <p:nvSpPr>
          <p:cNvPr id="55" name="Google Shape;295;p20">
            <a:extLst>
              <a:ext uri="{FF2B5EF4-FFF2-40B4-BE49-F238E27FC236}">
                <a16:creationId xmlns:a16="http://schemas.microsoft.com/office/drawing/2014/main" id="{3BB41F27-74BB-E03F-7895-7B0EF8115787}"/>
              </a:ext>
            </a:extLst>
          </p:cNvPr>
          <p:cNvSpPr/>
          <p:nvPr/>
        </p:nvSpPr>
        <p:spPr>
          <a:xfrm>
            <a:off x="5691996" y="2931158"/>
            <a:ext cx="4156363" cy="955765"/>
          </a:xfrm>
          <a:prstGeom prst="wedgeRoundRectCallout">
            <a:avLst>
              <a:gd name="adj1" fmla="val -46945"/>
              <a:gd name="adj2" fmla="val 129425"/>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dirty="0">
                <a:solidFill>
                  <a:schemeClr val="dk1"/>
                </a:solidFill>
                <a:latin typeface="Open Sans"/>
                <a:ea typeface="Open Sans"/>
                <a:cs typeface="Open Sans"/>
                <a:sym typeface="Open Sans"/>
              </a:rPr>
              <a:t>No, we apply the goal test to the </a:t>
            </a:r>
            <a:r>
              <a:rPr lang="en-US" sz="2500" b="1" dirty="0">
                <a:solidFill>
                  <a:schemeClr val="dk1"/>
                </a:solidFill>
                <a:latin typeface="Open Sans"/>
                <a:ea typeface="Open Sans"/>
                <a:cs typeface="Open Sans"/>
                <a:sym typeface="Open Sans"/>
              </a:rPr>
              <a:t>top of the queue</a:t>
            </a:r>
            <a:r>
              <a:rPr lang="en-US" sz="2500" dirty="0">
                <a:solidFill>
                  <a:schemeClr val="dk1"/>
                </a:solidFill>
                <a:latin typeface="Open Sans"/>
                <a:ea typeface="Open Sans"/>
                <a:cs typeface="Open Sans"/>
                <a:sym typeface="Open Sans"/>
              </a:rPr>
              <a:t>.</a:t>
            </a:r>
            <a:endParaRPr sz="2500"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984524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AE5FF-2399-544C-8AA1-46FA1E7F6831}"/>
              </a:ext>
            </a:extLst>
          </p:cNvPr>
          <p:cNvSpPr>
            <a:spLocks noGrp="1"/>
          </p:cNvSpPr>
          <p:nvPr>
            <p:ph type="title"/>
          </p:nvPr>
        </p:nvSpPr>
        <p:spPr/>
        <p:txBody>
          <a:bodyPr/>
          <a:lstStyle/>
          <a:p>
            <a:pPr marL="0" lvl="0" indent="0">
              <a:spcBef>
                <a:spcPts val="0"/>
              </a:spcBef>
              <a:buClr>
                <a:schemeClr val="accent1"/>
              </a:buClr>
            </a:pPr>
            <a:r>
              <a:rPr lang="en-US" dirty="0">
                <a:ea typeface="Open Sans"/>
                <a:cs typeface="Open Sans"/>
                <a:sym typeface="Open Sans"/>
              </a:rPr>
              <a:t>A* search example</a:t>
            </a:r>
            <a:endParaRPr lang="en-US" dirty="0">
              <a:solidFill>
                <a:srgbClr val="370661"/>
              </a:solidFill>
              <a:ea typeface="Open Sans"/>
              <a:cs typeface="Open Sans"/>
              <a:sym typeface="Open Sans"/>
            </a:endParaRPr>
          </a:p>
        </p:txBody>
      </p:sp>
      <p:sp>
        <p:nvSpPr>
          <p:cNvPr id="43" name="Oval 42">
            <a:extLst>
              <a:ext uri="{FF2B5EF4-FFF2-40B4-BE49-F238E27FC236}">
                <a16:creationId xmlns:a16="http://schemas.microsoft.com/office/drawing/2014/main" id="{37A2F6B2-E2CC-3A4D-949D-C029E80CD96E}"/>
              </a:ext>
            </a:extLst>
          </p:cNvPr>
          <p:cNvSpPr/>
          <p:nvPr/>
        </p:nvSpPr>
        <p:spPr>
          <a:xfrm>
            <a:off x="4523442" y="1026106"/>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4" name="Rectangle 43">
            <a:extLst>
              <a:ext uri="{FF2B5EF4-FFF2-40B4-BE49-F238E27FC236}">
                <a16:creationId xmlns:a16="http://schemas.microsoft.com/office/drawing/2014/main" id="{D6BC5633-13ED-3F4C-AA62-59DE44CC92EB}"/>
              </a:ext>
            </a:extLst>
          </p:cNvPr>
          <p:cNvSpPr/>
          <p:nvPr/>
        </p:nvSpPr>
        <p:spPr>
          <a:xfrm>
            <a:off x="3478586" y="966106"/>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sp>
        <p:nvSpPr>
          <p:cNvPr id="50" name="Rectangle 49">
            <a:extLst>
              <a:ext uri="{FF2B5EF4-FFF2-40B4-BE49-F238E27FC236}">
                <a16:creationId xmlns:a16="http://schemas.microsoft.com/office/drawing/2014/main" id="{DA20E5A7-8CB1-B24A-8FAD-FC8D87B385E3}"/>
              </a:ext>
            </a:extLst>
          </p:cNvPr>
          <p:cNvSpPr/>
          <p:nvPr/>
        </p:nvSpPr>
        <p:spPr>
          <a:xfrm>
            <a:off x="9306889" y="1850326"/>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85" name="Rectangle 84">
            <a:extLst>
              <a:ext uri="{FF2B5EF4-FFF2-40B4-BE49-F238E27FC236}">
                <a16:creationId xmlns:a16="http://schemas.microsoft.com/office/drawing/2014/main" id="{85A852E9-5307-8E4F-94DD-AFEE7FB06C27}"/>
              </a:ext>
            </a:extLst>
          </p:cNvPr>
          <p:cNvSpPr/>
          <p:nvPr/>
        </p:nvSpPr>
        <p:spPr>
          <a:xfrm>
            <a:off x="6451968" y="3602858"/>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41" name="Rectangle 40">
            <a:extLst>
              <a:ext uri="{FF2B5EF4-FFF2-40B4-BE49-F238E27FC236}">
                <a16:creationId xmlns:a16="http://schemas.microsoft.com/office/drawing/2014/main" id="{00A61ADE-3E81-3E43-BF24-DCDF2F4E07F5}"/>
              </a:ext>
            </a:extLst>
          </p:cNvPr>
          <p:cNvSpPr/>
          <p:nvPr/>
        </p:nvSpPr>
        <p:spPr>
          <a:xfrm>
            <a:off x="6633695" y="2407119"/>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grpSp>
        <p:nvGrpSpPr>
          <p:cNvPr id="6" name="Group 5">
            <a:extLst>
              <a:ext uri="{FF2B5EF4-FFF2-40B4-BE49-F238E27FC236}">
                <a16:creationId xmlns:a16="http://schemas.microsoft.com/office/drawing/2014/main" id="{6B47359C-1130-4232-CE13-40A59FA2E713}"/>
              </a:ext>
            </a:extLst>
          </p:cNvPr>
          <p:cNvGrpSpPr/>
          <p:nvPr/>
        </p:nvGrpSpPr>
        <p:grpSpPr>
          <a:xfrm>
            <a:off x="547619" y="1245946"/>
            <a:ext cx="10366150" cy="1625350"/>
            <a:chOff x="547619" y="1245946"/>
            <a:chExt cx="10366150" cy="1625350"/>
          </a:xfrm>
        </p:grpSpPr>
        <p:cxnSp>
          <p:nvCxnSpPr>
            <p:cNvPr id="28" name="Straight Connector 27">
              <a:extLst>
                <a:ext uri="{FF2B5EF4-FFF2-40B4-BE49-F238E27FC236}">
                  <a16:creationId xmlns:a16="http://schemas.microsoft.com/office/drawing/2014/main" id="{1D8B2B7F-A080-2B48-B438-72325173576F}"/>
                </a:ext>
              </a:extLst>
            </p:cNvPr>
            <p:cNvCxnSpPr>
              <a:cxnSpLocks/>
              <a:stCxn id="40" idx="1"/>
              <a:endCxn id="43" idx="5"/>
            </p:cNvCxnSpPr>
            <p:nvPr/>
          </p:nvCxnSpPr>
          <p:spPr>
            <a:xfrm flipH="1" flipV="1">
              <a:off x="4898732" y="1401396"/>
              <a:ext cx="1384197" cy="97083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39A0B7-16AE-5345-950B-D5B7C17FEA44}"/>
                </a:ext>
              </a:extLst>
            </p:cNvPr>
            <p:cNvCxnSpPr>
              <a:cxnSpLocks/>
              <a:stCxn id="43" idx="6"/>
              <a:endCxn id="49" idx="2"/>
            </p:cNvCxnSpPr>
            <p:nvPr/>
          </p:nvCxnSpPr>
          <p:spPr>
            <a:xfrm>
              <a:off x="4963121" y="1245946"/>
              <a:ext cx="4258703" cy="119057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29B662E-430A-0742-873A-23F8C7455F2F}"/>
                </a:ext>
              </a:extLst>
            </p:cNvPr>
            <p:cNvCxnSpPr>
              <a:cxnSpLocks/>
              <a:endCxn id="46" idx="7"/>
            </p:cNvCxnSpPr>
            <p:nvPr/>
          </p:nvCxnSpPr>
          <p:spPr>
            <a:xfrm flipH="1">
              <a:off x="2595182" y="1272803"/>
              <a:ext cx="2087712" cy="101032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7C1DB7E0-130B-B949-8C8B-00C71B63FF5C}"/>
                </a:ext>
              </a:extLst>
            </p:cNvPr>
            <p:cNvSpPr/>
            <p:nvPr/>
          </p:nvSpPr>
          <p:spPr>
            <a:xfrm>
              <a:off x="2219892" y="2218743"/>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47" name="Rectangle 46">
              <a:extLst>
                <a:ext uri="{FF2B5EF4-FFF2-40B4-BE49-F238E27FC236}">
                  <a16:creationId xmlns:a16="http://schemas.microsoft.com/office/drawing/2014/main" id="{05DF91C9-3ED0-3747-A2A9-F13A98FC84E2}"/>
                </a:ext>
              </a:extLst>
            </p:cNvPr>
            <p:cNvSpPr/>
            <p:nvPr/>
          </p:nvSpPr>
          <p:spPr>
            <a:xfrm>
              <a:off x="547619" y="2224965"/>
              <a:ext cx="1665841" cy="646331"/>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Base</a:t>
              </a:r>
            </a:p>
            <a:p>
              <a:endParaRPr lang="en-US" dirty="0">
                <a:solidFill>
                  <a:schemeClr val="accent2"/>
                </a:solidFill>
                <a:effectLst/>
                <a:latin typeface="Helvetica Neue" panose="02000503000000020004" pitchFamily="2" charset="0"/>
              </a:endParaRPr>
            </a:p>
          </p:txBody>
        </p:sp>
        <p:sp>
          <p:nvSpPr>
            <p:cNvPr id="49" name="Oval 48">
              <a:extLst>
                <a:ext uri="{FF2B5EF4-FFF2-40B4-BE49-F238E27FC236}">
                  <a16:creationId xmlns:a16="http://schemas.microsoft.com/office/drawing/2014/main" id="{ECA94101-5D61-A742-A0C9-37CD2C62509F}"/>
                </a:ext>
              </a:extLst>
            </p:cNvPr>
            <p:cNvSpPr/>
            <p:nvPr/>
          </p:nvSpPr>
          <p:spPr>
            <a:xfrm>
              <a:off x="9221824" y="221667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7" name="Rectangle 66">
              <a:extLst>
                <a:ext uri="{FF2B5EF4-FFF2-40B4-BE49-F238E27FC236}">
                  <a16:creationId xmlns:a16="http://schemas.microsoft.com/office/drawing/2014/main" id="{28750ED7-9552-5A45-9F27-B398508545D2}"/>
                </a:ext>
              </a:extLst>
            </p:cNvPr>
            <p:cNvSpPr/>
            <p:nvPr/>
          </p:nvSpPr>
          <p:spPr>
            <a:xfrm>
              <a:off x="9661503" y="2289090"/>
              <a:ext cx="1252266" cy="369332"/>
            </a:xfrm>
            <a:prstGeom prst="rect">
              <a:avLst/>
            </a:prstGeom>
          </p:spPr>
          <p:txBody>
            <a:bodyPr wrap="square">
              <a:spAutoFit/>
            </a:bodyPr>
            <a:lstStyle/>
            <a:p>
              <a:r>
                <a:rPr lang="en-US" dirty="0">
                  <a:solidFill>
                    <a:schemeClr val="accent2"/>
                  </a:solidFill>
                  <a:latin typeface="Helvetica Neue" panose="02000503000000020004" pitchFamily="2" charset="0"/>
                </a:rPr>
                <a:t>Coruscant</a:t>
              </a:r>
            </a:p>
          </p:txBody>
        </p:sp>
        <p:sp>
          <p:nvSpPr>
            <p:cNvPr id="40" name="Oval 39">
              <a:extLst>
                <a:ext uri="{FF2B5EF4-FFF2-40B4-BE49-F238E27FC236}">
                  <a16:creationId xmlns:a16="http://schemas.microsoft.com/office/drawing/2014/main" id="{5A24799C-D818-2D4C-9F2A-CFB4D0A2B93E}"/>
                </a:ext>
              </a:extLst>
            </p:cNvPr>
            <p:cNvSpPr/>
            <p:nvPr/>
          </p:nvSpPr>
          <p:spPr>
            <a:xfrm>
              <a:off x="6218540" y="2307846"/>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96" name="Rectangle 95">
              <a:extLst>
                <a:ext uri="{FF2B5EF4-FFF2-40B4-BE49-F238E27FC236}">
                  <a16:creationId xmlns:a16="http://schemas.microsoft.com/office/drawing/2014/main" id="{8F0CEC1C-50B6-2246-97E7-C0081B116531}"/>
                </a:ext>
              </a:extLst>
            </p:cNvPr>
            <p:cNvSpPr/>
            <p:nvPr/>
          </p:nvSpPr>
          <p:spPr>
            <a:xfrm>
              <a:off x="5001633" y="2273183"/>
              <a:ext cx="1056700" cy="369332"/>
            </a:xfrm>
            <a:prstGeom prst="rect">
              <a:avLst/>
            </a:prstGeom>
          </p:spPr>
          <p:txBody>
            <a:bodyPr wrap="none">
              <a:spAutoFit/>
            </a:bodyPr>
            <a:lstStyle/>
            <a:p>
              <a:r>
                <a:rPr lang="en-US" dirty="0">
                  <a:solidFill>
                    <a:schemeClr val="accent2"/>
                  </a:solidFill>
                  <a:latin typeface="Helvetica Neue" panose="02000503000000020004" pitchFamily="2" charset="0"/>
                </a:rPr>
                <a:t>Tatooine</a:t>
              </a:r>
              <a:endParaRPr lang="en-US" dirty="0"/>
            </a:p>
          </p:txBody>
        </p:sp>
      </p:grpSp>
      <p:sp>
        <p:nvSpPr>
          <p:cNvPr id="4" name="TextBox 3">
            <a:extLst>
              <a:ext uri="{FF2B5EF4-FFF2-40B4-BE49-F238E27FC236}">
                <a16:creationId xmlns:a16="http://schemas.microsoft.com/office/drawing/2014/main" id="{6A24BB0F-546B-D975-1ABA-32B3FF5D6A45}"/>
              </a:ext>
            </a:extLst>
          </p:cNvPr>
          <p:cNvSpPr txBox="1"/>
          <p:nvPr/>
        </p:nvSpPr>
        <p:spPr>
          <a:xfrm>
            <a:off x="4742662" y="4199579"/>
            <a:ext cx="1845377" cy="369332"/>
          </a:xfrm>
          <a:prstGeom prst="rect">
            <a:avLst/>
          </a:prstGeom>
          <a:noFill/>
        </p:spPr>
        <p:txBody>
          <a:bodyPr wrap="none" rtlCol="0">
            <a:spAutoFit/>
          </a:bodyPr>
          <a:lstStyle/>
          <a:p>
            <a:r>
              <a:rPr lang="en-US" dirty="0"/>
              <a:t>Frontier queue:</a:t>
            </a:r>
          </a:p>
        </p:txBody>
      </p:sp>
      <p:sp>
        <p:nvSpPr>
          <p:cNvPr id="177" name="TextBox 176">
            <a:extLst>
              <a:ext uri="{FF2B5EF4-FFF2-40B4-BE49-F238E27FC236}">
                <a16:creationId xmlns:a16="http://schemas.microsoft.com/office/drawing/2014/main" id="{FE4144A3-2004-0243-CDBE-B31381E45DA9}"/>
              </a:ext>
            </a:extLst>
          </p:cNvPr>
          <p:cNvSpPr txBox="1"/>
          <p:nvPr/>
        </p:nvSpPr>
        <p:spPr>
          <a:xfrm>
            <a:off x="262021" y="1075820"/>
            <a:ext cx="6105524" cy="646331"/>
          </a:xfrm>
          <a:prstGeom prst="rect">
            <a:avLst/>
          </a:prstGeom>
          <a:noFill/>
        </p:spPr>
        <p:txBody>
          <a:bodyPr wrap="square">
            <a:spAutoFit/>
          </a:bodyPr>
          <a:lstStyle/>
          <a:p>
            <a:r>
              <a:rPr lang="en-US" dirty="0"/>
              <a:t>Initial State: </a:t>
            </a:r>
            <a:r>
              <a:rPr lang="en-US" b="1" dirty="0" err="1"/>
              <a:t>Alderaan</a:t>
            </a:r>
            <a:br>
              <a:rPr lang="en-US" dirty="0"/>
            </a:br>
            <a:r>
              <a:rPr lang="en-US" dirty="0"/>
              <a:t>Goal State: </a:t>
            </a:r>
            <a:r>
              <a:rPr lang="en-US" b="1" dirty="0"/>
              <a:t>Kessel</a:t>
            </a:r>
            <a:endParaRPr lang="en-US" dirty="0"/>
          </a:p>
        </p:txBody>
      </p:sp>
      <p:grpSp>
        <p:nvGrpSpPr>
          <p:cNvPr id="21" name="Group 20">
            <a:extLst>
              <a:ext uri="{FF2B5EF4-FFF2-40B4-BE49-F238E27FC236}">
                <a16:creationId xmlns:a16="http://schemas.microsoft.com/office/drawing/2014/main" id="{A6233493-F690-185E-A891-2B9076B5DC76}"/>
              </a:ext>
            </a:extLst>
          </p:cNvPr>
          <p:cNvGrpSpPr/>
          <p:nvPr/>
        </p:nvGrpSpPr>
        <p:grpSpPr>
          <a:xfrm>
            <a:off x="329796" y="2438583"/>
            <a:ext cx="4328763" cy="1489610"/>
            <a:chOff x="329796" y="2438583"/>
            <a:chExt cx="4328763" cy="1489610"/>
          </a:xfrm>
        </p:grpSpPr>
        <p:sp>
          <p:nvSpPr>
            <p:cNvPr id="9" name="Oval 8">
              <a:extLst>
                <a:ext uri="{FF2B5EF4-FFF2-40B4-BE49-F238E27FC236}">
                  <a16:creationId xmlns:a16="http://schemas.microsoft.com/office/drawing/2014/main" id="{BA3BA0F4-0CFA-3100-181F-8F13454F3531}"/>
                </a:ext>
              </a:extLst>
            </p:cNvPr>
            <p:cNvSpPr/>
            <p:nvPr/>
          </p:nvSpPr>
          <p:spPr>
            <a:xfrm>
              <a:off x="658345" y="3136829"/>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CF0B8718-60D4-CFB9-E7A1-967E67B47762}"/>
                </a:ext>
              </a:extLst>
            </p:cNvPr>
            <p:cNvSpPr/>
            <p:nvPr/>
          </p:nvSpPr>
          <p:spPr>
            <a:xfrm>
              <a:off x="329796" y="3558861"/>
              <a:ext cx="971741"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  </a:t>
              </a:r>
              <a:r>
                <a:rPr lang="en-US" dirty="0" err="1">
                  <a:solidFill>
                    <a:schemeClr val="accent2"/>
                  </a:solidFill>
                  <a:latin typeface="Helvetica Neue" panose="02000503000000020004" pitchFamily="2" charset="0"/>
                </a:rPr>
                <a:t>Ryloth</a:t>
              </a:r>
              <a:endParaRPr lang="en-US" dirty="0">
                <a:solidFill>
                  <a:schemeClr val="accent2"/>
                </a:solidFill>
                <a:effectLst/>
                <a:latin typeface="Helvetica Neue" panose="02000503000000020004" pitchFamily="2" charset="0"/>
              </a:endParaRPr>
            </a:p>
          </p:txBody>
        </p:sp>
        <p:sp>
          <p:nvSpPr>
            <p:cNvPr id="11" name="Oval 10">
              <a:extLst>
                <a:ext uri="{FF2B5EF4-FFF2-40B4-BE49-F238E27FC236}">
                  <a16:creationId xmlns:a16="http://schemas.microsoft.com/office/drawing/2014/main" id="{967FABEB-FF25-FB8F-2EDF-0EBCE54A5E61}"/>
                </a:ext>
              </a:extLst>
            </p:cNvPr>
            <p:cNvSpPr/>
            <p:nvPr/>
          </p:nvSpPr>
          <p:spPr>
            <a:xfrm>
              <a:off x="1709088"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9A41E6E4-7C82-4DF6-AE59-301BC7565416}"/>
                </a:ext>
              </a:extLst>
            </p:cNvPr>
            <p:cNvSpPr/>
            <p:nvPr/>
          </p:nvSpPr>
          <p:spPr>
            <a:xfrm>
              <a:off x="1380539" y="3558861"/>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Onderon</a:t>
              </a:r>
              <a:endParaRPr lang="en-US" dirty="0">
                <a:solidFill>
                  <a:schemeClr val="accent2"/>
                </a:solidFill>
                <a:effectLst/>
                <a:latin typeface="Helvetica Neue" panose="02000503000000020004" pitchFamily="2" charset="0"/>
              </a:endParaRPr>
            </a:p>
          </p:txBody>
        </p:sp>
        <p:sp>
          <p:nvSpPr>
            <p:cNvPr id="13" name="Oval 12">
              <a:extLst>
                <a:ext uri="{FF2B5EF4-FFF2-40B4-BE49-F238E27FC236}">
                  <a16:creationId xmlns:a16="http://schemas.microsoft.com/office/drawing/2014/main" id="{3B2C5659-0A6D-B75F-505A-80EA74D78D9C}"/>
                </a:ext>
              </a:extLst>
            </p:cNvPr>
            <p:cNvSpPr/>
            <p:nvPr/>
          </p:nvSpPr>
          <p:spPr>
            <a:xfrm>
              <a:off x="2710360" y="3136829"/>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3">
              <a:extLst>
                <a:ext uri="{FF2B5EF4-FFF2-40B4-BE49-F238E27FC236}">
                  <a16:creationId xmlns:a16="http://schemas.microsoft.com/office/drawing/2014/main" id="{4B43934F-256C-FCCD-07B3-D4C7EBB9D9A0}"/>
                </a:ext>
              </a:extLst>
            </p:cNvPr>
            <p:cNvSpPr/>
            <p:nvPr/>
          </p:nvSpPr>
          <p:spPr>
            <a:xfrm>
              <a:off x="2569589" y="3558861"/>
              <a:ext cx="800219" cy="369332"/>
            </a:xfrm>
            <a:prstGeom prst="rect">
              <a:avLst/>
            </a:prstGeom>
            <a:ln>
              <a:noFill/>
            </a:ln>
          </p:spPr>
          <p:txBody>
            <a:bodyPr wrap="none">
              <a:spAutoFit/>
            </a:bodyPr>
            <a:lstStyle/>
            <a:p>
              <a:pPr algn="ctr"/>
              <a:r>
                <a:rPr lang="en-US" dirty="0">
                  <a:solidFill>
                    <a:schemeClr val="accent2"/>
                  </a:solidFill>
                  <a:latin typeface="Helvetica Neue" panose="02000503000000020004" pitchFamily="2" charset="0"/>
                </a:rPr>
                <a:t>Endor</a:t>
              </a:r>
              <a:endParaRPr lang="en-US" dirty="0">
                <a:solidFill>
                  <a:schemeClr val="accent2"/>
                </a:solidFill>
                <a:effectLst/>
                <a:latin typeface="Helvetica Neue" panose="02000503000000020004" pitchFamily="2" charset="0"/>
              </a:endParaRPr>
            </a:p>
          </p:txBody>
        </p:sp>
        <p:sp>
          <p:nvSpPr>
            <p:cNvPr id="15" name="Oval 14">
              <a:extLst>
                <a:ext uri="{FF2B5EF4-FFF2-40B4-BE49-F238E27FC236}">
                  <a16:creationId xmlns:a16="http://schemas.microsoft.com/office/drawing/2014/main" id="{54B992BA-9CB4-ED0C-CEE4-A163FE23D840}"/>
                </a:ext>
              </a:extLst>
            </p:cNvPr>
            <p:cNvSpPr/>
            <p:nvPr/>
          </p:nvSpPr>
          <p:spPr>
            <a:xfrm>
              <a:off x="3710716"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 name="Rectangle 15">
              <a:extLst>
                <a:ext uri="{FF2B5EF4-FFF2-40B4-BE49-F238E27FC236}">
                  <a16:creationId xmlns:a16="http://schemas.microsoft.com/office/drawing/2014/main" id="{89E48AAA-6450-1C3F-AAA2-3BDCC5137000}"/>
                </a:ext>
              </a:extLst>
            </p:cNvPr>
            <p:cNvSpPr/>
            <p:nvPr/>
          </p:nvSpPr>
          <p:spPr>
            <a:xfrm>
              <a:off x="3561784" y="3558861"/>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cxnSp>
          <p:nvCxnSpPr>
            <p:cNvPr id="17" name="Straight Connector 16">
              <a:extLst>
                <a:ext uri="{FF2B5EF4-FFF2-40B4-BE49-F238E27FC236}">
                  <a16:creationId xmlns:a16="http://schemas.microsoft.com/office/drawing/2014/main" id="{18B2A890-466E-FD1E-CA31-57ACF31AC072}"/>
                </a:ext>
              </a:extLst>
            </p:cNvPr>
            <p:cNvCxnSpPr>
              <a:cxnSpLocks/>
              <a:endCxn id="9" idx="7"/>
            </p:cNvCxnSpPr>
            <p:nvPr/>
          </p:nvCxnSpPr>
          <p:spPr>
            <a:xfrm flipH="1">
              <a:off x="1033635" y="2438583"/>
              <a:ext cx="1186257" cy="762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5138259-BDA1-8476-68F7-C4C88A3E3002}"/>
                </a:ext>
              </a:extLst>
            </p:cNvPr>
            <p:cNvCxnSpPr>
              <a:cxnSpLocks/>
              <a:endCxn id="11" idx="0"/>
            </p:cNvCxnSpPr>
            <p:nvPr/>
          </p:nvCxnSpPr>
          <p:spPr>
            <a:xfrm flipH="1">
              <a:off x="1928928" y="2594033"/>
              <a:ext cx="355353" cy="5427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54694B-2AA7-BCF4-D708-6B96E8B08276}"/>
                </a:ext>
              </a:extLst>
            </p:cNvPr>
            <p:cNvCxnSpPr>
              <a:cxnSpLocks/>
              <a:endCxn id="13" idx="0"/>
            </p:cNvCxnSpPr>
            <p:nvPr/>
          </p:nvCxnSpPr>
          <p:spPr>
            <a:xfrm>
              <a:off x="2595182" y="2594033"/>
              <a:ext cx="335018" cy="5427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5D8912-C553-F0E7-42FB-C02B484A264E}"/>
                </a:ext>
              </a:extLst>
            </p:cNvPr>
            <p:cNvCxnSpPr>
              <a:cxnSpLocks/>
              <a:endCxn id="15" idx="1"/>
            </p:cNvCxnSpPr>
            <p:nvPr/>
          </p:nvCxnSpPr>
          <p:spPr>
            <a:xfrm>
              <a:off x="2659571" y="2438583"/>
              <a:ext cx="1115534" cy="762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E8977069-7E25-85F2-C247-7C76350ED6B9}"/>
              </a:ext>
            </a:extLst>
          </p:cNvPr>
          <p:cNvSpPr txBox="1"/>
          <p:nvPr/>
        </p:nvSpPr>
        <p:spPr>
          <a:xfrm>
            <a:off x="2386519" y="2457855"/>
            <a:ext cx="184731" cy="369332"/>
          </a:xfrm>
          <a:prstGeom prst="rect">
            <a:avLst/>
          </a:prstGeom>
          <a:noFill/>
        </p:spPr>
        <p:txBody>
          <a:bodyPr wrap="none" rtlCol="0">
            <a:spAutoFit/>
          </a:bodyPr>
          <a:lstStyle/>
          <a:p>
            <a:endParaRPr lang="en-US" dirty="0"/>
          </a:p>
        </p:txBody>
      </p:sp>
      <p:graphicFrame>
        <p:nvGraphicFramePr>
          <p:cNvPr id="27" name="Table 2">
            <a:extLst>
              <a:ext uri="{FF2B5EF4-FFF2-40B4-BE49-F238E27FC236}">
                <a16:creationId xmlns:a16="http://schemas.microsoft.com/office/drawing/2014/main" id="{DBE4EDE8-98B1-5994-D7DC-CF231399DC65}"/>
              </a:ext>
            </a:extLst>
          </p:cNvPr>
          <p:cNvGraphicFramePr>
            <a:graphicFrameLocks noGrp="1"/>
          </p:cNvGraphicFramePr>
          <p:nvPr/>
        </p:nvGraphicFramePr>
        <p:xfrm>
          <a:off x="8756874" y="4121369"/>
          <a:ext cx="3259615" cy="2593145"/>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632141505"/>
                    </a:ext>
                  </a:extLst>
                </a:gridCol>
                <a:gridCol w="642416">
                  <a:extLst>
                    <a:ext uri="{9D8B030D-6E8A-4147-A177-3AD203B41FA5}">
                      <a16:colId xmlns:a16="http://schemas.microsoft.com/office/drawing/2014/main" val="1109464113"/>
                    </a:ext>
                  </a:extLst>
                </a:gridCol>
                <a:gridCol w="142340">
                  <a:extLst>
                    <a:ext uri="{9D8B030D-6E8A-4147-A177-3AD203B41FA5}">
                      <a16:colId xmlns:a16="http://schemas.microsoft.com/office/drawing/2014/main" val="2570685854"/>
                    </a:ext>
                  </a:extLst>
                </a:gridCol>
                <a:gridCol w="1065213">
                  <a:extLst>
                    <a:ext uri="{9D8B030D-6E8A-4147-A177-3AD203B41FA5}">
                      <a16:colId xmlns:a16="http://schemas.microsoft.com/office/drawing/2014/main" val="1129571147"/>
                    </a:ext>
                  </a:extLst>
                </a:gridCol>
                <a:gridCol w="628596">
                  <a:extLst>
                    <a:ext uri="{9D8B030D-6E8A-4147-A177-3AD203B41FA5}">
                      <a16:colId xmlns:a16="http://schemas.microsoft.com/office/drawing/2014/main" val="1940163824"/>
                    </a:ext>
                  </a:extLst>
                </a:gridCol>
              </a:tblGrid>
              <a:tr h="181702">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tc>
                  <a:txBody>
                    <a:bodyPr/>
                    <a:lstStyle/>
                    <a:p>
                      <a:pPr algn="l" fontAlgn="b"/>
                      <a:endParaRPr lang="en-US" sz="1200" b="1" i="0" u="none" strike="noStrike" baseline="0" dirty="0">
                        <a:solidFill>
                          <a:schemeClr val="accent4"/>
                        </a:solidFill>
                        <a:effectLst/>
                        <a:latin typeface="+mn-lt"/>
                      </a:endParaRPr>
                    </a:p>
                  </a:txBody>
                  <a:tcPr marL="9525" marR="9525" marT="9525" marB="0" anchor="b"/>
                </a:tc>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extLst>
                  <a:ext uri="{0D108BD9-81ED-4DB2-BD59-A6C34878D82A}">
                    <a16:rowId xmlns:a16="http://schemas.microsoft.com/office/drawing/2014/main" val="2424969334"/>
                  </a:ext>
                </a:extLst>
              </a:tr>
              <a:tr h="240074">
                <a:tc>
                  <a:txBody>
                    <a:bodyPr/>
                    <a:lstStyle/>
                    <a:p>
                      <a:pPr algn="l" fontAlgn="b"/>
                      <a:r>
                        <a:rPr lang="en-US" sz="1200" b="0" i="0" u="none" strike="noStrike" baseline="0" dirty="0" err="1">
                          <a:solidFill>
                            <a:srgbClr val="000000"/>
                          </a:solidFill>
                          <a:effectLst/>
                          <a:latin typeface="+mn-lt"/>
                        </a:rPr>
                        <a:t>Alderaan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366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Lotho</a:t>
                      </a:r>
                      <a:r>
                        <a:rPr lang="en-US" sz="1200" b="0" i="0" u="none" strike="noStrike" baseline="0" dirty="0">
                          <a:solidFill>
                            <a:srgbClr val="000000"/>
                          </a:solidFill>
                          <a:effectLst/>
                          <a:latin typeface="+mn-lt"/>
                        </a:rPr>
                        <a:t> Minor</a:t>
                      </a:r>
                    </a:p>
                  </a:txBody>
                  <a:tcPr marL="9525" marR="9525" marT="9525" marB="0" anchor="b"/>
                </a:tc>
                <a:tc>
                  <a:txBody>
                    <a:bodyPr/>
                    <a:lstStyle/>
                    <a:p>
                      <a:pPr algn="r" fontAlgn="b"/>
                      <a:r>
                        <a:rPr lang="en-US" sz="1200" b="0" i="0" u="none" strike="noStrike" baseline="0" dirty="0">
                          <a:solidFill>
                            <a:srgbClr val="000000"/>
                          </a:solidFill>
                          <a:effectLst/>
                          <a:latin typeface="+mn-lt"/>
                        </a:rPr>
                        <a:t>244</a:t>
                      </a:r>
                    </a:p>
                  </a:txBody>
                  <a:tcPr marL="9525" marR="9525" marT="9525" marB="0" anchor="b"/>
                </a:tc>
                <a:extLst>
                  <a:ext uri="{0D108BD9-81ED-4DB2-BD59-A6C34878D82A}">
                    <a16:rowId xmlns:a16="http://schemas.microsoft.com/office/drawing/2014/main" val="3050881670"/>
                  </a:ext>
                </a:extLst>
              </a:tr>
              <a:tr h="240074">
                <a:tc>
                  <a:txBody>
                    <a:bodyPr/>
                    <a:lstStyle/>
                    <a:p>
                      <a:pPr algn="l" fontAlgn="b"/>
                      <a:r>
                        <a:rPr lang="en-US" sz="1200" b="0" i="0" u="none" strike="noStrike" baseline="0" dirty="0" err="1">
                          <a:solidFill>
                            <a:srgbClr val="000000"/>
                          </a:solidFill>
                          <a:effectLst/>
                          <a:latin typeface="+mn-lt"/>
                        </a:rPr>
                        <a:t>Bespin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80</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Mandalore</a:t>
                      </a:r>
                    </a:p>
                  </a:txBody>
                  <a:tcPr marL="9525" marR="9525" marT="9525" marB="0" anchor="b"/>
                </a:tc>
                <a:tc>
                  <a:txBody>
                    <a:bodyPr/>
                    <a:lstStyle/>
                    <a:p>
                      <a:pPr algn="r" fontAlgn="b"/>
                      <a:r>
                        <a:rPr lang="en-US" sz="1200" b="0" i="0" u="none" strike="noStrike" baseline="0">
                          <a:solidFill>
                            <a:srgbClr val="000000"/>
                          </a:solidFill>
                          <a:effectLst/>
                          <a:latin typeface="+mn-lt"/>
                        </a:rPr>
                        <a:t>241</a:t>
                      </a:r>
                    </a:p>
                  </a:txBody>
                  <a:tcPr marL="9525" marR="9525" marT="9525" marB="0" anchor="b"/>
                </a:tc>
                <a:extLst>
                  <a:ext uri="{0D108BD9-81ED-4DB2-BD59-A6C34878D82A}">
                    <a16:rowId xmlns:a16="http://schemas.microsoft.com/office/drawing/2014/main" val="3469727496"/>
                  </a:ext>
                </a:extLst>
              </a:tr>
              <a:tr h="240074">
                <a:tc>
                  <a:txBody>
                    <a:bodyPr/>
                    <a:lstStyle/>
                    <a:p>
                      <a:pPr algn="l" fontAlgn="b"/>
                      <a:r>
                        <a:rPr lang="en-US" sz="1200" b="0" i="0" u="none" strike="noStrike" baseline="0">
                          <a:solidFill>
                            <a:srgbClr val="000000"/>
                          </a:solidFill>
                          <a:effectLst/>
                          <a:latin typeface="+mn-lt"/>
                        </a:rPr>
                        <a:t>Coruscant</a:t>
                      </a:r>
                    </a:p>
                  </a:txBody>
                  <a:tcPr marL="9525" marR="9525" marT="9525" marB="0" anchor="b"/>
                </a:tc>
                <a:tc>
                  <a:txBody>
                    <a:bodyPr/>
                    <a:lstStyle/>
                    <a:p>
                      <a:pPr algn="r" fontAlgn="b"/>
                      <a:r>
                        <a:rPr lang="en-US" sz="1200" b="0" i="0" u="none" strike="noStrike" baseline="0" dirty="0">
                          <a:solidFill>
                            <a:srgbClr val="000000"/>
                          </a:solidFill>
                          <a:effectLst/>
                          <a:latin typeface="+mn-lt"/>
                        </a:rPr>
                        <a:t>374</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Naboo</a:t>
                      </a:r>
                    </a:p>
                  </a:txBody>
                  <a:tcPr marL="9525" marR="9525" marT="9525" marB="0" anchor="b"/>
                </a:tc>
                <a:tc>
                  <a:txBody>
                    <a:bodyPr/>
                    <a:lstStyle/>
                    <a:p>
                      <a:pPr algn="r" fontAlgn="b"/>
                      <a:r>
                        <a:rPr lang="en-US" sz="1200" b="0" i="0" u="none" strike="noStrike" baseline="0">
                          <a:solidFill>
                            <a:srgbClr val="000000"/>
                          </a:solidFill>
                          <a:effectLst/>
                          <a:latin typeface="+mn-lt"/>
                        </a:rPr>
                        <a:t>100</a:t>
                      </a:r>
                    </a:p>
                  </a:txBody>
                  <a:tcPr marL="9525" marR="9525" marT="9525" marB="0" anchor="b"/>
                </a:tc>
                <a:extLst>
                  <a:ext uri="{0D108BD9-81ED-4DB2-BD59-A6C34878D82A}">
                    <a16:rowId xmlns:a16="http://schemas.microsoft.com/office/drawing/2014/main" val="3691324431"/>
                  </a:ext>
                </a:extLst>
              </a:tr>
              <a:tr h="240074">
                <a:tc>
                  <a:txBody>
                    <a:bodyPr/>
                    <a:lstStyle/>
                    <a:p>
                      <a:pPr algn="l" fontAlgn="b"/>
                      <a:r>
                        <a:rPr lang="en-US" sz="1200" b="0" i="0" u="none" strike="noStrike" baseline="0">
                          <a:solidFill>
                            <a:srgbClr val="000000"/>
                          </a:solidFill>
                          <a:effectLst/>
                          <a:latin typeface="+mn-lt"/>
                        </a:rPr>
                        <a:t>Dagobah</a:t>
                      </a:r>
                    </a:p>
                  </a:txBody>
                  <a:tcPr marL="9525" marR="9525" marT="9525" marB="0" anchor="b"/>
                </a:tc>
                <a:tc>
                  <a:txBody>
                    <a:bodyPr/>
                    <a:lstStyle/>
                    <a:p>
                      <a:pPr algn="r" fontAlgn="b"/>
                      <a:r>
                        <a:rPr lang="en-US" sz="1200" b="0" i="0" u="none" strike="noStrike" baseline="0" dirty="0">
                          <a:solidFill>
                            <a:srgbClr val="000000"/>
                          </a:solidFill>
                          <a:effectLst/>
                          <a:latin typeface="+mn-lt"/>
                        </a:rPr>
                        <a:t>242</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Onderon</a:t>
                      </a:r>
                    </a:p>
                  </a:txBody>
                  <a:tcPr marL="9525" marR="9525" marT="9525" marB="0" anchor="b"/>
                </a:tc>
                <a:tc>
                  <a:txBody>
                    <a:bodyPr/>
                    <a:lstStyle/>
                    <a:p>
                      <a:pPr algn="r" fontAlgn="b"/>
                      <a:r>
                        <a:rPr lang="en-US" sz="1200" b="0" i="0" u="none" strike="noStrike" baseline="0">
                          <a:solidFill>
                            <a:srgbClr val="000000"/>
                          </a:solidFill>
                          <a:effectLst/>
                          <a:latin typeface="+mn-lt"/>
                        </a:rPr>
                        <a:t>380</a:t>
                      </a:r>
                    </a:p>
                  </a:txBody>
                  <a:tcPr marL="9525" marR="9525" marT="9525" marB="0" anchor="b"/>
                </a:tc>
                <a:extLst>
                  <a:ext uri="{0D108BD9-81ED-4DB2-BD59-A6C34878D82A}">
                    <a16:rowId xmlns:a16="http://schemas.microsoft.com/office/drawing/2014/main" val="1917150976"/>
                  </a:ext>
                </a:extLst>
              </a:tr>
              <a:tr h="240074">
                <a:tc>
                  <a:txBody>
                    <a:bodyPr/>
                    <a:lstStyle/>
                    <a:p>
                      <a:pPr algn="l" fontAlgn="b"/>
                      <a:r>
                        <a:rPr lang="en-US" sz="1200" b="0" i="0" u="none" strike="noStrike" baseline="0">
                          <a:solidFill>
                            <a:srgbClr val="000000"/>
                          </a:solidFill>
                          <a:effectLst/>
                          <a:latin typeface="+mn-lt"/>
                        </a:rPr>
                        <a:t>Endor</a:t>
                      </a:r>
                    </a:p>
                  </a:txBody>
                  <a:tcPr marL="9525" marR="9525" marT="9525" marB="0" anchor="b"/>
                </a:tc>
                <a:tc>
                  <a:txBody>
                    <a:bodyPr/>
                    <a:lstStyle/>
                    <a:p>
                      <a:pPr algn="r" fontAlgn="b"/>
                      <a:r>
                        <a:rPr lang="en-US" sz="1200" b="0" i="0" u="none" strike="noStrike" baseline="0">
                          <a:solidFill>
                            <a:srgbClr val="000000"/>
                          </a:solidFill>
                          <a:effectLst/>
                          <a:latin typeface="+mn-lt"/>
                        </a:rPr>
                        <a:t>176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Polis Massa</a:t>
                      </a:r>
                    </a:p>
                  </a:txBody>
                  <a:tcPr marL="9525" marR="9525" marT="9525" marB="0" anchor="b"/>
                </a:tc>
                <a:tc>
                  <a:txBody>
                    <a:bodyPr/>
                    <a:lstStyle/>
                    <a:p>
                      <a:pPr algn="r" fontAlgn="b"/>
                      <a:r>
                        <a:rPr lang="en-US" sz="1200" b="0" i="0" u="none" strike="noStrike" baseline="0">
                          <a:solidFill>
                            <a:srgbClr val="000000"/>
                          </a:solidFill>
                          <a:effectLst/>
                          <a:latin typeface="+mn-lt"/>
                        </a:rPr>
                        <a:t>234</a:t>
                      </a:r>
                    </a:p>
                  </a:txBody>
                  <a:tcPr marL="9525" marR="9525" marT="9525" marB="0" anchor="b"/>
                </a:tc>
                <a:extLst>
                  <a:ext uri="{0D108BD9-81ED-4DB2-BD59-A6C34878D82A}">
                    <a16:rowId xmlns:a16="http://schemas.microsoft.com/office/drawing/2014/main" val="1082404056"/>
                  </a:ext>
                </a:extLst>
              </a:tr>
              <a:tr h="240074">
                <a:tc>
                  <a:txBody>
                    <a:bodyPr/>
                    <a:lstStyle/>
                    <a:p>
                      <a:pPr algn="l" fontAlgn="b"/>
                      <a:r>
                        <a:rPr lang="en-US" sz="1200" b="0" i="0" u="none" strike="noStrike" baseline="0" dirty="0" err="1">
                          <a:solidFill>
                            <a:srgbClr val="000000"/>
                          </a:solidFill>
                          <a:effectLst/>
                          <a:latin typeface="+mn-lt"/>
                        </a:rPr>
                        <a:t>Fondor</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161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Ryloth</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193</a:t>
                      </a:r>
                    </a:p>
                  </a:txBody>
                  <a:tcPr marL="9525" marR="9525" marT="9525" marB="0" anchor="b"/>
                </a:tc>
                <a:extLst>
                  <a:ext uri="{0D108BD9-81ED-4DB2-BD59-A6C34878D82A}">
                    <a16:rowId xmlns:a16="http://schemas.microsoft.com/office/drawing/2014/main" val="443994611"/>
                  </a:ext>
                </a:extLst>
              </a:tr>
              <a:tr h="240074">
                <a:tc>
                  <a:txBody>
                    <a:bodyPr/>
                    <a:lstStyle/>
                    <a:p>
                      <a:pPr algn="l" fontAlgn="b"/>
                      <a:r>
                        <a:rPr lang="en-US" sz="1200" b="0" i="0" u="none" strike="noStrike" baseline="0">
                          <a:solidFill>
                            <a:srgbClr val="000000"/>
                          </a:solidFill>
                          <a:effectLst/>
                          <a:latin typeface="+mn-lt"/>
                        </a:rPr>
                        <a:t>Geonosis</a:t>
                      </a:r>
                    </a:p>
                  </a:txBody>
                  <a:tcPr marL="9525" marR="9525" marT="9525" marB="0" anchor="b"/>
                </a:tc>
                <a:tc>
                  <a:txBody>
                    <a:bodyPr/>
                    <a:lstStyle/>
                    <a:p>
                      <a:pPr algn="r" fontAlgn="b"/>
                      <a:r>
                        <a:rPr lang="en-US" sz="1200" b="0" i="0" u="none" strike="noStrike" baseline="0">
                          <a:solidFill>
                            <a:srgbClr val="000000"/>
                          </a:solidFill>
                          <a:effectLst/>
                          <a:latin typeface="+mn-lt"/>
                        </a:rPr>
                        <a:t>77</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Starkiller</a:t>
                      </a:r>
                      <a:r>
                        <a:rPr lang="en-US" sz="1200" b="0" i="0" u="none" strike="noStrike" baseline="0" dirty="0">
                          <a:solidFill>
                            <a:srgbClr val="000000"/>
                          </a:solidFill>
                          <a:effectLst/>
                          <a:latin typeface="+mn-lt"/>
                        </a:rPr>
                        <a:t> Base</a:t>
                      </a:r>
                    </a:p>
                  </a:txBody>
                  <a:tcPr marL="9525" marR="9525" marT="9525" marB="0" anchor="b"/>
                </a:tc>
                <a:tc>
                  <a:txBody>
                    <a:bodyPr/>
                    <a:lstStyle/>
                    <a:p>
                      <a:pPr algn="r" fontAlgn="b"/>
                      <a:r>
                        <a:rPr lang="en-US" sz="1200" b="0" i="0" u="none" strike="noStrike" baseline="0">
                          <a:solidFill>
                            <a:srgbClr val="000000"/>
                          </a:solidFill>
                          <a:effectLst/>
                          <a:latin typeface="+mn-lt"/>
                        </a:rPr>
                        <a:t>253</a:t>
                      </a:r>
                    </a:p>
                  </a:txBody>
                  <a:tcPr marL="9525" marR="9525" marT="9525" marB="0" anchor="b"/>
                </a:tc>
                <a:extLst>
                  <a:ext uri="{0D108BD9-81ED-4DB2-BD59-A6C34878D82A}">
                    <a16:rowId xmlns:a16="http://schemas.microsoft.com/office/drawing/2014/main" val="469821536"/>
                  </a:ext>
                </a:extLst>
              </a:tr>
              <a:tr h="240074">
                <a:tc>
                  <a:txBody>
                    <a:bodyPr/>
                    <a:lstStyle/>
                    <a:p>
                      <a:pPr algn="l" fontAlgn="b"/>
                      <a:r>
                        <a:rPr lang="en-US" sz="1200" b="0" i="0" u="none" strike="noStrike" baseline="0">
                          <a:solidFill>
                            <a:srgbClr val="000000"/>
                          </a:solidFill>
                          <a:effectLst/>
                          <a:latin typeface="+mn-lt"/>
                        </a:rPr>
                        <a:t>Hoth</a:t>
                      </a:r>
                    </a:p>
                  </a:txBody>
                  <a:tcPr marL="9525" marR="9525" marT="9525" marB="0" anchor="b"/>
                </a:tc>
                <a:tc>
                  <a:txBody>
                    <a:bodyPr/>
                    <a:lstStyle/>
                    <a:p>
                      <a:pPr algn="r" fontAlgn="b"/>
                      <a:r>
                        <a:rPr lang="en-US" sz="1200" b="0" i="0" u="none" strike="noStrike" baseline="0">
                          <a:solidFill>
                            <a:srgbClr val="000000"/>
                          </a:solidFill>
                          <a:effectLst/>
                          <a:latin typeface="+mn-lt"/>
                        </a:rPr>
                        <a:t>151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Tatooine</a:t>
                      </a:r>
                    </a:p>
                  </a:txBody>
                  <a:tcPr marL="9525" marR="9525" marT="9525" marB="0" anchor="b"/>
                </a:tc>
                <a:tc>
                  <a:txBody>
                    <a:bodyPr/>
                    <a:lstStyle/>
                    <a:p>
                      <a:pPr algn="r" fontAlgn="b"/>
                      <a:r>
                        <a:rPr lang="en-US" sz="1200" b="0" i="0" u="none" strike="noStrike" baseline="0">
                          <a:solidFill>
                            <a:srgbClr val="000000"/>
                          </a:solidFill>
                          <a:effectLst/>
                          <a:latin typeface="+mn-lt"/>
                        </a:rPr>
                        <a:t>329</a:t>
                      </a:r>
                    </a:p>
                  </a:txBody>
                  <a:tcPr marL="9525" marR="9525" marT="9525" marB="0" anchor="b"/>
                </a:tc>
                <a:extLst>
                  <a:ext uri="{0D108BD9-81ED-4DB2-BD59-A6C34878D82A}">
                    <a16:rowId xmlns:a16="http://schemas.microsoft.com/office/drawing/2014/main" val="232418652"/>
                  </a:ext>
                </a:extLst>
              </a:tr>
              <a:tr h="240074">
                <a:tc>
                  <a:txBody>
                    <a:bodyPr/>
                    <a:lstStyle/>
                    <a:p>
                      <a:pPr algn="l" fontAlgn="b"/>
                      <a:r>
                        <a:rPr lang="en-US" sz="1200" b="0" i="0" u="none" strike="noStrike" baseline="0">
                          <a:solidFill>
                            <a:srgbClr val="000000"/>
                          </a:solidFill>
                          <a:effectLst/>
                          <a:latin typeface="+mn-lt"/>
                        </a:rPr>
                        <a:t>Iridonia</a:t>
                      </a:r>
                    </a:p>
                  </a:txBody>
                  <a:tcPr marL="9525" marR="9525" marT="9525" marB="0" anchor="b"/>
                </a:tc>
                <a:tc>
                  <a:txBody>
                    <a:bodyPr/>
                    <a:lstStyle/>
                    <a:p>
                      <a:pPr algn="r" fontAlgn="b"/>
                      <a:r>
                        <a:rPr lang="en-US" sz="1200" b="0" i="0" u="none" strike="noStrike" baseline="0">
                          <a:solidFill>
                            <a:srgbClr val="000000"/>
                          </a:solidFill>
                          <a:effectLst/>
                          <a:latin typeface="+mn-lt"/>
                        </a:rPr>
                        <a:t>226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Vandor-1</a:t>
                      </a:r>
                    </a:p>
                  </a:txBody>
                  <a:tcPr marL="9525" marR="9525" marT="9525" marB="0" anchor="b"/>
                </a:tc>
                <a:tc>
                  <a:txBody>
                    <a:bodyPr/>
                    <a:lstStyle/>
                    <a:p>
                      <a:pPr algn="r" fontAlgn="b"/>
                      <a:r>
                        <a:rPr lang="en-US" sz="1200" b="0" i="0" u="none" strike="noStrike" baseline="0" dirty="0">
                          <a:solidFill>
                            <a:srgbClr val="000000"/>
                          </a:solidFill>
                          <a:effectLst/>
                          <a:latin typeface="+mn-lt"/>
                        </a:rPr>
                        <a:t>199</a:t>
                      </a:r>
                    </a:p>
                  </a:txBody>
                  <a:tcPr marL="9525" marR="9525" marT="9525" marB="0" anchor="b"/>
                </a:tc>
                <a:extLst>
                  <a:ext uri="{0D108BD9-81ED-4DB2-BD59-A6C34878D82A}">
                    <a16:rowId xmlns:a16="http://schemas.microsoft.com/office/drawing/2014/main" val="221416254"/>
                  </a:ext>
                </a:extLst>
              </a:tr>
              <a:tr h="240074">
                <a:tc>
                  <a:txBody>
                    <a:bodyPr/>
                    <a:lstStyle/>
                    <a:p>
                      <a:pPr algn="l" fontAlgn="b"/>
                      <a:r>
                        <a:rPr lang="en-US" sz="1200" b="0" i="0" u="none" strike="noStrike" baseline="0" dirty="0">
                          <a:solidFill>
                            <a:srgbClr val="000000"/>
                          </a:solidFill>
                          <a:effectLst/>
                          <a:latin typeface="+mn-lt"/>
                        </a:rPr>
                        <a:t>Kessel</a:t>
                      </a:r>
                    </a:p>
                  </a:txBody>
                  <a:tcPr marL="9525" marR="9525" marT="9525" marB="0" anchor="b"/>
                </a:tc>
                <a:tc>
                  <a:txBody>
                    <a:bodyPr/>
                    <a:lstStyle/>
                    <a:p>
                      <a:pPr algn="r" fontAlgn="b"/>
                      <a:r>
                        <a:rPr lang="en-US" sz="1200" b="0" i="0" u="none" strike="noStrike" baseline="0">
                          <a:solidFill>
                            <a:srgbClr val="000000"/>
                          </a:solidFill>
                          <a:effectLst/>
                          <a:latin typeface="+mn-lt"/>
                        </a:rPr>
                        <a:t>0</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Zygerria</a:t>
                      </a:r>
                    </a:p>
                  </a:txBody>
                  <a:tcPr marL="9525" marR="9525" marT="9525" marB="0" anchor="b"/>
                </a:tc>
                <a:tc>
                  <a:txBody>
                    <a:bodyPr/>
                    <a:lstStyle/>
                    <a:p>
                      <a:pPr algn="r" fontAlgn="b"/>
                      <a:r>
                        <a:rPr lang="en-US" sz="1200" b="0" i="0" u="none" strike="noStrike" baseline="0" dirty="0">
                          <a:solidFill>
                            <a:srgbClr val="000000"/>
                          </a:solidFill>
                          <a:effectLst/>
                          <a:latin typeface="+mn-lt"/>
                        </a:rPr>
                        <a:t>160</a:t>
                      </a:r>
                    </a:p>
                  </a:txBody>
                  <a:tcPr marL="9525" marR="9525" marT="9525" marB="0" anchor="b"/>
                </a:tc>
                <a:extLst>
                  <a:ext uri="{0D108BD9-81ED-4DB2-BD59-A6C34878D82A}">
                    <a16:rowId xmlns:a16="http://schemas.microsoft.com/office/drawing/2014/main" val="3915899476"/>
                  </a:ext>
                </a:extLst>
              </a:tr>
            </a:tbl>
          </a:graphicData>
        </a:graphic>
      </p:graphicFrame>
      <p:pic>
        <p:nvPicPr>
          <p:cNvPr id="30" name="Picture 29">
            <a:extLst>
              <a:ext uri="{FF2B5EF4-FFF2-40B4-BE49-F238E27FC236}">
                <a16:creationId xmlns:a16="http://schemas.microsoft.com/office/drawing/2014/main" id="{E93F7F3F-5756-1468-897F-519D40E4A66F}"/>
              </a:ext>
            </a:extLst>
          </p:cNvPr>
          <p:cNvPicPr>
            <a:picLocks noChangeAspect="1"/>
          </p:cNvPicPr>
          <p:nvPr/>
        </p:nvPicPr>
        <p:blipFill>
          <a:blip r:embed="rId3"/>
          <a:stretch>
            <a:fillRect/>
          </a:stretch>
        </p:blipFill>
        <p:spPr>
          <a:xfrm>
            <a:off x="7480135" y="-14734"/>
            <a:ext cx="4118477" cy="2287559"/>
          </a:xfrm>
          <a:prstGeom prst="rect">
            <a:avLst/>
          </a:prstGeom>
        </p:spPr>
      </p:pic>
      <p:grpSp>
        <p:nvGrpSpPr>
          <p:cNvPr id="37" name="Group 36">
            <a:extLst>
              <a:ext uri="{FF2B5EF4-FFF2-40B4-BE49-F238E27FC236}">
                <a16:creationId xmlns:a16="http://schemas.microsoft.com/office/drawing/2014/main" id="{24B114E6-0713-9AE1-7B4E-810067362F8C}"/>
              </a:ext>
            </a:extLst>
          </p:cNvPr>
          <p:cNvGrpSpPr/>
          <p:nvPr/>
        </p:nvGrpSpPr>
        <p:grpSpPr>
          <a:xfrm>
            <a:off x="1814086" y="3356669"/>
            <a:ext cx="2236290" cy="2084630"/>
            <a:chOff x="1814086" y="3356669"/>
            <a:chExt cx="2236290" cy="2084630"/>
          </a:xfrm>
        </p:grpSpPr>
        <p:sp>
          <p:nvSpPr>
            <p:cNvPr id="38" name="Oval 37">
              <a:extLst>
                <a:ext uri="{FF2B5EF4-FFF2-40B4-BE49-F238E27FC236}">
                  <a16:creationId xmlns:a16="http://schemas.microsoft.com/office/drawing/2014/main" id="{DC8FD5ED-FA93-5228-D90A-D1235DD44F75}"/>
                </a:ext>
              </a:extLst>
            </p:cNvPr>
            <p:cNvSpPr/>
            <p:nvPr/>
          </p:nvSpPr>
          <p:spPr>
            <a:xfrm>
              <a:off x="2148147" y="407829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9" name="Rectangle 38">
              <a:extLst>
                <a:ext uri="{FF2B5EF4-FFF2-40B4-BE49-F238E27FC236}">
                  <a16:creationId xmlns:a16="http://schemas.microsoft.com/office/drawing/2014/main" id="{384BCEF3-9EF3-16E6-02EA-8A7BACF6D271}"/>
                </a:ext>
              </a:extLst>
            </p:cNvPr>
            <p:cNvSpPr/>
            <p:nvPr/>
          </p:nvSpPr>
          <p:spPr>
            <a:xfrm>
              <a:off x="1814086" y="4517969"/>
              <a:ext cx="1144865" cy="923330"/>
            </a:xfrm>
            <a:prstGeom prst="rect">
              <a:avLst/>
            </a:prstGeom>
            <a:ln>
              <a:noFill/>
            </a:ln>
          </p:spPr>
          <p:txBody>
            <a:bodyPr wrap="none">
              <a:spAutoFit/>
            </a:bodyPr>
            <a:lstStyle/>
            <a:p>
              <a:pPr algn="ctr"/>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a:t>
              </a:r>
              <a:br>
                <a:rPr lang="en-US" dirty="0">
                  <a:solidFill>
                    <a:schemeClr val="accent2"/>
                  </a:solidFill>
                  <a:latin typeface="Helvetica Neue" panose="02000503000000020004" pitchFamily="2" charset="0"/>
                </a:rPr>
              </a:br>
              <a:r>
                <a:rPr lang="en-US" dirty="0">
                  <a:solidFill>
                    <a:schemeClr val="accent2"/>
                  </a:solidFill>
                  <a:latin typeface="Helvetica Neue" panose="02000503000000020004" pitchFamily="2" charset="0"/>
                </a:rPr>
                <a:t>Base</a:t>
              </a:r>
            </a:p>
            <a:p>
              <a:endParaRPr lang="en-US" dirty="0">
                <a:solidFill>
                  <a:schemeClr val="accent2"/>
                </a:solidFill>
                <a:latin typeface="Helvetica Neue" panose="02000503000000020004" pitchFamily="2" charset="0"/>
              </a:endParaRPr>
            </a:p>
          </p:txBody>
        </p:sp>
        <p:sp>
          <p:nvSpPr>
            <p:cNvPr id="42" name="Oval 41">
              <a:extLst>
                <a:ext uri="{FF2B5EF4-FFF2-40B4-BE49-F238E27FC236}">
                  <a16:creationId xmlns:a16="http://schemas.microsoft.com/office/drawing/2014/main" id="{8B91957C-C859-A938-5F60-FA275B4D18C3}"/>
                </a:ext>
              </a:extLst>
            </p:cNvPr>
            <p:cNvSpPr/>
            <p:nvPr/>
          </p:nvSpPr>
          <p:spPr>
            <a:xfrm>
              <a:off x="3369909" y="407829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5" name="Rectangle 44">
              <a:extLst>
                <a:ext uri="{FF2B5EF4-FFF2-40B4-BE49-F238E27FC236}">
                  <a16:creationId xmlns:a16="http://schemas.microsoft.com/office/drawing/2014/main" id="{A312A02E-854C-5EB8-87CA-7E86F3F2E42B}"/>
                </a:ext>
              </a:extLst>
            </p:cNvPr>
            <p:cNvSpPr/>
            <p:nvPr/>
          </p:nvSpPr>
          <p:spPr>
            <a:xfrm>
              <a:off x="3129119" y="4500322"/>
              <a:ext cx="921257" cy="369332"/>
            </a:xfrm>
            <a:prstGeom prst="rect">
              <a:avLst/>
            </a:prstGeom>
            <a:ln>
              <a:noFill/>
            </a:ln>
          </p:spPr>
          <p:txBody>
            <a:bodyPr wrap="square">
              <a:spAutoFit/>
            </a:bodyPr>
            <a:lstStyle/>
            <a:p>
              <a:pPr algn="ctr"/>
              <a:r>
                <a:rPr lang="en-US" dirty="0">
                  <a:solidFill>
                    <a:schemeClr val="accent2"/>
                  </a:solidFill>
                  <a:latin typeface="Helvetica Neue" panose="02000503000000020004" pitchFamily="2" charset="0"/>
                </a:rPr>
                <a:t>Kessel</a:t>
              </a:r>
              <a:endParaRPr lang="en-US" dirty="0">
                <a:solidFill>
                  <a:schemeClr val="accent2"/>
                </a:solidFill>
                <a:effectLst/>
                <a:latin typeface="Helvetica Neue" panose="02000503000000020004" pitchFamily="2" charset="0"/>
              </a:endParaRPr>
            </a:p>
          </p:txBody>
        </p:sp>
        <p:cxnSp>
          <p:nvCxnSpPr>
            <p:cNvPr id="48" name="Straight Connector 47">
              <a:extLst>
                <a:ext uri="{FF2B5EF4-FFF2-40B4-BE49-F238E27FC236}">
                  <a16:creationId xmlns:a16="http://schemas.microsoft.com/office/drawing/2014/main" id="{4B41F0E4-78AA-C130-71FC-BF418C1CAC22}"/>
                </a:ext>
              </a:extLst>
            </p:cNvPr>
            <p:cNvCxnSpPr>
              <a:cxnSpLocks/>
              <a:endCxn id="38" idx="0"/>
            </p:cNvCxnSpPr>
            <p:nvPr/>
          </p:nvCxnSpPr>
          <p:spPr>
            <a:xfrm flipH="1">
              <a:off x="2367987" y="3356669"/>
              <a:ext cx="342373" cy="72162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4861428-F49E-EA5F-81D9-56D638620D34}"/>
                </a:ext>
              </a:extLst>
            </p:cNvPr>
            <p:cNvCxnSpPr>
              <a:cxnSpLocks/>
              <a:endCxn id="42" idx="0"/>
            </p:cNvCxnSpPr>
            <p:nvPr/>
          </p:nvCxnSpPr>
          <p:spPr>
            <a:xfrm>
              <a:off x="3150039" y="3356669"/>
              <a:ext cx="439710" cy="72162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49EA176D-97AF-5D5B-E317-5458797F40ED}"/>
              </a:ext>
            </a:extLst>
          </p:cNvPr>
          <p:cNvSpPr txBox="1"/>
          <p:nvPr/>
        </p:nvSpPr>
        <p:spPr>
          <a:xfrm>
            <a:off x="4851212" y="5298546"/>
            <a:ext cx="3914108" cy="369332"/>
          </a:xfrm>
          <a:prstGeom prst="rect">
            <a:avLst/>
          </a:prstGeom>
          <a:solidFill>
            <a:schemeClr val="bg1">
              <a:alpha val="90370"/>
            </a:schemeClr>
          </a:solidFill>
        </p:spPr>
        <p:txBody>
          <a:bodyPr wrap="square" rtlCol="0">
            <a:spAutoFit/>
          </a:bodyPr>
          <a:lstStyle/>
          <a:p>
            <a:r>
              <a:rPr lang="en-US" b="1" dirty="0">
                <a:solidFill>
                  <a:schemeClr val="accent2"/>
                </a:solidFill>
              </a:rPr>
              <a:t>Kessel		450 = 450 + 0 </a:t>
            </a:r>
          </a:p>
        </p:txBody>
      </p:sp>
      <p:sp>
        <p:nvSpPr>
          <p:cNvPr id="33" name="TextBox 32">
            <a:extLst>
              <a:ext uri="{FF2B5EF4-FFF2-40B4-BE49-F238E27FC236}">
                <a16:creationId xmlns:a16="http://schemas.microsoft.com/office/drawing/2014/main" id="{EFDD12DD-F0B3-C7A2-7757-343648A736A9}"/>
              </a:ext>
            </a:extLst>
          </p:cNvPr>
          <p:cNvSpPr txBox="1"/>
          <p:nvPr/>
        </p:nvSpPr>
        <p:spPr>
          <a:xfrm>
            <a:off x="4841090" y="4470482"/>
            <a:ext cx="3914108" cy="369332"/>
          </a:xfrm>
          <a:prstGeom prst="rect">
            <a:avLst/>
          </a:prstGeom>
          <a:solidFill>
            <a:schemeClr val="bg1">
              <a:alpha val="90370"/>
            </a:schemeClr>
          </a:solidFill>
        </p:spPr>
        <p:txBody>
          <a:bodyPr wrap="square" rtlCol="0">
            <a:spAutoFit/>
          </a:bodyPr>
          <a:lstStyle/>
          <a:p>
            <a:r>
              <a:rPr lang="en-US" b="1" dirty="0">
                <a:solidFill>
                  <a:schemeClr val="accent2"/>
                </a:solidFill>
              </a:rPr>
              <a:t>Naboo		417 = 317 + 100</a:t>
            </a:r>
          </a:p>
        </p:txBody>
      </p:sp>
      <p:sp>
        <p:nvSpPr>
          <p:cNvPr id="36" name="TextBox 35">
            <a:extLst>
              <a:ext uri="{FF2B5EF4-FFF2-40B4-BE49-F238E27FC236}">
                <a16:creationId xmlns:a16="http://schemas.microsoft.com/office/drawing/2014/main" id="{44003360-F124-9574-C28F-427F846752EB}"/>
              </a:ext>
            </a:extLst>
          </p:cNvPr>
          <p:cNvSpPr txBox="1"/>
          <p:nvPr/>
        </p:nvSpPr>
        <p:spPr>
          <a:xfrm>
            <a:off x="4851212" y="5599276"/>
            <a:ext cx="3914108" cy="369332"/>
          </a:xfrm>
          <a:prstGeom prst="rect">
            <a:avLst/>
          </a:prstGeom>
          <a:solidFill>
            <a:schemeClr val="bg1">
              <a:alpha val="90370"/>
            </a:schemeClr>
          </a:solidFill>
        </p:spPr>
        <p:txBody>
          <a:bodyPr wrap="square" rtlCol="0">
            <a:spAutoFit/>
          </a:bodyPr>
          <a:lstStyle/>
          <a:p>
            <a:r>
              <a:rPr lang="en-US" b="1" dirty="0" err="1">
                <a:solidFill>
                  <a:schemeClr val="accent2"/>
                </a:solidFill>
              </a:rPr>
              <a:t>Onderon</a:t>
            </a:r>
            <a:r>
              <a:rPr lang="en-US" b="1" dirty="0">
                <a:solidFill>
                  <a:schemeClr val="accent2"/>
                </a:solidFill>
              </a:rPr>
              <a:t>	526 = 146 + 380  </a:t>
            </a:r>
          </a:p>
        </p:txBody>
      </p:sp>
      <p:sp>
        <p:nvSpPr>
          <p:cNvPr id="54" name="TextBox 53">
            <a:extLst>
              <a:ext uri="{FF2B5EF4-FFF2-40B4-BE49-F238E27FC236}">
                <a16:creationId xmlns:a16="http://schemas.microsoft.com/office/drawing/2014/main" id="{66B54732-7800-CD6D-308B-9332410ED361}"/>
              </a:ext>
            </a:extLst>
          </p:cNvPr>
          <p:cNvSpPr txBox="1"/>
          <p:nvPr/>
        </p:nvSpPr>
        <p:spPr>
          <a:xfrm>
            <a:off x="4841090" y="4745626"/>
            <a:ext cx="3813263" cy="446892"/>
          </a:xfrm>
          <a:prstGeom prst="rect">
            <a:avLst/>
          </a:prstGeom>
          <a:solidFill>
            <a:schemeClr val="bg1">
              <a:alpha val="90000"/>
            </a:schemeClr>
          </a:solidFill>
        </p:spPr>
        <p:txBody>
          <a:bodyPr wrap="square" rtlCol="0">
            <a:spAutoFit/>
          </a:bodyPr>
          <a:lstStyle/>
          <a:p>
            <a:r>
              <a:rPr lang="en-US" b="1" dirty="0">
                <a:solidFill>
                  <a:schemeClr val="accent2"/>
                </a:solidFill>
              </a:rPr>
              <a:t>Tatooine	447 = 118 + 329  </a:t>
            </a:r>
          </a:p>
        </p:txBody>
      </p:sp>
      <p:sp>
        <p:nvSpPr>
          <p:cNvPr id="55" name="TextBox 54">
            <a:extLst>
              <a:ext uri="{FF2B5EF4-FFF2-40B4-BE49-F238E27FC236}">
                <a16:creationId xmlns:a16="http://schemas.microsoft.com/office/drawing/2014/main" id="{E7A07CC0-A85D-FF82-F952-3DB7880FD658}"/>
              </a:ext>
            </a:extLst>
          </p:cNvPr>
          <p:cNvSpPr txBox="1"/>
          <p:nvPr/>
        </p:nvSpPr>
        <p:spPr>
          <a:xfrm>
            <a:off x="4833873" y="5027930"/>
            <a:ext cx="3763255" cy="446892"/>
          </a:xfrm>
          <a:prstGeom prst="rect">
            <a:avLst/>
          </a:prstGeom>
          <a:noFill/>
        </p:spPr>
        <p:txBody>
          <a:bodyPr wrap="square" rtlCol="0">
            <a:spAutoFit/>
          </a:bodyPr>
          <a:lstStyle/>
          <a:p>
            <a:r>
              <a:rPr lang="en-US" b="1" dirty="0">
                <a:solidFill>
                  <a:schemeClr val="accent2"/>
                </a:solidFill>
              </a:rPr>
              <a:t>Coruscant	449 =  75 + 374  </a:t>
            </a:r>
          </a:p>
        </p:txBody>
      </p:sp>
      <p:sp>
        <p:nvSpPr>
          <p:cNvPr id="25" name="Google Shape;295;p20">
            <a:extLst>
              <a:ext uri="{FF2B5EF4-FFF2-40B4-BE49-F238E27FC236}">
                <a16:creationId xmlns:a16="http://schemas.microsoft.com/office/drawing/2014/main" id="{DA609B47-6228-FDC3-CEE8-DEEB68240F5C}"/>
              </a:ext>
            </a:extLst>
          </p:cNvPr>
          <p:cNvSpPr/>
          <p:nvPr/>
        </p:nvSpPr>
        <p:spPr>
          <a:xfrm>
            <a:off x="5219236" y="2931158"/>
            <a:ext cx="5875008" cy="955765"/>
          </a:xfrm>
          <a:prstGeom prst="wedgeRoundRectCallout">
            <a:avLst>
              <a:gd name="adj1" fmla="val -41298"/>
              <a:gd name="adj2" fmla="val 214872"/>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dirty="0">
                <a:solidFill>
                  <a:schemeClr val="dk1"/>
                </a:solidFill>
                <a:latin typeface="Open Sans"/>
                <a:ea typeface="Open Sans"/>
                <a:cs typeface="Open Sans"/>
                <a:sym typeface="Open Sans"/>
              </a:rPr>
              <a:t>Kessel is not yet at </a:t>
            </a:r>
            <a:r>
              <a:rPr lang="en-US" sz="2500" b="1" dirty="0">
                <a:solidFill>
                  <a:schemeClr val="dk1"/>
                </a:solidFill>
                <a:latin typeface="Open Sans"/>
                <a:ea typeface="Open Sans"/>
                <a:cs typeface="Open Sans"/>
                <a:sym typeface="Open Sans"/>
              </a:rPr>
              <a:t>top of the queue</a:t>
            </a:r>
            <a:r>
              <a:rPr lang="en-US" sz="2500" dirty="0">
                <a:solidFill>
                  <a:schemeClr val="dk1"/>
                </a:solidFill>
                <a:latin typeface="Open Sans"/>
                <a:ea typeface="Open Sans"/>
                <a:cs typeface="Open Sans"/>
                <a:sym typeface="Open Sans"/>
              </a:rPr>
              <a:t>, so there may be a </a:t>
            </a:r>
            <a:r>
              <a:rPr lang="en-US" sz="2500" b="1" dirty="0">
                <a:solidFill>
                  <a:schemeClr val="dk1"/>
                </a:solidFill>
                <a:latin typeface="Open Sans"/>
                <a:ea typeface="Open Sans"/>
                <a:cs typeface="Open Sans"/>
                <a:sym typeface="Open Sans"/>
              </a:rPr>
              <a:t>shorter path</a:t>
            </a:r>
            <a:r>
              <a:rPr lang="en-US" sz="2500" dirty="0">
                <a:solidFill>
                  <a:schemeClr val="dk1"/>
                </a:solidFill>
                <a:latin typeface="Open Sans"/>
                <a:ea typeface="Open Sans"/>
                <a:cs typeface="Open Sans"/>
                <a:sym typeface="Open Sans"/>
              </a:rPr>
              <a:t>...</a:t>
            </a:r>
            <a:endParaRPr sz="2500" dirty="0">
              <a:solidFill>
                <a:schemeClr val="dk1"/>
              </a:solidFill>
              <a:latin typeface="Open Sans"/>
              <a:ea typeface="Open Sans"/>
              <a:cs typeface="Open Sans"/>
              <a:sym typeface="Open Sans"/>
            </a:endParaRPr>
          </a:p>
        </p:txBody>
      </p:sp>
      <p:grpSp>
        <p:nvGrpSpPr>
          <p:cNvPr id="56" name="Group 55">
            <a:extLst>
              <a:ext uri="{FF2B5EF4-FFF2-40B4-BE49-F238E27FC236}">
                <a16:creationId xmlns:a16="http://schemas.microsoft.com/office/drawing/2014/main" id="{14C567DB-C674-3C50-7D77-DA3610EACC93}"/>
              </a:ext>
            </a:extLst>
          </p:cNvPr>
          <p:cNvGrpSpPr/>
          <p:nvPr/>
        </p:nvGrpSpPr>
        <p:grpSpPr>
          <a:xfrm>
            <a:off x="-24814" y="3360723"/>
            <a:ext cx="1941635" cy="2089168"/>
            <a:chOff x="2044445" y="3356669"/>
            <a:chExt cx="1941635" cy="2089168"/>
          </a:xfrm>
        </p:grpSpPr>
        <p:sp>
          <p:nvSpPr>
            <p:cNvPr id="57" name="Oval 56">
              <a:extLst>
                <a:ext uri="{FF2B5EF4-FFF2-40B4-BE49-F238E27FC236}">
                  <a16:creationId xmlns:a16="http://schemas.microsoft.com/office/drawing/2014/main" id="{54BFA11D-1285-A084-AB9E-19649AAABDD5}"/>
                </a:ext>
              </a:extLst>
            </p:cNvPr>
            <p:cNvSpPr/>
            <p:nvPr/>
          </p:nvSpPr>
          <p:spPr>
            <a:xfrm>
              <a:off x="2148147" y="407829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58" name="Rectangle 57">
              <a:extLst>
                <a:ext uri="{FF2B5EF4-FFF2-40B4-BE49-F238E27FC236}">
                  <a16:creationId xmlns:a16="http://schemas.microsoft.com/office/drawing/2014/main" id="{207CB773-D54C-BCDF-C099-EB08EE44B9C1}"/>
                </a:ext>
              </a:extLst>
            </p:cNvPr>
            <p:cNvSpPr/>
            <p:nvPr/>
          </p:nvSpPr>
          <p:spPr>
            <a:xfrm>
              <a:off x="2044445" y="4522507"/>
              <a:ext cx="1144865" cy="923330"/>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a:t>
              </a:r>
              <a:br>
                <a:rPr lang="en-US" dirty="0">
                  <a:solidFill>
                    <a:schemeClr val="accent2"/>
                  </a:solidFill>
                  <a:latin typeface="Helvetica Neue" panose="02000503000000020004" pitchFamily="2" charset="0"/>
                </a:rPr>
              </a:br>
              <a:r>
                <a:rPr lang="en-US" dirty="0">
                  <a:solidFill>
                    <a:schemeClr val="accent2"/>
                  </a:solidFill>
                  <a:latin typeface="Helvetica Neue" panose="02000503000000020004" pitchFamily="2" charset="0"/>
                </a:rPr>
                <a:t>Base</a:t>
              </a:r>
            </a:p>
            <a:p>
              <a:endParaRPr lang="en-US" dirty="0">
                <a:solidFill>
                  <a:schemeClr val="accent2"/>
                </a:solidFill>
                <a:latin typeface="Helvetica Neue" panose="02000503000000020004" pitchFamily="2" charset="0"/>
              </a:endParaRPr>
            </a:p>
          </p:txBody>
        </p:sp>
        <p:sp>
          <p:nvSpPr>
            <p:cNvPr id="59" name="Oval 58">
              <a:extLst>
                <a:ext uri="{FF2B5EF4-FFF2-40B4-BE49-F238E27FC236}">
                  <a16:creationId xmlns:a16="http://schemas.microsoft.com/office/drawing/2014/main" id="{7A027CEE-03C9-1553-FDA6-5E10BECD8D12}"/>
                </a:ext>
              </a:extLst>
            </p:cNvPr>
            <p:cNvSpPr/>
            <p:nvPr/>
          </p:nvSpPr>
          <p:spPr>
            <a:xfrm>
              <a:off x="3305613" y="407829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0" name="Rectangle 59">
              <a:extLst>
                <a:ext uri="{FF2B5EF4-FFF2-40B4-BE49-F238E27FC236}">
                  <a16:creationId xmlns:a16="http://schemas.microsoft.com/office/drawing/2014/main" id="{4DB6110E-8099-FB3E-985A-C53B4F898CF4}"/>
                </a:ext>
              </a:extLst>
            </p:cNvPr>
            <p:cNvSpPr/>
            <p:nvPr/>
          </p:nvSpPr>
          <p:spPr>
            <a:xfrm>
              <a:off x="3064823" y="4500322"/>
              <a:ext cx="921257" cy="369332"/>
            </a:xfrm>
            <a:prstGeom prst="rect">
              <a:avLst/>
            </a:prstGeom>
            <a:ln>
              <a:noFill/>
            </a:ln>
          </p:spPr>
          <p:txBody>
            <a:bodyPr wrap="square">
              <a:spAutoFit/>
            </a:bodyPr>
            <a:lstStyle/>
            <a:p>
              <a:pPr algn="ctr"/>
              <a:r>
                <a:rPr lang="en-US" dirty="0">
                  <a:solidFill>
                    <a:schemeClr val="accent2"/>
                  </a:solidFill>
                  <a:latin typeface="Helvetica Neue" panose="02000503000000020004" pitchFamily="2" charset="0"/>
                </a:rPr>
                <a:t>Naboo</a:t>
              </a:r>
              <a:endParaRPr lang="en-US" dirty="0">
                <a:solidFill>
                  <a:schemeClr val="accent2"/>
                </a:solidFill>
                <a:effectLst/>
                <a:latin typeface="Helvetica Neue" panose="02000503000000020004" pitchFamily="2" charset="0"/>
              </a:endParaRPr>
            </a:p>
          </p:txBody>
        </p:sp>
        <p:cxnSp>
          <p:nvCxnSpPr>
            <p:cNvPr id="61" name="Straight Connector 60">
              <a:extLst>
                <a:ext uri="{FF2B5EF4-FFF2-40B4-BE49-F238E27FC236}">
                  <a16:creationId xmlns:a16="http://schemas.microsoft.com/office/drawing/2014/main" id="{CB7CB128-8B86-5497-D154-C063F27C8D11}"/>
                </a:ext>
              </a:extLst>
            </p:cNvPr>
            <p:cNvCxnSpPr>
              <a:cxnSpLocks/>
            </p:cNvCxnSpPr>
            <p:nvPr/>
          </p:nvCxnSpPr>
          <p:spPr>
            <a:xfrm flipH="1">
              <a:off x="2375131" y="3356669"/>
              <a:ext cx="342373" cy="72162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54DD4B9-CB8F-07D9-F50C-627E13508742}"/>
                </a:ext>
              </a:extLst>
            </p:cNvPr>
            <p:cNvCxnSpPr>
              <a:cxnSpLocks/>
              <a:endCxn id="59" idx="0"/>
            </p:cNvCxnSpPr>
            <p:nvPr/>
          </p:nvCxnSpPr>
          <p:spPr>
            <a:xfrm>
              <a:off x="3085743" y="3356669"/>
              <a:ext cx="439710" cy="72162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ADEE962B-D4D4-4262-C721-AA940EC26140}"/>
              </a:ext>
            </a:extLst>
          </p:cNvPr>
          <p:cNvSpPr txBox="1"/>
          <p:nvPr/>
        </p:nvSpPr>
        <p:spPr>
          <a:xfrm>
            <a:off x="4833463" y="6510790"/>
            <a:ext cx="3914108" cy="446892"/>
          </a:xfrm>
          <a:prstGeom prst="rect">
            <a:avLst/>
          </a:prstGeom>
          <a:solidFill>
            <a:schemeClr val="bg1">
              <a:alpha val="90370"/>
            </a:schemeClr>
          </a:solidFill>
        </p:spPr>
        <p:txBody>
          <a:bodyPr wrap="square" rtlCol="0">
            <a:spAutoFit/>
          </a:bodyPr>
          <a:lstStyle/>
          <a:p>
            <a:r>
              <a:rPr lang="en-US" b="1" dirty="0" err="1">
                <a:solidFill>
                  <a:schemeClr val="accent2"/>
                </a:solidFill>
              </a:rPr>
              <a:t>Alderaan</a:t>
            </a:r>
            <a:r>
              <a:rPr lang="en-US" b="1" dirty="0">
                <a:solidFill>
                  <a:schemeClr val="accent2"/>
                </a:solidFill>
              </a:rPr>
              <a:t>	646 = 280 + 366  </a:t>
            </a:r>
          </a:p>
        </p:txBody>
      </p:sp>
      <p:sp>
        <p:nvSpPr>
          <p:cNvPr id="66" name="TextBox 65">
            <a:extLst>
              <a:ext uri="{FF2B5EF4-FFF2-40B4-BE49-F238E27FC236}">
                <a16:creationId xmlns:a16="http://schemas.microsoft.com/office/drawing/2014/main" id="{8B397335-D595-C88D-9E34-53A1713D351A}"/>
              </a:ext>
            </a:extLst>
          </p:cNvPr>
          <p:cNvSpPr txBox="1"/>
          <p:nvPr/>
        </p:nvSpPr>
        <p:spPr>
          <a:xfrm>
            <a:off x="4833463" y="6203178"/>
            <a:ext cx="3914108" cy="406265"/>
          </a:xfrm>
          <a:prstGeom prst="rect">
            <a:avLst/>
          </a:prstGeom>
          <a:solidFill>
            <a:schemeClr val="bg1">
              <a:alpha val="90370"/>
            </a:schemeClr>
          </a:solidFill>
        </p:spPr>
        <p:txBody>
          <a:bodyPr wrap="square" rtlCol="0">
            <a:spAutoFit/>
          </a:bodyPr>
          <a:lstStyle/>
          <a:p>
            <a:r>
              <a:rPr lang="en-US" b="1" dirty="0" err="1">
                <a:solidFill>
                  <a:schemeClr val="accent2"/>
                </a:solidFill>
              </a:rPr>
              <a:t>Starkiller</a:t>
            </a:r>
            <a:r>
              <a:rPr lang="en-US" b="1" dirty="0">
                <a:solidFill>
                  <a:schemeClr val="accent2"/>
                </a:solidFill>
              </a:rPr>
              <a:t> Base	591 = 338 + 253</a:t>
            </a:r>
          </a:p>
        </p:txBody>
      </p:sp>
      <p:sp>
        <p:nvSpPr>
          <p:cNvPr id="68" name="TextBox 67">
            <a:extLst>
              <a:ext uri="{FF2B5EF4-FFF2-40B4-BE49-F238E27FC236}">
                <a16:creationId xmlns:a16="http://schemas.microsoft.com/office/drawing/2014/main" id="{906CCE10-4603-D6E2-2C71-5A33D7A7CB33}"/>
              </a:ext>
            </a:extLst>
          </p:cNvPr>
          <p:cNvSpPr txBox="1"/>
          <p:nvPr/>
        </p:nvSpPr>
        <p:spPr>
          <a:xfrm>
            <a:off x="4861372" y="5892292"/>
            <a:ext cx="3914108" cy="369332"/>
          </a:xfrm>
          <a:prstGeom prst="rect">
            <a:avLst/>
          </a:prstGeom>
          <a:solidFill>
            <a:schemeClr val="bg1">
              <a:alpha val="90370"/>
            </a:schemeClr>
          </a:solidFill>
        </p:spPr>
        <p:txBody>
          <a:bodyPr wrap="square" rtlCol="0">
            <a:spAutoFit/>
          </a:bodyPr>
          <a:lstStyle/>
          <a:p>
            <a:r>
              <a:rPr lang="en-US" b="1" dirty="0" err="1">
                <a:solidFill>
                  <a:schemeClr val="accent2"/>
                </a:solidFill>
              </a:rPr>
              <a:t>Starkiller</a:t>
            </a:r>
            <a:r>
              <a:rPr lang="en-US" b="1" dirty="0">
                <a:solidFill>
                  <a:schemeClr val="accent2"/>
                </a:solidFill>
              </a:rPr>
              <a:t> Base	532 = 300 + 253</a:t>
            </a:r>
          </a:p>
        </p:txBody>
      </p:sp>
    </p:spTree>
    <p:extLst>
      <p:ext uri="{BB962C8B-B14F-4D97-AF65-F5344CB8AC3E}">
        <p14:creationId xmlns:p14="http://schemas.microsoft.com/office/powerpoint/2010/main" val="3759855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0" name="TextBox 219">
            <a:extLst>
              <a:ext uri="{FF2B5EF4-FFF2-40B4-BE49-F238E27FC236}">
                <a16:creationId xmlns:a16="http://schemas.microsoft.com/office/drawing/2014/main" id="{73020F6E-79BF-5B44-BC57-0E822298F0C5}"/>
              </a:ext>
            </a:extLst>
          </p:cNvPr>
          <p:cNvSpPr txBox="1"/>
          <p:nvPr/>
        </p:nvSpPr>
        <p:spPr>
          <a:xfrm>
            <a:off x="1629811" y="404079"/>
            <a:ext cx="508473" cy="430887"/>
          </a:xfrm>
          <a:prstGeom prst="rect">
            <a:avLst/>
          </a:prstGeom>
          <a:noFill/>
          <a:ln>
            <a:noFill/>
          </a:ln>
        </p:spPr>
        <p:txBody>
          <a:bodyPr wrap="none" rtlCol="0">
            <a:spAutoFit/>
          </a:bodyPr>
          <a:lstStyle/>
          <a:p>
            <a:r>
              <a:rPr lang="en-US" sz="2200" dirty="0">
                <a:solidFill>
                  <a:schemeClr val="accent2"/>
                </a:solidFill>
              </a:rPr>
              <a:t>71</a:t>
            </a:r>
          </a:p>
        </p:txBody>
      </p:sp>
      <p:sp>
        <p:nvSpPr>
          <p:cNvPr id="223" name="TextBox 222">
            <a:extLst>
              <a:ext uri="{FF2B5EF4-FFF2-40B4-BE49-F238E27FC236}">
                <a16:creationId xmlns:a16="http://schemas.microsoft.com/office/drawing/2014/main" id="{B7C00824-C465-174E-AB9C-05432CC13A48}"/>
              </a:ext>
            </a:extLst>
          </p:cNvPr>
          <p:cNvSpPr txBox="1"/>
          <p:nvPr/>
        </p:nvSpPr>
        <p:spPr>
          <a:xfrm>
            <a:off x="1114683" y="1459224"/>
            <a:ext cx="551846" cy="430887"/>
          </a:xfrm>
          <a:prstGeom prst="rect">
            <a:avLst/>
          </a:prstGeom>
          <a:noFill/>
          <a:ln>
            <a:noFill/>
          </a:ln>
        </p:spPr>
        <p:txBody>
          <a:bodyPr wrap="square" rtlCol="0">
            <a:spAutoFit/>
          </a:bodyPr>
          <a:lstStyle/>
          <a:p>
            <a:r>
              <a:rPr lang="en-US" sz="2200" dirty="0">
                <a:solidFill>
                  <a:schemeClr val="accent2"/>
                </a:solidFill>
              </a:rPr>
              <a:t>75</a:t>
            </a:r>
          </a:p>
        </p:txBody>
      </p:sp>
      <p:sp>
        <p:nvSpPr>
          <p:cNvPr id="232" name="TextBox 231">
            <a:extLst>
              <a:ext uri="{FF2B5EF4-FFF2-40B4-BE49-F238E27FC236}">
                <a16:creationId xmlns:a16="http://schemas.microsoft.com/office/drawing/2014/main" id="{DDFDBD99-338F-A94C-919E-D8F5B4775B4B}"/>
              </a:ext>
            </a:extLst>
          </p:cNvPr>
          <p:cNvSpPr txBox="1"/>
          <p:nvPr/>
        </p:nvSpPr>
        <p:spPr>
          <a:xfrm>
            <a:off x="987762" y="2758435"/>
            <a:ext cx="670376" cy="430887"/>
          </a:xfrm>
          <a:prstGeom prst="rect">
            <a:avLst/>
          </a:prstGeom>
          <a:noFill/>
          <a:ln>
            <a:noFill/>
          </a:ln>
        </p:spPr>
        <p:txBody>
          <a:bodyPr wrap="none" rtlCol="0">
            <a:spAutoFit/>
          </a:bodyPr>
          <a:lstStyle/>
          <a:p>
            <a:r>
              <a:rPr lang="en-US" sz="2200" dirty="0">
                <a:solidFill>
                  <a:schemeClr val="accent2"/>
                </a:solidFill>
              </a:rPr>
              <a:t>118</a:t>
            </a:r>
          </a:p>
        </p:txBody>
      </p:sp>
      <p:sp>
        <p:nvSpPr>
          <p:cNvPr id="235" name="TextBox 234">
            <a:extLst>
              <a:ext uri="{FF2B5EF4-FFF2-40B4-BE49-F238E27FC236}">
                <a16:creationId xmlns:a16="http://schemas.microsoft.com/office/drawing/2014/main" id="{E0B08AED-0B60-244E-AF32-44990280E3E9}"/>
              </a:ext>
            </a:extLst>
          </p:cNvPr>
          <p:cNvSpPr txBox="1"/>
          <p:nvPr/>
        </p:nvSpPr>
        <p:spPr>
          <a:xfrm>
            <a:off x="1591795" y="3860776"/>
            <a:ext cx="872070" cy="430887"/>
          </a:xfrm>
          <a:prstGeom prst="rect">
            <a:avLst/>
          </a:prstGeom>
          <a:noFill/>
          <a:ln>
            <a:noFill/>
          </a:ln>
        </p:spPr>
        <p:txBody>
          <a:bodyPr wrap="square" rtlCol="0">
            <a:spAutoFit/>
          </a:bodyPr>
          <a:lstStyle/>
          <a:p>
            <a:r>
              <a:rPr lang="en-US" sz="2200" dirty="0">
                <a:solidFill>
                  <a:schemeClr val="accent2"/>
                </a:solidFill>
              </a:rPr>
              <a:t>111</a:t>
            </a:r>
          </a:p>
        </p:txBody>
      </p:sp>
      <p:sp>
        <p:nvSpPr>
          <p:cNvPr id="238" name="TextBox 237">
            <a:extLst>
              <a:ext uri="{FF2B5EF4-FFF2-40B4-BE49-F238E27FC236}">
                <a16:creationId xmlns:a16="http://schemas.microsoft.com/office/drawing/2014/main" id="{3EC9E2B5-7600-954A-A007-7C9F8EBEB500}"/>
              </a:ext>
            </a:extLst>
          </p:cNvPr>
          <p:cNvSpPr txBox="1"/>
          <p:nvPr/>
        </p:nvSpPr>
        <p:spPr>
          <a:xfrm>
            <a:off x="1310535" y="4708606"/>
            <a:ext cx="508473" cy="430887"/>
          </a:xfrm>
          <a:prstGeom prst="rect">
            <a:avLst/>
          </a:prstGeom>
          <a:noFill/>
          <a:ln>
            <a:noFill/>
          </a:ln>
        </p:spPr>
        <p:txBody>
          <a:bodyPr wrap="none" rtlCol="0">
            <a:spAutoFit/>
          </a:bodyPr>
          <a:lstStyle/>
          <a:p>
            <a:r>
              <a:rPr lang="en-US" sz="2200" dirty="0">
                <a:solidFill>
                  <a:schemeClr val="accent2"/>
                </a:solidFill>
              </a:rPr>
              <a:t>70</a:t>
            </a:r>
          </a:p>
        </p:txBody>
      </p:sp>
      <p:sp>
        <p:nvSpPr>
          <p:cNvPr id="241" name="TextBox 240">
            <a:extLst>
              <a:ext uri="{FF2B5EF4-FFF2-40B4-BE49-F238E27FC236}">
                <a16:creationId xmlns:a16="http://schemas.microsoft.com/office/drawing/2014/main" id="{8D8A3F20-F072-824B-8FB9-C1BED073FE91}"/>
              </a:ext>
            </a:extLst>
          </p:cNvPr>
          <p:cNvSpPr txBox="1"/>
          <p:nvPr/>
        </p:nvSpPr>
        <p:spPr>
          <a:xfrm>
            <a:off x="1999541" y="5575738"/>
            <a:ext cx="508473" cy="430887"/>
          </a:xfrm>
          <a:prstGeom prst="rect">
            <a:avLst/>
          </a:prstGeom>
          <a:noFill/>
          <a:ln>
            <a:noFill/>
          </a:ln>
        </p:spPr>
        <p:txBody>
          <a:bodyPr wrap="none" rtlCol="0">
            <a:spAutoFit/>
          </a:bodyPr>
          <a:lstStyle/>
          <a:p>
            <a:r>
              <a:rPr lang="en-US" sz="2200" dirty="0">
                <a:solidFill>
                  <a:schemeClr val="accent2"/>
                </a:solidFill>
              </a:rPr>
              <a:t>75</a:t>
            </a:r>
          </a:p>
        </p:txBody>
      </p:sp>
      <p:sp>
        <p:nvSpPr>
          <p:cNvPr id="277" name="TextBox 276">
            <a:extLst>
              <a:ext uri="{FF2B5EF4-FFF2-40B4-BE49-F238E27FC236}">
                <a16:creationId xmlns:a16="http://schemas.microsoft.com/office/drawing/2014/main" id="{BB09F4C8-CF50-8343-8783-C284EAC8D956}"/>
              </a:ext>
            </a:extLst>
          </p:cNvPr>
          <p:cNvSpPr txBox="1"/>
          <p:nvPr/>
        </p:nvSpPr>
        <p:spPr>
          <a:xfrm>
            <a:off x="8630940" y="1020464"/>
            <a:ext cx="508473" cy="430887"/>
          </a:xfrm>
          <a:prstGeom prst="rect">
            <a:avLst/>
          </a:prstGeom>
          <a:noFill/>
          <a:ln>
            <a:noFill/>
          </a:ln>
        </p:spPr>
        <p:txBody>
          <a:bodyPr wrap="none" rtlCol="0">
            <a:spAutoFit/>
          </a:bodyPr>
          <a:lstStyle/>
          <a:p>
            <a:r>
              <a:rPr lang="en-US" sz="2200" dirty="0">
                <a:solidFill>
                  <a:schemeClr val="accent2"/>
                </a:solidFill>
              </a:rPr>
              <a:t>87</a:t>
            </a:r>
          </a:p>
        </p:txBody>
      </p:sp>
      <p:sp>
        <p:nvSpPr>
          <p:cNvPr id="292" name="Rectangle 291">
            <a:extLst>
              <a:ext uri="{FF2B5EF4-FFF2-40B4-BE49-F238E27FC236}">
                <a16:creationId xmlns:a16="http://schemas.microsoft.com/office/drawing/2014/main" id="{44469818-A8DD-5D46-B26B-774A55B1818C}"/>
              </a:ext>
            </a:extLst>
          </p:cNvPr>
          <p:cNvSpPr/>
          <p:nvPr/>
        </p:nvSpPr>
        <p:spPr>
          <a:xfrm>
            <a:off x="281875" y="717770"/>
            <a:ext cx="1492716" cy="430887"/>
          </a:xfrm>
          <a:prstGeom prst="rect">
            <a:avLst/>
          </a:prstGeom>
          <a:noFill/>
          <a:ln>
            <a:noFill/>
          </a:ln>
        </p:spPr>
        <p:txBody>
          <a:bodyPr wrap="none">
            <a:spAutoFit/>
          </a:bodyPr>
          <a:lstStyle/>
          <a:p>
            <a:r>
              <a:rPr lang="en-US" sz="2200" dirty="0">
                <a:solidFill>
                  <a:schemeClr val="accent2"/>
                </a:solidFill>
                <a:latin typeface="Helvetica Neue" panose="02000503000000020004" pitchFamily="2" charset="0"/>
              </a:rPr>
              <a:t>Coruscant</a:t>
            </a:r>
            <a:endParaRPr lang="en-US" sz="2200" dirty="0">
              <a:solidFill>
                <a:schemeClr val="accent2"/>
              </a:solidFill>
              <a:effectLst/>
              <a:latin typeface="Helvetica Neue" panose="02000503000000020004" pitchFamily="2" charset="0"/>
            </a:endParaRPr>
          </a:p>
        </p:txBody>
      </p:sp>
      <p:sp>
        <p:nvSpPr>
          <p:cNvPr id="298" name="Rectangle 297">
            <a:extLst>
              <a:ext uri="{FF2B5EF4-FFF2-40B4-BE49-F238E27FC236}">
                <a16:creationId xmlns:a16="http://schemas.microsoft.com/office/drawing/2014/main" id="{C10A4014-26A5-064B-8AFD-DCD9AB1137C8}"/>
              </a:ext>
            </a:extLst>
          </p:cNvPr>
          <p:cNvSpPr/>
          <p:nvPr/>
        </p:nvSpPr>
        <p:spPr>
          <a:xfrm>
            <a:off x="360669" y="3735148"/>
            <a:ext cx="1251433" cy="430887"/>
          </a:xfrm>
          <a:prstGeom prst="rect">
            <a:avLst/>
          </a:prstGeom>
          <a:noFill/>
          <a:ln>
            <a:noFill/>
          </a:ln>
        </p:spPr>
        <p:txBody>
          <a:bodyPr wrap="none">
            <a:spAutoFit/>
          </a:bodyPr>
          <a:lstStyle/>
          <a:p>
            <a:r>
              <a:rPr lang="en-US" sz="2200" dirty="0">
                <a:solidFill>
                  <a:schemeClr val="accent2"/>
                </a:solidFill>
                <a:latin typeface="Helvetica Neue" panose="02000503000000020004" pitchFamily="2" charset="0"/>
              </a:rPr>
              <a:t>Tatooine</a:t>
            </a:r>
            <a:endParaRPr lang="en-US" sz="2200" dirty="0">
              <a:solidFill>
                <a:schemeClr val="accent2"/>
              </a:solidFill>
              <a:effectLst/>
              <a:latin typeface="Helvetica Neue" panose="02000503000000020004" pitchFamily="2" charset="0"/>
            </a:endParaRPr>
          </a:p>
        </p:txBody>
      </p:sp>
      <p:sp>
        <p:nvSpPr>
          <p:cNvPr id="301" name="Rectangle 300">
            <a:extLst>
              <a:ext uri="{FF2B5EF4-FFF2-40B4-BE49-F238E27FC236}">
                <a16:creationId xmlns:a16="http://schemas.microsoft.com/office/drawing/2014/main" id="{8471FCB2-C77A-9243-8522-82842FF33436}"/>
              </a:ext>
            </a:extLst>
          </p:cNvPr>
          <p:cNvSpPr/>
          <p:nvPr/>
        </p:nvSpPr>
        <p:spPr>
          <a:xfrm>
            <a:off x="2056539" y="4174467"/>
            <a:ext cx="1710725" cy="430887"/>
          </a:xfrm>
          <a:prstGeom prst="rect">
            <a:avLst/>
          </a:prstGeom>
          <a:noFill/>
          <a:ln>
            <a:noFill/>
          </a:ln>
        </p:spPr>
        <p:txBody>
          <a:bodyPr wrap="none">
            <a:spAutoFit/>
          </a:bodyPr>
          <a:lstStyle/>
          <a:p>
            <a:r>
              <a:rPr lang="en-US" sz="2200" dirty="0" err="1">
                <a:solidFill>
                  <a:schemeClr val="accent2"/>
                </a:solidFill>
                <a:latin typeface="Helvetica Neue" panose="02000503000000020004" pitchFamily="2" charset="0"/>
              </a:rPr>
              <a:t>Lotho</a:t>
            </a:r>
            <a:r>
              <a:rPr lang="en-US" sz="2200" dirty="0">
                <a:solidFill>
                  <a:schemeClr val="accent2"/>
                </a:solidFill>
                <a:latin typeface="Helvetica Neue" panose="02000503000000020004" pitchFamily="2" charset="0"/>
              </a:rPr>
              <a:t> Minor</a:t>
            </a:r>
            <a:endParaRPr lang="en-US" sz="2200" dirty="0">
              <a:solidFill>
                <a:schemeClr val="accent2"/>
              </a:solidFill>
              <a:effectLst/>
              <a:latin typeface="Helvetica Neue" panose="02000503000000020004" pitchFamily="2" charset="0"/>
            </a:endParaRPr>
          </a:p>
        </p:txBody>
      </p:sp>
      <p:sp>
        <p:nvSpPr>
          <p:cNvPr id="304" name="Rectangle 303">
            <a:extLst>
              <a:ext uri="{FF2B5EF4-FFF2-40B4-BE49-F238E27FC236}">
                <a16:creationId xmlns:a16="http://schemas.microsoft.com/office/drawing/2014/main" id="{360EDA99-E448-B843-A176-73EA350431EB}"/>
              </a:ext>
            </a:extLst>
          </p:cNvPr>
          <p:cNvSpPr/>
          <p:nvPr/>
        </p:nvSpPr>
        <p:spPr>
          <a:xfrm>
            <a:off x="314841" y="4977687"/>
            <a:ext cx="1524520" cy="430887"/>
          </a:xfrm>
          <a:prstGeom prst="rect">
            <a:avLst/>
          </a:prstGeom>
          <a:noFill/>
          <a:ln>
            <a:noFill/>
          </a:ln>
        </p:spPr>
        <p:txBody>
          <a:bodyPr wrap="none">
            <a:spAutoFit/>
          </a:bodyPr>
          <a:lstStyle/>
          <a:p>
            <a:r>
              <a:rPr lang="en-US" sz="2200" dirty="0" err="1">
                <a:solidFill>
                  <a:schemeClr val="accent2"/>
                </a:solidFill>
                <a:latin typeface="Helvetica Neue" panose="02000503000000020004" pitchFamily="2" charset="0"/>
              </a:rPr>
              <a:t>Mandalore</a:t>
            </a:r>
            <a:endParaRPr lang="en-US" sz="2200" dirty="0">
              <a:solidFill>
                <a:schemeClr val="accent2"/>
              </a:solidFill>
              <a:effectLst/>
              <a:latin typeface="Helvetica Neue" panose="02000503000000020004" pitchFamily="2" charset="0"/>
            </a:endParaRPr>
          </a:p>
        </p:txBody>
      </p:sp>
      <p:sp>
        <p:nvSpPr>
          <p:cNvPr id="331" name="Rectangle 330">
            <a:extLst>
              <a:ext uri="{FF2B5EF4-FFF2-40B4-BE49-F238E27FC236}">
                <a16:creationId xmlns:a16="http://schemas.microsoft.com/office/drawing/2014/main" id="{1B2BB14F-D07C-D841-90BE-F93C6DE83DA9}"/>
              </a:ext>
            </a:extLst>
          </p:cNvPr>
          <p:cNvSpPr/>
          <p:nvPr/>
        </p:nvSpPr>
        <p:spPr>
          <a:xfrm>
            <a:off x="7666512" y="687046"/>
            <a:ext cx="1705916" cy="430887"/>
          </a:xfrm>
          <a:prstGeom prst="rect">
            <a:avLst/>
          </a:prstGeom>
          <a:noFill/>
          <a:ln>
            <a:noFill/>
          </a:ln>
        </p:spPr>
        <p:txBody>
          <a:bodyPr wrap="none">
            <a:spAutoFit/>
          </a:bodyPr>
          <a:lstStyle/>
          <a:p>
            <a:r>
              <a:rPr lang="en-US" sz="2200" dirty="0">
                <a:solidFill>
                  <a:schemeClr val="accent2"/>
                </a:solidFill>
                <a:latin typeface="Helvetica Neue" panose="02000503000000020004" pitchFamily="2" charset="0"/>
              </a:rPr>
              <a:t>Polis Massa</a:t>
            </a:r>
            <a:endParaRPr lang="en-US" sz="2200" dirty="0">
              <a:solidFill>
                <a:schemeClr val="accent2"/>
              </a:solidFill>
              <a:effectLst/>
              <a:latin typeface="Helvetica Neue" panose="02000503000000020004" pitchFamily="2" charset="0"/>
            </a:endParaRPr>
          </a:p>
        </p:txBody>
      </p:sp>
      <p:cxnSp>
        <p:nvCxnSpPr>
          <p:cNvPr id="29" name="Straight Connector 28">
            <a:extLst>
              <a:ext uri="{FF2B5EF4-FFF2-40B4-BE49-F238E27FC236}">
                <a16:creationId xmlns:a16="http://schemas.microsoft.com/office/drawing/2014/main" id="{61E9C98B-0A0C-0C43-B1E4-F55E657F152C}"/>
              </a:ext>
            </a:extLst>
          </p:cNvPr>
          <p:cNvCxnSpPr>
            <a:cxnSpLocks/>
            <a:stCxn id="23" idx="3"/>
            <a:endCxn id="7" idx="0"/>
          </p:cNvCxnSpPr>
          <p:nvPr/>
        </p:nvCxnSpPr>
        <p:spPr>
          <a:xfrm flipH="1">
            <a:off x="1871849" y="562878"/>
            <a:ext cx="355480" cy="439800"/>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D5972C0-37EA-2649-9794-8229D4562291}"/>
              </a:ext>
            </a:extLst>
          </p:cNvPr>
          <p:cNvCxnSpPr>
            <a:cxnSpLocks/>
            <a:stCxn id="7" idx="3"/>
            <a:endCxn id="8" idx="0"/>
          </p:cNvCxnSpPr>
          <p:nvPr/>
        </p:nvCxnSpPr>
        <p:spPr>
          <a:xfrm flipH="1">
            <a:off x="1583873" y="1377968"/>
            <a:ext cx="132525" cy="47923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3BF294-74D4-8641-8955-37880A41866B}"/>
              </a:ext>
            </a:extLst>
          </p:cNvPr>
          <p:cNvCxnSpPr>
            <a:cxnSpLocks/>
            <a:stCxn id="23" idx="5"/>
            <a:endCxn id="9" idx="1"/>
          </p:cNvCxnSpPr>
          <p:nvPr/>
        </p:nvCxnSpPr>
        <p:spPr>
          <a:xfrm>
            <a:off x="2538230" y="562878"/>
            <a:ext cx="1261939" cy="2004934"/>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3218A35-7981-6046-92E9-7790A3226B56}"/>
              </a:ext>
            </a:extLst>
          </p:cNvPr>
          <p:cNvCxnSpPr>
            <a:cxnSpLocks/>
            <a:stCxn id="8" idx="6"/>
            <a:endCxn id="9" idx="2"/>
          </p:cNvCxnSpPr>
          <p:nvPr/>
        </p:nvCxnSpPr>
        <p:spPr>
          <a:xfrm>
            <a:off x="1803712" y="2077046"/>
            <a:ext cx="1932068" cy="646217"/>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00223E-CE83-0240-8F8C-782550AA1AE1}"/>
              </a:ext>
            </a:extLst>
          </p:cNvPr>
          <p:cNvCxnSpPr>
            <a:cxnSpLocks/>
            <a:stCxn id="8" idx="4"/>
            <a:endCxn id="12" idx="0"/>
          </p:cNvCxnSpPr>
          <p:nvPr/>
        </p:nvCxnSpPr>
        <p:spPr>
          <a:xfrm>
            <a:off x="1583873" y="2296885"/>
            <a:ext cx="0" cy="1137513"/>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490E8C0-F456-EA48-A6D5-A342BAF923D4}"/>
              </a:ext>
            </a:extLst>
          </p:cNvPr>
          <p:cNvCxnSpPr>
            <a:cxnSpLocks/>
            <a:stCxn id="13" idx="1"/>
            <a:endCxn id="12" idx="4"/>
          </p:cNvCxnSpPr>
          <p:nvPr/>
        </p:nvCxnSpPr>
        <p:spPr>
          <a:xfrm flipH="1" flipV="1">
            <a:off x="1583873" y="3874077"/>
            <a:ext cx="93062" cy="461795"/>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E87B06B-FDCA-0B48-B90F-9107C0A95F44}"/>
              </a:ext>
            </a:extLst>
          </p:cNvPr>
          <p:cNvCxnSpPr>
            <a:cxnSpLocks/>
            <a:stCxn id="13" idx="4"/>
            <a:endCxn id="14" idx="1"/>
          </p:cNvCxnSpPr>
          <p:nvPr/>
        </p:nvCxnSpPr>
        <p:spPr>
          <a:xfrm>
            <a:off x="1850692" y="4711162"/>
            <a:ext cx="66712" cy="320390"/>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4688BAD-979F-9243-B353-C5ABB5DA66E5}"/>
              </a:ext>
            </a:extLst>
          </p:cNvPr>
          <p:cNvCxnSpPr>
            <a:cxnSpLocks/>
            <a:stCxn id="14" idx="5"/>
            <a:endCxn id="15" idx="1"/>
          </p:cNvCxnSpPr>
          <p:nvPr/>
        </p:nvCxnSpPr>
        <p:spPr>
          <a:xfrm>
            <a:off x="2228305" y="5342453"/>
            <a:ext cx="555055" cy="597246"/>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6010AFA-FEE9-5D48-8076-F57278F08CF8}"/>
              </a:ext>
            </a:extLst>
          </p:cNvPr>
          <p:cNvCxnSpPr>
            <a:cxnSpLocks/>
            <a:stCxn id="16" idx="2"/>
            <a:endCxn id="15" idx="6"/>
          </p:cNvCxnSpPr>
          <p:nvPr/>
        </p:nvCxnSpPr>
        <p:spPr>
          <a:xfrm flipH="1" flipV="1">
            <a:off x="3158650" y="6095150"/>
            <a:ext cx="1433257" cy="234417"/>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E02C66E-BAC4-104C-B9EE-FDA58F10C0BD}"/>
              </a:ext>
            </a:extLst>
          </p:cNvPr>
          <p:cNvCxnSpPr>
            <a:cxnSpLocks/>
            <a:stCxn id="10" idx="2"/>
            <a:endCxn id="9" idx="6"/>
          </p:cNvCxnSpPr>
          <p:nvPr/>
        </p:nvCxnSpPr>
        <p:spPr>
          <a:xfrm flipH="1">
            <a:off x="4175459" y="2652936"/>
            <a:ext cx="1667961" cy="70327"/>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FD7EFD7-A5B5-EA4A-A65A-FF277BB56C5C}"/>
              </a:ext>
            </a:extLst>
          </p:cNvPr>
          <p:cNvCxnSpPr>
            <a:cxnSpLocks/>
            <a:stCxn id="200" idx="1"/>
            <a:endCxn id="9" idx="4"/>
          </p:cNvCxnSpPr>
          <p:nvPr/>
        </p:nvCxnSpPr>
        <p:spPr>
          <a:xfrm flipH="1" flipV="1">
            <a:off x="3955620" y="2943102"/>
            <a:ext cx="326848" cy="526635"/>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0BE4B39-7A69-B646-AF3D-CA5C8EA13027}"/>
              </a:ext>
            </a:extLst>
          </p:cNvPr>
          <p:cNvCxnSpPr>
            <a:cxnSpLocks/>
            <a:stCxn id="11" idx="5"/>
            <a:endCxn id="17" idx="1"/>
          </p:cNvCxnSpPr>
          <p:nvPr/>
        </p:nvCxnSpPr>
        <p:spPr>
          <a:xfrm>
            <a:off x="4615772" y="3804290"/>
            <a:ext cx="1470213" cy="580592"/>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F81BB91-FD0D-B249-9A0E-EEF1009B947E}"/>
              </a:ext>
            </a:extLst>
          </p:cNvPr>
          <p:cNvCxnSpPr>
            <a:cxnSpLocks/>
            <a:stCxn id="16" idx="0"/>
            <a:endCxn id="11" idx="4"/>
          </p:cNvCxnSpPr>
          <p:nvPr/>
        </p:nvCxnSpPr>
        <p:spPr>
          <a:xfrm flipH="1" flipV="1">
            <a:off x="4460322" y="3868679"/>
            <a:ext cx="351425" cy="224104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917A935-A481-3E4D-A34E-B5516855567B}"/>
              </a:ext>
            </a:extLst>
          </p:cNvPr>
          <p:cNvCxnSpPr>
            <a:cxnSpLocks/>
            <a:stCxn id="16" idx="7"/>
            <a:endCxn id="17" idx="3"/>
          </p:cNvCxnSpPr>
          <p:nvPr/>
        </p:nvCxnSpPr>
        <p:spPr>
          <a:xfrm flipV="1">
            <a:off x="4967197" y="4695783"/>
            <a:ext cx="1118788" cy="1478333"/>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FA65C3B-8D67-0845-8C9E-5C379F610763}"/>
              </a:ext>
            </a:extLst>
          </p:cNvPr>
          <p:cNvCxnSpPr>
            <a:cxnSpLocks/>
            <a:stCxn id="17" idx="6"/>
            <a:endCxn id="18" idx="1"/>
          </p:cNvCxnSpPr>
          <p:nvPr/>
        </p:nvCxnSpPr>
        <p:spPr>
          <a:xfrm>
            <a:off x="6461275" y="4540333"/>
            <a:ext cx="1269626" cy="663801"/>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FB7203-DE69-B344-BF95-EA65B68C1817}"/>
              </a:ext>
            </a:extLst>
          </p:cNvPr>
          <p:cNvCxnSpPr>
            <a:cxnSpLocks/>
            <a:stCxn id="10" idx="5"/>
            <a:endCxn id="18" idx="1"/>
          </p:cNvCxnSpPr>
          <p:nvPr/>
        </p:nvCxnSpPr>
        <p:spPr>
          <a:xfrm>
            <a:off x="6218710" y="2808386"/>
            <a:ext cx="1512191" cy="239574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997B0A9-C475-864C-BB66-C48CDFC391D6}"/>
              </a:ext>
            </a:extLst>
          </p:cNvPr>
          <p:cNvCxnSpPr>
            <a:cxnSpLocks/>
            <a:stCxn id="6" idx="3"/>
            <a:endCxn id="18" idx="6"/>
          </p:cNvCxnSpPr>
          <p:nvPr/>
        </p:nvCxnSpPr>
        <p:spPr>
          <a:xfrm flipH="1">
            <a:off x="8106191" y="4990541"/>
            <a:ext cx="782959" cy="369044"/>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1EC5B6-E0E8-1A43-8665-F95E3ACDF6E2}"/>
              </a:ext>
            </a:extLst>
          </p:cNvPr>
          <p:cNvCxnSpPr>
            <a:cxnSpLocks/>
            <a:stCxn id="18" idx="4"/>
            <a:endCxn id="19" idx="7"/>
          </p:cNvCxnSpPr>
          <p:nvPr/>
        </p:nvCxnSpPr>
        <p:spPr>
          <a:xfrm flipH="1">
            <a:off x="7507122" y="5579424"/>
            <a:ext cx="379230" cy="749199"/>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4B3F772-00D0-2B41-B715-B653B96EF21D}"/>
              </a:ext>
            </a:extLst>
          </p:cNvPr>
          <p:cNvCxnSpPr>
            <a:cxnSpLocks/>
            <a:stCxn id="24" idx="2"/>
            <a:endCxn id="6" idx="6"/>
          </p:cNvCxnSpPr>
          <p:nvPr/>
        </p:nvCxnSpPr>
        <p:spPr>
          <a:xfrm flipH="1">
            <a:off x="9264440" y="4835091"/>
            <a:ext cx="1068375" cy="0"/>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5631AA-5A66-FB46-9B63-633E7B9E4C50}"/>
              </a:ext>
            </a:extLst>
          </p:cNvPr>
          <p:cNvCxnSpPr>
            <a:cxnSpLocks/>
            <a:stCxn id="20" idx="6"/>
            <a:endCxn id="21" idx="1"/>
          </p:cNvCxnSpPr>
          <p:nvPr/>
        </p:nvCxnSpPr>
        <p:spPr>
          <a:xfrm>
            <a:off x="8153157" y="1292628"/>
            <a:ext cx="1002784" cy="259844"/>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211B618-C73F-7F4E-AFC7-0D2B8310D1C6}"/>
              </a:ext>
            </a:extLst>
          </p:cNvPr>
          <p:cNvCxnSpPr>
            <a:cxnSpLocks/>
            <a:stCxn id="21" idx="5"/>
            <a:endCxn id="22" idx="1"/>
          </p:cNvCxnSpPr>
          <p:nvPr/>
        </p:nvCxnSpPr>
        <p:spPr>
          <a:xfrm>
            <a:off x="9466842" y="1863373"/>
            <a:ext cx="490683" cy="92427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B02B7C0-9CAC-5E46-B90E-0BD3873A039E}"/>
              </a:ext>
            </a:extLst>
          </p:cNvPr>
          <p:cNvCxnSpPr>
            <a:cxnSpLocks/>
            <a:stCxn id="22" idx="4"/>
            <a:endCxn id="6" idx="7"/>
          </p:cNvCxnSpPr>
          <p:nvPr/>
        </p:nvCxnSpPr>
        <p:spPr>
          <a:xfrm flipH="1">
            <a:off x="9200051" y="3162941"/>
            <a:ext cx="912925" cy="1516699"/>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3365A6F-EA42-8B4E-8A78-66213E5E714B}"/>
              </a:ext>
            </a:extLst>
          </p:cNvPr>
          <p:cNvCxnSpPr>
            <a:cxnSpLocks/>
            <a:stCxn id="24" idx="5"/>
            <a:endCxn id="25" idx="0"/>
          </p:cNvCxnSpPr>
          <p:nvPr/>
        </p:nvCxnSpPr>
        <p:spPr>
          <a:xfrm>
            <a:off x="10708105" y="4990541"/>
            <a:ext cx="878127" cy="1101079"/>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1F11B64-5287-3644-82C9-35C5B8686938}"/>
              </a:ext>
            </a:extLst>
          </p:cNvPr>
          <p:cNvSpPr/>
          <p:nvPr/>
        </p:nvSpPr>
        <p:spPr>
          <a:xfrm>
            <a:off x="2162940" y="187588"/>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accent2"/>
              </a:solidFill>
            </a:endParaRPr>
          </a:p>
        </p:txBody>
      </p:sp>
      <p:sp>
        <p:nvSpPr>
          <p:cNvPr id="7" name="Oval 6">
            <a:extLst>
              <a:ext uri="{FF2B5EF4-FFF2-40B4-BE49-F238E27FC236}">
                <a16:creationId xmlns:a16="http://schemas.microsoft.com/office/drawing/2014/main" id="{8314A98F-B44B-0C40-B635-481D365F8ECD}"/>
              </a:ext>
            </a:extLst>
          </p:cNvPr>
          <p:cNvSpPr/>
          <p:nvPr/>
        </p:nvSpPr>
        <p:spPr>
          <a:xfrm>
            <a:off x="1652009" y="1002678"/>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accent2"/>
              </a:solidFill>
            </a:endParaRPr>
          </a:p>
        </p:txBody>
      </p:sp>
      <p:sp>
        <p:nvSpPr>
          <p:cNvPr id="8" name="Oval 7">
            <a:extLst>
              <a:ext uri="{FF2B5EF4-FFF2-40B4-BE49-F238E27FC236}">
                <a16:creationId xmlns:a16="http://schemas.microsoft.com/office/drawing/2014/main" id="{32EB5876-7992-5F4E-975B-F94D51AF9340}"/>
              </a:ext>
            </a:extLst>
          </p:cNvPr>
          <p:cNvSpPr/>
          <p:nvPr/>
        </p:nvSpPr>
        <p:spPr>
          <a:xfrm>
            <a:off x="1364033" y="1857206"/>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accent2"/>
              </a:solidFill>
            </a:endParaRPr>
          </a:p>
        </p:txBody>
      </p:sp>
      <p:sp>
        <p:nvSpPr>
          <p:cNvPr id="12" name="Oval 11">
            <a:extLst>
              <a:ext uri="{FF2B5EF4-FFF2-40B4-BE49-F238E27FC236}">
                <a16:creationId xmlns:a16="http://schemas.microsoft.com/office/drawing/2014/main" id="{09D6DC3F-8383-1746-A9CB-54F77A1F606B}"/>
              </a:ext>
            </a:extLst>
          </p:cNvPr>
          <p:cNvSpPr/>
          <p:nvPr/>
        </p:nvSpPr>
        <p:spPr>
          <a:xfrm>
            <a:off x="1364033" y="3434398"/>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accent2"/>
              </a:solidFill>
            </a:endParaRPr>
          </a:p>
        </p:txBody>
      </p:sp>
      <p:sp>
        <p:nvSpPr>
          <p:cNvPr id="13" name="Oval 12">
            <a:extLst>
              <a:ext uri="{FF2B5EF4-FFF2-40B4-BE49-F238E27FC236}">
                <a16:creationId xmlns:a16="http://schemas.microsoft.com/office/drawing/2014/main" id="{959781E7-4F9C-8A47-A65A-EC98580E09E9}"/>
              </a:ext>
            </a:extLst>
          </p:cNvPr>
          <p:cNvSpPr/>
          <p:nvPr/>
        </p:nvSpPr>
        <p:spPr>
          <a:xfrm>
            <a:off x="1604962" y="4271483"/>
            <a:ext cx="491460"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accent2"/>
              </a:solidFill>
            </a:endParaRPr>
          </a:p>
        </p:txBody>
      </p:sp>
      <p:sp>
        <p:nvSpPr>
          <p:cNvPr id="14" name="Oval 13">
            <a:extLst>
              <a:ext uri="{FF2B5EF4-FFF2-40B4-BE49-F238E27FC236}">
                <a16:creationId xmlns:a16="http://schemas.microsoft.com/office/drawing/2014/main" id="{95A1C621-2C70-EE41-900A-00CEA972088F}"/>
              </a:ext>
            </a:extLst>
          </p:cNvPr>
          <p:cNvSpPr/>
          <p:nvPr/>
        </p:nvSpPr>
        <p:spPr>
          <a:xfrm>
            <a:off x="1853015" y="4967163"/>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accent2"/>
              </a:solidFill>
            </a:endParaRPr>
          </a:p>
        </p:txBody>
      </p:sp>
      <p:sp>
        <p:nvSpPr>
          <p:cNvPr id="15" name="Oval 14">
            <a:extLst>
              <a:ext uri="{FF2B5EF4-FFF2-40B4-BE49-F238E27FC236}">
                <a16:creationId xmlns:a16="http://schemas.microsoft.com/office/drawing/2014/main" id="{362102D5-B41C-4540-846D-277CABB86113}"/>
              </a:ext>
            </a:extLst>
          </p:cNvPr>
          <p:cNvSpPr/>
          <p:nvPr/>
        </p:nvSpPr>
        <p:spPr>
          <a:xfrm>
            <a:off x="2718971" y="5875310"/>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accent2"/>
              </a:solidFill>
            </a:endParaRPr>
          </a:p>
        </p:txBody>
      </p:sp>
      <p:sp>
        <p:nvSpPr>
          <p:cNvPr id="9" name="Oval 8">
            <a:extLst>
              <a:ext uri="{FF2B5EF4-FFF2-40B4-BE49-F238E27FC236}">
                <a16:creationId xmlns:a16="http://schemas.microsoft.com/office/drawing/2014/main" id="{DCFE3D8A-70BB-A747-ADCD-EB6C143A8A80}"/>
              </a:ext>
            </a:extLst>
          </p:cNvPr>
          <p:cNvSpPr/>
          <p:nvPr/>
        </p:nvSpPr>
        <p:spPr>
          <a:xfrm>
            <a:off x="3735780" y="2503423"/>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accent2"/>
              </a:solidFill>
            </a:endParaRPr>
          </a:p>
        </p:txBody>
      </p:sp>
      <p:sp>
        <p:nvSpPr>
          <p:cNvPr id="11" name="Oval 10">
            <a:extLst>
              <a:ext uri="{FF2B5EF4-FFF2-40B4-BE49-F238E27FC236}">
                <a16:creationId xmlns:a16="http://schemas.microsoft.com/office/drawing/2014/main" id="{BBF5312B-1944-3A42-80BA-49AF497BF9E5}"/>
              </a:ext>
            </a:extLst>
          </p:cNvPr>
          <p:cNvSpPr/>
          <p:nvPr/>
        </p:nvSpPr>
        <p:spPr>
          <a:xfrm>
            <a:off x="4240482" y="3429000"/>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accent2"/>
              </a:solidFill>
            </a:endParaRPr>
          </a:p>
        </p:txBody>
      </p:sp>
      <p:sp>
        <p:nvSpPr>
          <p:cNvPr id="10" name="Oval 9">
            <a:extLst>
              <a:ext uri="{FF2B5EF4-FFF2-40B4-BE49-F238E27FC236}">
                <a16:creationId xmlns:a16="http://schemas.microsoft.com/office/drawing/2014/main" id="{4B1B3979-8827-CE45-8EBF-AD691B0346BC}"/>
              </a:ext>
            </a:extLst>
          </p:cNvPr>
          <p:cNvSpPr/>
          <p:nvPr/>
        </p:nvSpPr>
        <p:spPr>
          <a:xfrm>
            <a:off x="5843420" y="2433096"/>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accent2"/>
              </a:solidFill>
            </a:endParaRPr>
          </a:p>
        </p:txBody>
      </p:sp>
      <p:sp>
        <p:nvSpPr>
          <p:cNvPr id="18" name="Oval 17">
            <a:extLst>
              <a:ext uri="{FF2B5EF4-FFF2-40B4-BE49-F238E27FC236}">
                <a16:creationId xmlns:a16="http://schemas.microsoft.com/office/drawing/2014/main" id="{9DFC363E-4857-B540-9D38-68F36FC414BC}"/>
              </a:ext>
            </a:extLst>
          </p:cNvPr>
          <p:cNvSpPr/>
          <p:nvPr/>
        </p:nvSpPr>
        <p:spPr>
          <a:xfrm>
            <a:off x="7666512" y="5139745"/>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accent2"/>
              </a:solidFill>
            </a:endParaRPr>
          </a:p>
        </p:txBody>
      </p:sp>
      <p:sp>
        <p:nvSpPr>
          <p:cNvPr id="17" name="Oval 16">
            <a:extLst>
              <a:ext uri="{FF2B5EF4-FFF2-40B4-BE49-F238E27FC236}">
                <a16:creationId xmlns:a16="http://schemas.microsoft.com/office/drawing/2014/main" id="{3F0DC465-2003-4E47-AC7C-63056F3BD2BB}"/>
              </a:ext>
            </a:extLst>
          </p:cNvPr>
          <p:cNvSpPr/>
          <p:nvPr/>
        </p:nvSpPr>
        <p:spPr>
          <a:xfrm>
            <a:off x="6021596" y="4320493"/>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accent2"/>
              </a:solidFill>
            </a:endParaRPr>
          </a:p>
        </p:txBody>
      </p:sp>
      <p:sp>
        <p:nvSpPr>
          <p:cNvPr id="16" name="Oval 15">
            <a:extLst>
              <a:ext uri="{FF2B5EF4-FFF2-40B4-BE49-F238E27FC236}">
                <a16:creationId xmlns:a16="http://schemas.microsoft.com/office/drawing/2014/main" id="{5FE0EE52-C6F2-7645-95C2-58ED8DA7B56C}"/>
              </a:ext>
            </a:extLst>
          </p:cNvPr>
          <p:cNvSpPr/>
          <p:nvPr/>
        </p:nvSpPr>
        <p:spPr>
          <a:xfrm>
            <a:off x="4591907" y="6109727"/>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accent2"/>
              </a:solidFill>
            </a:endParaRPr>
          </a:p>
        </p:txBody>
      </p:sp>
      <p:sp>
        <p:nvSpPr>
          <p:cNvPr id="19" name="Oval 18">
            <a:extLst>
              <a:ext uri="{FF2B5EF4-FFF2-40B4-BE49-F238E27FC236}">
                <a16:creationId xmlns:a16="http://schemas.microsoft.com/office/drawing/2014/main" id="{C23BAE74-4659-5E46-88D2-27E65F76926B}"/>
              </a:ext>
            </a:extLst>
          </p:cNvPr>
          <p:cNvSpPr/>
          <p:nvPr/>
        </p:nvSpPr>
        <p:spPr>
          <a:xfrm>
            <a:off x="7131832" y="6264234"/>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accent2"/>
              </a:solidFill>
            </a:endParaRPr>
          </a:p>
        </p:txBody>
      </p:sp>
      <p:sp>
        <p:nvSpPr>
          <p:cNvPr id="20" name="Oval 19">
            <a:extLst>
              <a:ext uri="{FF2B5EF4-FFF2-40B4-BE49-F238E27FC236}">
                <a16:creationId xmlns:a16="http://schemas.microsoft.com/office/drawing/2014/main" id="{E337A2B8-46F8-7048-A9AA-E9589FFF0269}"/>
              </a:ext>
            </a:extLst>
          </p:cNvPr>
          <p:cNvSpPr/>
          <p:nvPr/>
        </p:nvSpPr>
        <p:spPr>
          <a:xfrm>
            <a:off x="7713478" y="1072788"/>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accent2"/>
              </a:solidFill>
            </a:endParaRPr>
          </a:p>
        </p:txBody>
      </p:sp>
      <p:sp>
        <p:nvSpPr>
          <p:cNvPr id="21" name="Oval 20">
            <a:extLst>
              <a:ext uri="{FF2B5EF4-FFF2-40B4-BE49-F238E27FC236}">
                <a16:creationId xmlns:a16="http://schemas.microsoft.com/office/drawing/2014/main" id="{91170830-11C1-B443-A3B6-4950F001250C}"/>
              </a:ext>
            </a:extLst>
          </p:cNvPr>
          <p:cNvSpPr/>
          <p:nvPr/>
        </p:nvSpPr>
        <p:spPr>
          <a:xfrm>
            <a:off x="9091552" y="1488083"/>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accent2"/>
              </a:solidFill>
            </a:endParaRPr>
          </a:p>
        </p:txBody>
      </p:sp>
      <p:sp>
        <p:nvSpPr>
          <p:cNvPr id="25" name="Oval 24">
            <a:extLst>
              <a:ext uri="{FF2B5EF4-FFF2-40B4-BE49-F238E27FC236}">
                <a16:creationId xmlns:a16="http://schemas.microsoft.com/office/drawing/2014/main" id="{3AEBF33D-0C8F-954F-9310-26B9E0D68D2F}"/>
              </a:ext>
            </a:extLst>
          </p:cNvPr>
          <p:cNvSpPr/>
          <p:nvPr/>
        </p:nvSpPr>
        <p:spPr>
          <a:xfrm>
            <a:off x="11366392" y="6091620"/>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accent2"/>
              </a:solidFill>
            </a:endParaRPr>
          </a:p>
        </p:txBody>
      </p:sp>
      <p:sp>
        <p:nvSpPr>
          <p:cNvPr id="24" name="Oval 23">
            <a:extLst>
              <a:ext uri="{FF2B5EF4-FFF2-40B4-BE49-F238E27FC236}">
                <a16:creationId xmlns:a16="http://schemas.microsoft.com/office/drawing/2014/main" id="{6EF686FB-2371-6144-9599-700A90FF4F7F}"/>
              </a:ext>
            </a:extLst>
          </p:cNvPr>
          <p:cNvSpPr/>
          <p:nvPr/>
        </p:nvSpPr>
        <p:spPr>
          <a:xfrm>
            <a:off x="10332815" y="4615251"/>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accent2"/>
              </a:solidFill>
            </a:endParaRPr>
          </a:p>
        </p:txBody>
      </p:sp>
      <p:sp>
        <p:nvSpPr>
          <p:cNvPr id="6" name="Oval 5">
            <a:extLst>
              <a:ext uri="{FF2B5EF4-FFF2-40B4-BE49-F238E27FC236}">
                <a16:creationId xmlns:a16="http://schemas.microsoft.com/office/drawing/2014/main" id="{3948E0B5-E55D-7B4E-88BE-BDFC56F8661C}"/>
              </a:ext>
            </a:extLst>
          </p:cNvPr>
          <p:cNvSpPr/>
          <p:nvPr/>
        </p:nvSpPr>
        <p:spPr>
          <a:xfrm>
            <a:off x="8824761" y="4615251"/>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accent2"/>
              </a:solidFill>
            </a:endParaRPr>
          </a:p>
        </p:txBody>
      </p:sp>
      <p:sp>
        <p:nvSpPr>
          <p:cNvPr id="22" name="Oval 21">
            <a:extLst>
              <a:ext uri="{FF2B5EF4-FFF2-40B4-BE49-F238E27FC236}">
                <a16:creationId xmlns:a16="http://schemas.microsoft.com/office/drawing/2014/main" id="{2A980154-2691-2741-83E9-6257A06DEF58}"/>
              </a:ext>
            </a:extLst>
          </p:cNvPr>
          <p:cNvSpPr/>
          <p:nvPr/>
        </p:nvSpPr>
        <p:spPr>
          <a:xfrm>
            <a:off x="9893136" y="2723262"/>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accent2"/>
              </a:solidFill>
            </a:endParaRPr>
          </a:p>
        </p:txBody>
      </p:sp>
      <p:sp>
        <p:nvSpPr>
          <p:cNvPr id="2" name="Oval 1">
            <a:extLst>
              <a:ext uri="{FF2B5EF4-FFF2-40B4-BE49-F238E27FC236}">
                <a16:creationId xmlns:a16="http://schemas.microsoft.com/office/drawing/2014/main" id="{C6FCDE50-E24C-6E4F-BBA9-0BCD55730983}"/>
              </a:ext>
            </a:extLst>
          </p:cNvPr>
          <p:cNvSpPr/>
          <p:nvPr/>
        </p:nvSpPr>
        <p:spPr>
          <a:xfrm>
            <a:off x="7621836" y="5108061"/>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 </a:t>
            </a:r>
          </a:p>
        </p:txBody>
      </p:sp>
      <p:sp>
        <p:nvSpPr>
          <p:cNvPr id="195" name="Oval 194">
            <a:extLst>
              <a:ext uri="{FF2B5EF4-FFF2-40B4-BE49-F238E27FC236}">
                <a16:creationId xmlns:a16="http://schemas.microsoft.com/office/drawing/2014/main" id="{11335CFD-3490-8C4A-9ED2-F2AC1205D018}"/>
              </a:ext>
            </a:extLst>
          </p:cNvPr>
          <p:cNvSpPr/>
          <p:nvPr/>
        </p:nvSpPr>
        <p:spPr>
          <a:xfrm>
            <a:off x="8793686" y="4584782"/>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 </a:t>
            </a:r>
          </a:p>
        </p:txBody>
      </p:sp>
      <p:sp>
        <p:nvSpPr>
          <p:cNvPr id="197" name="Oval 196">
            <a:extLst>
              <a:ext uri="{FF2B5EF4-FFF2-40B4-BE49-F238E27FC236}">
                <a16:creationId xmlns:a16="http://schemas.microsoft.com/office/drawing/2014/main" id="{1D73B0DF-91A3-7546-9BEF-5B220E0A8DF0}"/>
              </a:ext>
            </a:extLst>
          </p:cNvPr>
          <p:cNvSpPr/>
          <p:nvPr/>
        </p:nvSpPr>
        <p:spPr>
          <a:xfrm>
            <a:off x="7108319" y="6232549"/>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 </a:t>
            </a:r>
          </a:p>
        </p:txBody>
      </p:sp>
      <p:sp>
        <p:nvSpPr>
          <p:cNvPr id="198" name="Oval 197">
            <a:extLst>
              <a:ext uri="{FF2B5EF4-FFF2-40B4-BE49-F238E27FC236}">
                <a16:creationId xmlns:a16="http://schemas.microsoft.com/office/drawing/2014/main" id="{627A3F87-ADBE-BF41-8C90-9BDE8FDD09CB}"/>
              </a:ext>
            </a:extLst>
          </p:cNvPr>
          <p:cNvSpPr/>
          <p:nvPr/>
        </p:nvSpPr>
        <p:spPr>
          <a:xfrm>
            <a:off x="5987832" y="4280432"/>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 </a:t>
            </a:r>
          </a:p>
        </p:txBody>
      </p:sp>
      <p:sp>
        <p:nvSpPr>
          <p:cNvPr id="199" name="Oval 198">
            <a:extLst>
              <a:ext uri="{FF2B5EF4-FFF2-40B4-BE49-F238E27FC236}">
                <a16:creationId xmlns:a16="http://schemas.microsoft.com/office/drawing/2014/main" id="{42AA6A62-DE00-664F-A4D9-63A611478D91}"/>
              </a:ext>
            </a:extLst>
          </p:cNvPr>
          <p:cNvSpPr/>
          <p:nvPr/>
        </p:nvSpPr>
        <p:spPr>
          <a:xfrm>
            <a:off x="10301130" y="4590879"/>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 </a:t>
            </a:r>
          </a:p>
        </p:txBody>
      </p:sp>
      <p:sp>
        <p:nvSpPr>
          <p:cNvPr id="205" name="Oval 204">
            <a:extLst>
              <a:ext uri="{FF2B5EF4-FFF2-40B4-BE49-F238E27FC236}">
                <a16:creationId xmlns:a16="http://schemas.microsoft.com/office/drawing/2014/main" id="{B24F0F79-7F24-5441-8C23-88E985A28FC0}"/>
              </a:ext>
            </a:extLst>
          </p:cNvPr>
          <p:cNvSpPr/>
          <p:nvPr/>
        </p:nvSpPr>
        <p:spPr>
          <a:xfrm>
            <a:off x="9855648" y="2676267"/>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 </a:t>
            </a:r>
          </a:p>
        </p:txBody>
      </p:sp>
      <p:sp>
        <p:nvSpPr>
          <p:cNvPr id="206" name="Oval 205">
            <a:extLst>
              <a:ext uri="{FF2B5EF4-FFF2-40B4-BE49-F238E27FC236}">
                <a16:creationId xmlns:a16="http://schemas.microsoft.com/office/drawing/2014/main" id="{3B1C567B-7067-A54C-B956-5592B57A6424}"/>
              </a:ext>
            </a:extLst>
          </p:cNvPr>
          <p:cNvSpPr/>
          <p:nvPr/>
        </p:nvSpPr>
        <p:spPr>
          <a:xfrm>
            <a:off x="5800891" y="2401786"/>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 </a:t>
            </a:r>
          </a:p>
        </p:txBody>
      </p:sp>
      <p:sp>
        <p:nvSpPr>
          <p:cNvPr id="207" name="Oval 206">
            <a:extLst>
              <a:ext uri="{FF2B5EF4-FFF2-40B4-BE49-F238E27FC236}">
                <a16:creationId xmlns:a16="http://schemas.microsoft.com/office/drawing/2014/main" id="{97910962-E1BB-894D-8466-8B7EDAAC4547}"/>
              </a:ext>
            </a:extLst>
          </p:cNvPr>
          <p:cNvSpPr/>
          <p:nvPr/>
        </p:nvSpPr>
        <p:spPr>
          <a:xfrm>
            <a:off x="3706657" y="2462898"/>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 </a:t>
            </a:r>
          </a:p>
        </p:txBody>
      </p:sp>
      <p:sp>
        <p:nvSpPr>
          <p:cNvPr id="208" name="Oval 207">
            <a:extLst>
              <a:ext uri="{FF2B5EF4-FFF2-40B4-BE49-F238E27FC236}">
                <a16:creationId xmlns:a16="http://schemas.microsoft.com/office/drawing/2014/main" id="{B1C7118E-A3F4-EB4B-8193-7BA246B48809}"/>
              </a:ext>
            </a:extLst>
          </p:cNvPr>
          <p:cNvSpPr/>
          <p:nvPr/>
        </p:nvSpPr>
        <p:spPr>
          <a:xfrm>
            <a:off x="4574532" y="6085370"/>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 </a:t>
            </a:r>
          </a:p>
        </p:txBody>
      </p:sp>
      <p:sp>
        <p:nvSpPr>
          <p:cNvPr id="209" name="Oval 208">
            <a:extLst>
              <a:ext uri="{FF2B5EF4-FFF2-40B4-BE49-F238E27FC236}">
                <a16:creationId xmlns:a16="http://schemas.microsoft.com/office/drawing/2014/main" id="{5DB42D25-E96C-2D44-94F2-870565D25D27}"/>
              </a:ext>
            </a:extLst>
          </p:cNvPr>
          <p:cNvSpPr/>
          <p:nvPr/>
        </p:nvSpPr>
        <p:spPr>
          <a:xfrm>
            <a:off x="11342780" y="6076748"/>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 </a:t>
            </a:r>
          </a:p>
        </p:txBody>
      </p:sp>
      <p:cxnSp>
        <p:nvCxnSpPr>
          <p:cNvPr id="219" name="Straight Connector 218">
            <a:extLst>
              <a:ext uri="{FF2B5EF4-FFF2-40B4-BE49-F238E27FC236}">
                <a16:creationId xmlns:a16="http://schemas.microsoft.com/office/drawing/2014/main" id="{F3C35212-785A-7045-8B54-3F940B03DBEF}"/>
              </a:ext>
            </a:extLst>
          </p:cNvPr>
          <p:cNvCxnSpPr>
            <a:cxnSpLocks/>
            <a:stCxn id="288" idx="3"/>
            <a:endCxn id="291" idx="0"/>
          </p:cNvCxnSpPr>
          <p:nvPr/>
        </p:nvCxnSpPr>
        <p:spPr>
          <a:xfrm flipH="1">
            <a:off x="1871849" y="562878"/>
            <a:ext cx="355480" cy="43980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9A328CB1-0F6B-0E4A-AE93-13F068848252}"/>
              </a:ext>
            </a:extLst>
          </p:cNvPr>
          <p:cNvCxnSpPr>
            <a:cxnSpLocks/>
            <a:stCxn id="291" idx="3"/>
            <a:endCxn id="294" idx="0"/>
          </p:cNvCxnSpPr>
          <p:nvPr/>
        </p:nvCxnSpPr>
        <p:spPr>
          <a:xfrm flipH="1">
            <a:off x="1583873" y="1377968"/>
            <a:ext cx="132525" cy="47923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8D435DC-4A12-7F4C-84AF-3F66868FD375}"/>
              </a:ext>
            </a:extLst>
          </p:cNvPr>
          <p:cNvCxnSpPr>
            <a:cxnSpLocks/>
            <a:stCxn id="294" idx="4"/>
            <a:endCxn id="297" idx="0"/>
          </p:cNvCxnSpPr>
          <p:nvPr/>
        </p:nvCxnSpPr>
        <p:spPr>
          <a:xfrm>
            <a:off x="1583873" y="2296885"/>
            <a:ext cx="0" cy="113751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B89115B3-1656-FD4F-BB4F-E8E4CC265983}"/>
              </a:ext>
            </a:extLst>
          </p:cNvPr>
          <p:cNvCxnSpPr>
            <a:cxnSpLocks/>
            <a:stCxn id="300" idx="1"/>
            <a:endCxn id="297" idx="4"/>
          </p:cNvCxnSpPr>
          <p:nvPr/>
        </p:nvCxnSpPr>
        <p:spPr>
          <a:xfrm flipH="1" flipV="1">
            <a:off x="1583873" y="3874077"/>
            <a:ext cx="93062" cy="46179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E50EB253-D836-FC4F-99F5-EA9A4155A973}"/>
              </a:ext>
            </a:extLst>
          </p:cNvPr>
          <p:cNvCxnSpPr>
            <a:cxnSpLocks/>
            <a:stCxn id="300" idx="4"/>
            <a:endCxn id="303" idx="1"/>
          </p:cNvCxnSpPr>
          <p:nvPr/>
        </p:nvCxnSpPr>
        <p:spPr>
          <a:xfrm>
            <a:off x="1850692" y="4711162"/>
            <a:ext cx="66712" cy="32039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D9BEBD42-D329-8C49-913A-7C8408DAC3A7}"/>
              </a:ext>
            </a:extLst>
          </p:cNvPr>
          <p:cNvCxnSpPr>
            <a:cxnSpLocks/>
            <a:stCxn id="303" idx="5"/>
            <a:endCxn id="306" idx="1"/>
          </p:cNvCxnSpPr>
          <p:nvPr/>
        </p:nvCxnSpPr>
        <p:spPr>
          <a:xfrm>
            <a:off x="2228305" y="5342453"/>
            <a:ext cx="555055" cy="59724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30F6B0FD-CF0E-5641-BC16-59D2DDD7F8BF}"/>
              </a:ext>
            </a:extLst>
          </p:cNvPr>
          <p:cNvCxnSpPr>
            <a:cxnSpLocks/>
            <a:stCxn id="330" idx="6"/>
            <a:endCxn id="333" idx="1"/>
          </p:cNvCxnSpPr>
          <p:nvPr/>
        </p:nvCxnSpPr>
        <p:spPr>
          <a:xfrm>
            <a:off x="8153157" y="1292628"/>
            <a:ext cx="1002784" cy="25984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1" name="Oval 290">
            <a:extLst>
              <a:ext uri="{FF2B5EF4-FFF2-40B4-BE49-F238E27FC236}">
                <a16:creationId xmlns:a16="http://schemas.microsoft.com/office/drawing/2014/main" id="{26FA07FD-7025-E848-90CF-59EC8627C9AF}"/>
              </a:ext>
            </a:extLst>
          </p:cNvPr>
          <p:cNvSpPr/>
          <p:nvPr/>
        </p:nvSpPr>
        <p:spPr>
          <a:xfrm>
            <a:off x="1652009" y="1002678"/>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accent2"/>
              </a:solidFill>
            </a:endParaRPr>
          </a:p>
        </p:txBody>
      </p:sp>
      <p:sp>
        <p:nvSpPr>
          <p:cNvPr id="297" name="Oval 296">
            <a:extLst>
              <a:ext uri="{FF2B5EF4-FFF2-40B4-BE49-F238E27FC236}">
                <a16:creationId xmlns:a16="http://schemas.microsoft.com/office/drawing/2014/main" id="{05957CA4-7967-4D43-8F67-7A52C4F81086}"/>
              </a:ext>
            </a:extLst>
          </p:cNvPr>
          <p:cNvSpPr/>
          <p:nvPr/>
        </p:nvSpPr>
        <p:spPr>
          <a:xfrm>
            <a:off x="1364033" y="3434398"/>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accent2"/>
              </a:solidFill>
            </a:endParaRPr>
          </a:p>
        </p:txBody>
      </p:sp>
      <p:sp>
        <p:nvSpPr>
          <p:cNvPr id="300" name="Oval 299">
            <a:extLst>
              <a:ext uri="{FF2B5EF4-FFF2-40B4-BE49-F238E27FC236}">
                <a16:creationId xmlns:a16="http://schemas.microsoft.com/office/drawing/2014/main" id="{5F51121B-9137-8547-82A4-62DAB6A498CC}"/>
              </a:ext>
            </a:extLst>
          </p:cNvPr>
          <p:cNvSpPr/>
          <p:nvPr/>
        </p:nvSpPr>
        <p:spPr>
          <a:xfrm>
            <a:off x="1604962" y="4271483"/>
            <a:ext cx="491460"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accent2"/>
              </a:solidFill>
            </a:endParaRPr>
          </a:p>
        </p:txBody>
      </p:sp>
      <p:sp>
        <p:nvSpPr>
          <p:cNvPr id="303" name="Oval 302">
            <a:extLst>
              <a:ext uri="{FF2B5EF4-FFF2-40B4-BE49-F238E27FC236}">
                <a16:creationId xmlns:a16="http://schemas.microsoft.com/office/drawing/2014/main" id="{66F9B155-883A-D946-AC06-31BEC3BA4A48}"/>
              </a:ext>
            </a:extLst>
          </p:cNvPr>
          <p:cNvSpPr/>
          <p:nvPr/>
        </p:nvSpPr>
        <p:spPr>
          <a:xfrm>
            <a:off x="1853015" y="4967163"/>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accent2"/>
              </a:solidFill>
            </a:endParaRPr>
          </a:p>
        </p:txBody>
      </p:sp>
      <p:sp>
        <p:nvSpPr>
          <p:cNvPr id="330" name="Oval 329">
            <a:extLst>
              <a:ext uri="{FF2B5EF4-FFF2-40B4-BE49-F238E27FC236}">
                <a16:creationId xmlns:a16="http://schemas.microsoft.com/office/drawing/2014/main" id="{FCF33009-F2A0-CA4F-B0E7-692DDBCF2D87}"/>
              </a:ext>
            </a:extLst>
          </p:cNvPr>
          <p:cNvSpPr/>
          <p:nvPr/>
        </p:nvSpPr>
        <p:spPr>
          <a:xfrm>
            <a:off x="7713478" y="1072788"/>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accent2"/>
              </a:solidFill>
            </a:endParaRPr>
          </a:p>
        </p:txBody>
      </p:sp>
      <p:sp>
        <p:nvSpPr>
          <p:cNvPr id="434" name="TextBox 433">
            <a:extLst>
              <a:ext uri="{FF2B5EF4-FFF2-40B4-BE49-F238E27FC236}">
                <a16:creationId xmlns:a16="http://schemas.microsoft.com/office/drawing/2014/main" id="{269EA3E1-5921-9540-8B99-521618386A37}"/>
              </a:ext>
            </a:extLst>
          </p:cNvPr>
          <p:cNvSpPr txBox="1"/>
          <p:nvPr/>
        </p:nvSpPr>
        <p:spPr>
          <a:xfrm>
            <a:off x="7106620" y="3947523"/>
            <a:ext cx="670376" cy="430887"/>
          </a:xfrm>
          <a:prstGeom prst="rect">
            <a:avLst/>
          </a:prstGeom>
          <a:noFill/>
          <a:ln>
            <a:noFill/>
          </a:ln>
        </p:spPr>
        <p:txBody>
          <a:bodyPr wrap="none" rtlCol="0">
            <a:spAutoFit/>
          </a:bodyPr>
          <a:lstStyle/>
          <a:p>
            <a:r>
              <a:rPr lang="en-US" sz="2200" dirty="0">
                <a:solidFill>
                  <a:schemeClr val="accent2"/>
                </a:solidFill>
              </a:rPr>
              <a:t>211</a:t>
            </a:r>
          </a:p>
        </p:txBody>
      </p:sp>
      <p:sp>
        <p:nvSpPr>
          <p:cNvPr id="437" name="Rectangle 436">
            <a:extLst>
              <a:ext uri="{FF2B5EF4-FFF2-40B4-BE49-F238E27FC236}">
                <a16:creationId xmlns:a16="http://schemas.microsoft.com/office/drawing/2014/main" id="{AA9588DA-4835-5149-A5D7-A2DCDB4D49A8}"/>
              </a:ext>
            </a:extLst>
          </p:cNvPr>
          <p:cNvSpPr/>
          <p:nvPr/>
        </p:nvSpPr>
        <p:spPr>
          <a:xfrm>
            <a:off x="7912546" y="5508427"/>
            <a:ext cx="1021433" cy="430887"/>
          </a:xfrm>
          <a:prstGeom prst="rect">
            <a:avLst/>
          </a:prstGeom>
          <a:noFill/>
          <a:ln>
            <a:noFill/>
          </a:ln>
        </p:spPr>
        <p:txBody>
          <a:bodyPr wrap="none">
            <a:spAutoFit/>
          </a:bodyPr>
          <a:lstStyle/>
          <a:p>
            <a:r>
              <a:rPr lang="en-US" sz="2200" dirty="0">
                <a:solidFill>
                  <a:schemeClr val="accent2"/>
                </a:solidFill>
                <a:latin typeface="Helvetica Neue" panose="02000503000000020004" pitchFamily="2" charset="0"/>
              </a:rPr>
              <a:t>Kessel</a:t>
            </a:r>
            <a:endParaRPr lang="en-US" sz="2200" dirty="0">
              <a:solidFill>
                <a:schemeClr val="accent2"/>
              </a:solidFill>
              <a:effectLst/>
              <a:latin typeface="Helvetica Neue" panose="02000503000000020004" pitchFamily="2" charset="0"/>
            </a:endParaRPr>
          </a:p>
        </p:txBody>
      </p:sp>
      <p:sp>
        <p:nvSpPr>
          <p:cNvPr id="438" name="Rectangle 437">
            <a:extLst>
              <a:ext uri="{FF2B5EF4-FFF2-40B4-BE49-F238E27FC236}">
                <a16:creationId xmlns:a16="http://schemas.microsoft.com/office/drawing/2014/main" id="{D3D6CC9A-7049-3441-B250-514594292F67}"/>
              </a:ext>
            </a:extLst>
          </p:cNvPr>
          <p:cNvSpPr/>
          <p:nvPr/>
        </p:nvSpPr>
        <p:spPr>
          <a:xfrm>
            <a:off x="7555484" y="6392427"/>
            <a:ext cx="1377300" cy="430887"/>
          </a:xfrm>
          <a:prstGeom prst="rect">
            <a:avLst/>
          </a:prstGeom>
          <a:noFill/>
          <a:ln>
            <a:noFill/>
          </a:ln>
        </p:spPr>
        <p:txBody>
          <a:bodyPr wrap="none">
            <a:spAutoFit/>
          </a:bodyPr>
          <a:lstStyle/>
          <a:p>
            <a:r>
              <a:rPr lang="en-US" sz="2200" dirty="0" err="1">
                <a:solidFill>
                  <a:schemeClr val="accent2"/>
                </a:solidFill>
                <a:latin typeface="Helvetica Neue" panose="02000503000000020004" pitchFamily="2" charset="0"/>
              </a:rPr>
              <a:t>Geonosis</a:t>
            </a:r>
            <a:endParaRPr lang="en-US" sz="2200" dirty="0">
              <a:solidFill>
                <a:schemeClr val="accent2"/>
              </a:solidFill>
              <a:effectLst/>
              <a:latin typeface="Helvetica Neue" panose="02000503000000020004" pitchFamily="2" charset="0"/>
            </a:endParaRPr>
          </a:p>
        </p:txBody>
      </p:sp>
      <p:sp>
        <p:nvSpPr>
          <p:cNvPr id="440" name="Rectangle 439">
            <a:extLst>
              <a:ext uri="{FF2B5EF4-FFF2-40B4-BE49-F238E27FC236}">
                <a16:creationId xmlns:a16="http://schemas.microsoft.com/office/drawing/2014/main" id="{E5CC04A8-A4E3-5546-A6CB-5D077A968EE2}"/>
              </a:ext>
            </a:extLst>
          </p:cNvPr>
          <p:cNvSpPr/>
          <p:nvPr/>
        </p:nvSpPr>
        <p:spPr>
          <a:xfrm>
            <a:off x="8861687" y="5007840"/>
            <a:ext cx="1058303" cy="430887"/>
          </a:xfrm>
          <a:prstGeom prst="rect">
            <a:avLst/>
          </a:prstGeom>
          <a:noFill/>
          <a:ln>
            <a:noFill/>
          </a:ln>
        </p:spPr>
        <p:txBody>
          <a:bodyPr wrap="none">
            <a:spAutoFit/>
          </a:bodyPr>
          <a:lstStyle/>
          <a:p>
            <a:r>
              <a:rPr lang="en-US" sz="2200" dirty="0" err="1">
                <a:solidFill>
                  <a:schemeClr val="accent2"/>
                </a:solidFill>
                <a:latin typeface="Helvetica Neue" panose="02000503000000020004" pitchFamily="2" charset="0"/>
              </a:rPr>
              <a:t>Bespin</a:t>
            </a:r>
            <a:endParaRPr lang="en-US" sz="2200" dirty="0">
              <a:solidFill>
                <a:schemeClr val="accent2"/>
              </a:solidFill>
              <a:effectLst/>
              <a:latin typeface="Helvetica Neue" panose="02000503000000020004" pitchFamily="2" charset="0"/>
            </a:endParaRPr>
          </a:p>
        </p:txBody>
      </p:sp>
      <p:sp>
        <p:nvSpPr>
          <p:cNvPr id="441" name="Rectangle 440">
            <a:extLst>
              <a:ext uri="{FF2B5EF4-FFF2-40B4-BE49-F238E27FC236}">
                <a16:creationId xmlns:a16="http://schemas.microsoft.com/office/drawing/2014/main" id="{039850B7-DD2E-6344-9BCB-6A4DAA368113}"/>
              </a:ext>
            </a:extLst>
          </p:cNvPr>
          <p:cNvSpPr/>
          <p:nvPr/>
        </p:nvSpPr>
        <p:spPr>
          <a:xfrm>
            <a:off x="6049198" y="1986768"/>
            <a:ext cx="938077" cy="430887"/>
          </a:xfrm>
          <a:prstGeom prst="rect">
            <a:avLst/>
          </a:prstGeom>
          <a:noFill/>
          <a:ln>
            <a:noFill/>
          </a:ln>
        </p:spPr>
        <p:txBody>
          <a:bodyPr wrap="none">
            <a:spAutoFit/>
          </a:bodyPr>
          <a:lstStyle/>
          <a:p>
            <a:r>
              <a:rPr lang="en-US" sz="2200" dirty="0">
                <a:solidFill>
                  <a:schemeClr val="accent2"/>
                </a:solidFill>
                <a:latin typeface="Helvetica Neue" panose="02000503000000020004" pitchFamily="2" charset="0"/>
              </a:rPr>
              <a:t>Endor</a:t>
            </a:r>
            <a:endParaRPr lang="en-US" sz="2200" dirty="0">
              <a:solidFill>
                <a:schemeClr val="accent2"/>
              </a:solidFill>
              <a:effectLst/>
              <a:latin typeface="Helvetica Neue" panose="02000503000000020004" pitchFamily="2" charset="0"/>
            </a:endParaRPr>
          </a:p>
        </p:txBody>
      </p:sp>
      <p:sp>
        <p:nvSpPr>
          <p:cNvPr id="442" name="TextBox 441">
            <a:extLst>
              <a:ext uri="{FF2B5EF4-FFF2-40B4-BE49-F238E27FC236}">
                <a16:creationId xmlns:a16="http://schemas.microsoft.com/office/drawing/2014/main" id="{B0E85C6C-1C2C-6F4A-B316-006294E75FA9}"/>
              </a:ext>
            </a:extLst>
          </p:cNvPr>
          <p:cNvSpPr txBox="1"/>
          <p:nvPr/>
        </p:nvSpPr>
        <p:spPr>
          <a:xfrm>
            <a:off x="6470872" y="4821504"/>
            <a:ext cx="670376" cy="430887"/>
          </a:xfrm>
          <a:prstGeom prst="rect">
            <a:avLst/>
          </a:prstGeom>
          <a:noFill/>
          <a:ln>
            <a:noFill/>
          </a:ln>
        </p:spPr>
        <p:txBody>
          <a:bodyPr wrap="none" rtlCol="0">
            <a:spAutoFit/>
          </a:bodyPr>
          <a:lstStyle/>
          <a:p>
            <a:r>
              <a:rPr lang="en-US" sz="2200" dirty="0">
                <a:solidFill>
                  <a:schemeClr val="accent2"/>
                </a:solidFill>
              </a:rPr>
              <a:t>101</a:t>
            </a:r>
          </a:p>
        </p:txBody>
      </p:sp>
      <p:sp>
        <p:nvSpPr>
          <p:cNvPr id="443" name="TextBox 442">
            <a:extLst>
              <a:ext uri="{FF2B5EF4-FFF2-40B4-BE49-F238E27FC236}">
                <a16:creationId xmlns:a16="http://schemas.microsoft.com/office/drawing/2014/main" id="{3A3AD827-9FA2-8E48-BC06-054BE6A830F0}"/>
              </a:ext>
            </a:extLst>
          </p:cNvPr>
          <p:cNvSpPr txBox="1"/>
          <p:nvPr/>
        </p:nvSpPr>
        <p:spPr>
          <a:xfrm>
            <a:off x="8183382" y="4793966"/>
            <a:ext cx="508473" cy="430887"/>
          </a:xfrm>
          <a:prstGeom prst="rect">
            <a:avLst/>
          </a:prstGeom>
          <a:noFill/>
          <a:ln>
            <a:noFill/>
          </a:ln>
        </p:spPr>
        <p:txBody>
          <a:bodyPr wrap="none" rtlCol="0">
            <a:spAutoFit/>
          </a:bodyPr>
          <a:lstStyle/>
          <a:p>
            <a:r>
              <a:rPr lang="en-US" sz="2200" dirty="0">
                <a:solidFill>
                  <a:schemeClr val="accent2"/>
                </a:solidFill>
              </a:rPr>
              <a:t>85</a:t>
            </a:r>
          </a:p>
        </p:txBody>
      </p:sp>
      <p:sp>
        <p:nvSpPr>
          <p:cNvPr id="444" name="TextBox 443">
            <a:extLst>
              <a:ext uri="{FF2B5EF4-FFF2-40B4-BE49-F238E27FC236}">
                <a16:creationId xmlns:a16="http://schemas.microsoft.com/office/drawing/2014/main" id="{B6411F38-A740-494B-B115-98B626736517}"/>
              </a:ext>
            </a:extLst>
          </p:cNvPr>
          <p:cNvSpPr txBox="1"/>
          <p:nvPr/>
        </p:nvSpPr>
        <p:spPr>
          <a:xfrm>
            <a:off x="7641173" y="5981576"/>
            <a:ext cx="508473" cy="430887"/>
          </a:xfrm>
          <a:prstGeom prst="rect">
            <a:avLst/>
          </a:prstGeom>
          <a:noFill/>
          <a:ln>
            <a:noFill/>
          </a:ln>
        </p:spPr>
        <p:txBody>
          <a:bodyPr wrap="none" rtlCol="0">
            <a:spAutoFit/>
          </a:bodyPr>
          <a:lstStyle/>
          <a:p>
            <a:r>
              <a:rPr lang="en-US" sz="2200" dirty="0">
                <a:solidFill>
                  <a:schemeClr val="accent2"/>
                </a:solidFill>
              </a:rPr>
              <a:t>90</a:t>
            </a:r>
          </a:p>
        </p:txBody>
      </p:sp>
      <p:sp>
        <p:nvSpPr>
          <p:cNvPr id="445" name="Oval 444">
            <a:extLst>
              <a:ext uri="{FF2B5EF4-FFF2-40B4-BE49-F238E27FC236}">
                <a16:creationId xmlns:a16="http://schemas.microsoft.com/office/drawing/2014/main" id="{D6F7F0DA-6CCF-C945-8773-87DD64F21221}"/>
              </a:ext>
            </a:extLst>
          </p:cNvPr>
          <p:cNvSpPr/>
          <p:nvPr/>
        </p:nvSpPr>
        <p:spPr>
          <a:xfrm>
            <a:off x="7131832" y="6264234"/>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accent2"/>
              </a:solidFill>
            </a:endParaRPr>
          </a:p>
        </p:txBody>
      </p:sp>
      <p:cxnSp>
        <p:nvCxnSpPr>
          <p:cNvPr id="446" name="Straight Connector 445">
            <a:extLst>
              <a:ext uri="{FF2B5EF4-FFF2-40B4-BE49-F238E27FC236}">
                <a16:creationId xmlns:a16="http://schemas.microsoft.com/office/drawing/2014/main" id="{D2E8D8E0-852A-894D-9D94-1BB8ECF91A9C}"/>
              </a:ext>
            </a:extLst>
          </p:cNvPr>
          <p:cNvCxnSpPr>
            <a:cxnSpLocks/>
          </p:cNvCxnSpPr>
          <p:nvPr/>
        </p:nvCxnSpPr>
        <p:spPr>
          <a:xfrm>
            <a:off x="6461275" y="4540333"/>
            <a:ext cx="1269626" cy="663801"/>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8324658A-8B15-C94D-A9B0-FF3BE99232D5}"/>
              </a:ext>
            </a:extLst>
          </p:cNvPr>
          <p:cNvCxnSpPr>
            <a:cxnSpLocks/>
          </p:cNvCxnSpPr>
          <p:nvPr/>
        </p:nvCxnSpPr>
        <p:spPr>
          <a:xfrm>
            <a:off x="6218710" y="2808386"/>
            <a:ext cx="1512191" cy="2395748"/>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88914F8E-F8B3-A043-8E76-E2535734A015}"/>
              </a:ext>
            </a:extLst>
          </p:cNvPr>
          <p:cNvCxnSpPr>
            <a:cxnSpLocks/>
          </p:cNvCxnSpPr>
          <p:nvPr/>
        </p:nvCxnSpPr>
        <p:spPr>
          <a:xfrm flipH="1">
            <a:off x="8106191" y="4990541"/>
            <a:ext cx="782959" cy="369044"/>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49" name="Oval 448">
            <a:extLst>
              <a:ext uri="{FF2B5EF4-FFF2-40B4-BE49-F238E27FC236}">
                <a16:creationId xmlns:a16="http://schemas.microsoft.com/office/drawing/2014/main" id="{6B93F8C1-6F05-8E4C-AF76-00F80E03F580}"/>
              </a:ext>
            </a:extLst>
          </p:cNvPr>
          <p:cNvSpPr/>
          <p:nvPr/>
        </p:nvSpPr>
        <p:spPr>
          <a:xfrm>
            <a:off x="8818022" y="4615232"/>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accent2"/>
              </a:solidFill>
            </a:endParaRPr>
          </a:p>
        </p:txBody>
      </p:sp>
      <p:sp>
        <p:nvSpPr>
          <p:cNvPr id="450" name="Oval 449">
            <a:extLst>
              <a:ext uri="{FF2B5EF4-FFF2-40B4-BE49-F238E27FC236}">
                <a16:creationId xmlns:a16="http://schemas.microsoft.com/office/drawing/2014/main" id="{1973CD33-7257-8345-8B41-9FF180533D9B}"/>
              </a:ext>
            </a:extLst>
          </p:cNvPr>
          <p:cNvSpPr/>
          <p:nvPr/>
        </p:nvSpPr>
        <p:spPr>
          <a:xfrm>
            <a:off x="7653681" y="5121507"/>
            <a:ext cx="452510" cy="45251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accent2"/>
              </a:solidFill>
            </a:endParaRPr>
          </a:p>
        </p:txBody>
      </p:sp>
      <p:sp>
        <p:nvSpPr>
          <p:cNvPr id="253" name="TextBox 252">
            <a:extLst>
              <a:ext uri="{FF2B5EF4-FFF2-40B4-BE49-F238E27FC236}">
                <a16:creationId xmlns:a16="http://schemas.microsoft.com/office/drawing/2014/main" id="{0C537247-820F-904A-9BA7-861C36D92031}"/>
              </a:ext>
            </a:extLst>
          </p:cNvPr>
          <p:cNvSpPr txBox="1"/>
          <p:nvPr/>
        </p:nvSpPr>
        <p:spPr>
          <a:xfrm>
            <a:off x="5039128" y="4135827"/>
            <a:ext cx="508473" cy="430887"/>
          </a:xfrm>
          <a:prstGeom prst="rect">
            <a:avLst/>
          </a:prstGeom>
          <a:noFill/>
          <a:ln>
            <a:noFill/>
          </a:ln>
        </p:spPr>
        <p:txBody>
          <a:bodyPr wrap="none" rtlCol="0">
            <a:spAutoFit/>
          </a:bodyPr>
          <a:lstStyle/>
          <a:p>
            <a:r>
              <a:rPr lang="en-US" sz="2200" dirty="0">
                <a:solidFill>
                  <a:schemeClr val="accent2"/>
                </a:solidFill>
              </a:rPr>
              <a:t>97</a:t>
            </a:r>
          </a:p>
        </p:txBody>
      </p:sp>
      <p:sp>
        <p:nvSpPr>
          <p:cNvPr id="259" name="TextBox 258">
            <a:extLst>
              <a:ext uri="{FF2B5EF4-FFF2-40B4-BE49-F238E27FC236}">
                <a16:creationId xmlns:a16="http://schemas.microsoft.com/office/drawing/2014/main" id="{86FC899E-CC9A-BA49-8BFB-D9DBC90C2256}"/>
              </a:ext>
            </a:extLst>
          </p:cNvPr>
          <p:cNvSpPr txBox="1"/>
          <p:nvPr/>
        </p:nvSpPr>
        <p:spPr>
          <a:xfrm>
            <a:off x="5504757" y="5389043"/>
            <a:ext cx="670376" cy="430887"/>
          </a:xfrm>
          <a:prstGeom prst="rect">
            <a:avLst/>
          </a:prstGeom>
          <a:noFill/>
          <a:ln>
            <a:noFill/>
          </a:ln>
        </p:spPr>
        <p:txBody>
          <a:bodyPr wrap="none" rtlCol="0">
            <a:spAutoFit/>
          </a:bodyPr>
          <a:lstStyle/>
          <a:p>
            <a:r>
              <a:rPr lang="en-US" sz="2200" dirty="0">
                <a:solidFill>
                  <a:schemeClr val="accent2"/>
                </a:solidFill>
              </a:rPr>
              <a:t>138</a:t>
            </a:r>
          </a:p>
        </p:txBody>
      </p:sp>
      <p:cxnSp>
        <p:nvCxnSpPr>
          <p:cNvPr id="252" name="Straight Connector 251">
            <a:extLst>
              <a:ext uri="{FF2B5EF4-FFF2-40B4-BE49-F238E27FC236}">
                <a16:creationId xmlns:a16="http://schemas.microsoft.com/office/drawing/2014/main" id="{6DB31B71-D501-164D-95B5-7C4055CB44AA}"/>
              </a:ext>
            </a:extLst>
          </p:cNvPr>
          <p:cNvCxnSpPr>
            <a:cxnSpLocks/>
            <a:stCxn id="312" idx="5"/>
          </p:cNvCxnSpPr>
          <p:nvPr/>
        </p:nvCxnSpPr>
        <p:spPr>
          <a:xfrm>
            <a:off x="4615772" y="3804290"/>
            <a:ext cx="1470213" cy="58059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6368C225-02FA-934C-BD15-1C43591D87E7}"/>
              </a:ext>
            </a:extLst>
          </p:cNvPr>
          <p:cNvCxnSpPr>
            <a:cxnSpLocks/>
            <a:stCxn id="324" idx="7"/>
          </p:cNvCxnSpPr>
          <p:nvPr/>
        </p:nvCxnSpPr>
        <p:spPr>
          <a:xfrm flipV="1">
            <a:off x="4967197" y="4695783"/>
            <a:ext cx="1118788" cy="147833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2" name="Oval 311">
            <a:extLst>
              <a:ext uri="{FF2B5EF4-FFF2-40B4-BE49-F238E27FC236}">
                <a16:creationId xmlns:a16="http://schemas.microsoft.com/office/drawing/2014/main" id="{AE761F8D-45FF-F849-ABDA-54FE2CF88306}"/>
              </a:ext>
            </a:extLst>
          </p:cNvPr>
          <p:cNvSpPr/>
          <p:nvPr/>
        </p:nvSpPr>
        <p:spPr>
          <a:xfrm>
            <a:off x="4240482" y="3429000"/>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accent2"/>
              </a:solidFill>
            </a:endParaRPr>
          </a:p>
        </p:txBody>
      </p:sp>
      <p:sp>
        <p:nvSpPr>
          <p:cNvPr id="250" name="TextBox 249">
            <a:extLst>
              <a:ext uri="{FF2B5EF4-FFF2-40B4-BE49-F238E27FC236}">
                <a16:creationId xmlns:a16="http://schemas.microsoft.com/office/drawing/2014/main" id="{F4049837-940A-7C41-BE36-146946BF9033}"/>
              </a:ext>
            </a:extLst>
          </p:cNvPr>
          <p:cNvSpPr txBox="1"/>
          <p:nvPr/>
        </p:nvSpPr>
        <p:spPr>
          <a:xfrm>
            <a:off x="4081947" y="2874848"/>
            <a:ext cx="508473" cy="430887"/>
          </a:xfrm>
          <a:prstGeom prst="rect">
            <a:avLst/>
          </a:prstGeom>
          <a:noFill/>
          <a:ln>
            <a:noFill/>
          </a:ln>
        </p:spPr>
        <p:txBody>
          <a:bodyPr wrap="none" rtlCol="0">
            <a:spAutoFit/>
          </a:bodyPr>
          <a:lstStyle/>
          <a:p>
            <a:r>
              <a:rPr lang="en-US" sz="2200" dirty="0">
                <a:solidFill>
                  <a:schemeClr val="accent2"/>
                </a:solidFill>
              </a:rPr>
              <a:t>80</a:t>
            </a:r>
          </a:p>
        </p:txBody>
      </p:sp>
      <p:sp>
        <p:nvSpPr>
          <p:cNvPr id="256" name="TextBox 255">
            <a:extLst>
              <a:ext uri="{FF2B5EF4-FFF2-40B4-BE49-F238E27FC236}">
                <a16:creationId xmlns:a16="http://schemas.microsoft.com/office/drawing/2014/main" id="{8A1D7B3D-EB8C-B34A-8BB0-038685F585A5}"/>
              </a:ext>
            </a:extLst>
          </p:cNvPr>
          <p:cNvSpPr txBox="1"/>
          <p:nvPr/>
        </p:nvSpPr>
        <p:spPr>
          <a:xfrm>
            <a:off x="3946116" y="4807341"/>
            <a:ext cx="670376" cy="430887"/>
          </a:xfrm>
          <a:prstGeom prst="rect">
            <a:avLst/>
          </a:prstGeom>
          <a:noFill/>
          <a:ln>
            <a:noFill/>
          </a:ln>
        </p:spPr>
        <p:txBody>
          <a:bodyPr wrap="none" rtlCol="0">
            <a:spAutoFit/>
          </a:bodyPr>
          <a:lstStyle/>
          <a:p>
            <a:r>
              <a:rPr lang="en-US" sz="2200" dirty="0">
                <a:solidFill>
                  <a:schemeClr val="accent2"/>
                </a:solidFill>
              </a:rPr>
              <a:t>146</a:t>
            </a:r>
          </a:p>
        </p:txBody>
      </p:sp>
      <p:sp>
        <p:nvSpPr>
          <p:cNvPr id="310" name="Rectangle 309">
            <a:extLst>
              <a:ext uri="{FF2B5EF4-FFF2-40B4-BE49-F238E27FC236}">
                <a16:creationId xmlns:a16="http://schemas.microsoft.com/office/drawing/2014/main" id="{7C358411-FDB2-364F-BE8A-146C75E2B969}"/>
              </a:ext>
            </a:extLst>
          </p:cNvPr>
          <p:cNvSpPr/>
          <p:nvPr/>
        </p:nvSpPr>
        <p:spPr>
          <a:xfrm>
            <a:off x="3775935" y="2040963"/>
            <a:ext cx="2000869" cy="430887"/>
          </a:xfrm>
          <a:prstGeom prst="rect">
            <a:avLst/>
          </a:prstGeom>
          <a:noFill/>
          <a:ln>
            <a:noFill/>
          </a:ln>
        </p:spPr>
        <p:txBody>
          <a:bodyPr wrap="none">
            <a:spAutoFit/>
          </a:bodyPr>
          <a:lstStyle/>
          <a:p>
            <a:r>
              <a:rPr lang="en-US" sz="2200" dirty="0" err="1">
                <a:solidFill>
                  <a:schemeClr val="accent2"/>
                </a:solidFill>
                <a:latin typeface="Helvetica Neue" panose="02000503000000020004" pitchFamily="2" charset="0"/>
              </a:rPr>
              <a:t>Starkiller</a:t>
            </a:r>
            <a:r>
              <a:rPr lang="en-US" sz="2200" dirty="0">
                <a:solidFill>
                  <a:schemeClr val="accent2"/>
                </a:solidFill>
                <a:latin typeface="Helvetica Neue" panose="02000503000000020004" pitchFamily="2" charset="0"/>
              </a:rPr>
              <a:t> Base</a:t>
            </a:r>
            <a:endParaRPr lang="en-US" sz="2200" dirty="0">
              <a:solidFill>
                <a:schemeClr val="accent2"/>
              </a:solidFill>
              <a:effectLst/>
              <a:latin typeface="Helvetica Neue" panose="02000503000000020004" pitchFamily="2" charset="0"/>
            </a:endParaRPr>
          </a:p>
        </p:txBody>
      </p:sp>
      <p:sp>
        <p:nvSpPr>
          <p:cNvPr id="200" name="Oval 199">
            <a:extLst>
              <a:ext uri="{FF2B5EF4-FFF2-40B4-BE49-F238E27FC236}">
                <a16:creationId xmlns:a16="http://schemas.microsoft.com/office/drawing/2014/main" id="{A898A2FC-1C71-DC46-AB6E-839DD7FF85B5}"/>
              </a:ext>
            </a:extLst>
          </p:cNvPr>
          <p:cNvSpPr/>
          <p:nvPr/>
        </p:nvSpPr>
        <p:spPr>
          <a:xfrm>
            <a:off x="4208798" y="3396067"/>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 </a:t>
            </a:r>
          </a:p>
        </p:txBody>
      </p:sp>
      <p:cxnSp>
        <p:nvCxnSpPr>
          <p:cNvPr id="249" name="Straight Connector 248">
            <a:extLst>
              <a:ext uri="{FF2B5EF4-FFF2-40B4-BE49-F238E27FC236}">
                <a16:creationId xmlns:a16="http://schemas.microsoft.com/office/drawing/2014/main" id="{D47386E3-1337-6F4F-81C2-531FD87CB032}"/>
              </a:ext>
            </a:extLst>
          </p:cNvPr>
          <p:cNvCxnSpPr>
            <a:cxnSpLocks/>
            <a:endCxn id="309" idx="4"/>
          </p:cNvCxnSpPr>
          <p:nvPr/>
        </p:nvCxnSpPr>
        <p:spPr>
          <a:xfrm flipH="1" flipV="1">
            <a:off x="3955620" y="2943102"/>
            <a:ext cx="326848" cy="526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43C03F0A-E3AB-1144-88A8-93868A3ABE25}"/>
              </a:ext>
            </a:extLst>
          </p:cNvPr>
          <p:cNvCxnSpPr>
            <a:cxnSpLocks/>
            <a:stCxn id="324" idx="0"/>
            <a:endCxn id="312" idx="4"/>
          </p:cNvCxnSpPr>
          <p:nvPr/>
        </p:nvCxnSpPr>
        <p:spPr>
          <a:xfrm flipH="1" flipV="1">
            <a:off x="4460322" y="3868679"/>
            <a:ext cx="351425" cy="224104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77F39A45-5669-294A-BA2B-FBECCEB22800}"/>
              </a:ext>
            </a:extLst>
          </p:cNvPr>
          <p:cNvSpPr txBox="1"/>
          <p:nvPr/>
        </p:nvSpPr>
        <p:spPr>
          <a:xfrm>
            <a:off x="4441104" y="2339805"/>
            <a:ext cx="508473" cy="430887"/>
          </a:xfrm>
          <a:prstGeom prst="rect">
            <a:avLst/>
          </a:prstGeom>
          <a:noFill/>
          <a:ln>
            <a:noFill/>
          </a:ln>
        </p:spPr>
        <p:txBody>
          <a:bodyPr wrap="none" rtlCol="0">
            <a:spAutoFit/>
          </a:bodyPr>
          <a:lstStyle/>
          <a:p>
            <a:r>
              <a:rPr lang="en-US" sz="2200" dirty="0">
                <a:solidFill>
                  <a:schemeClr val="accent2"/>
                </a:solidFill>
              </a:rPr>
              <a:t>99</a:t>
            </a:r>
          </a:p>
        </p:txBody>
      </p:sp>
      <p:cxnSp>
        <p:nvCxnSpPr>
          <p:cNvPr id="246" name="Straight Connector 245">
            <a:extLst>
              <a:ext uri="{FF2B5EF4-FFF2-40B4-BE49-F238E27FC236}">
                <a16:creationId xmlns:a16="http://schemas.microsoft.com/office/drawing/2014/main" id="{368B94DD-636E-A445-AE7F-C4541F8FD364}"/>
              </a:ext>
            </a:extLst>
          </p:cNvPr>
          <p:cNvCxnSpPr>
            <a:cxnSpLocks/>
            <a:endCxn id="309" idx="6"/>
          </p:cNvCxnSpPr>
          <p:nvPr/>
        </p:nvCxnSpPr>
        <p:spPr>
          <a:xfrm flipH="1">
            <a:off x="4175459" y="2652936"/>
            <a:ext cx="1667961" cy="7032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1" name="Oval 450">
            <a:extLst>
              <a:ext uri="{FF2B5EF4-FFF2-40B4-BE49-F238E27FC236}">
                <a16:creationId xmlns:a16="http://schemas.microsoft.com/office/drawing/2014/main" id="{36C248BC-C739-B641-AD8F-DF5A5A17937A}"/>
              </a:ext>
            </a:extLst>
          </p:cNvPr>
          <p:cNvSpPr/>
          <p:nvPr/>
        </p:nvSpPr>
        <p:spPr>
          <a:xfrm>
            <a:off x="5832066" y="2428985"/>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accent2"/>
              </a:solidFill>
            </a:endParaRPr>
          </a:p>
        </p:txBody>
      </p:sp>
      <p:grpSp>
        <p:nvGrpSpPr>
          <p:cNvPr id="52" name="Group 51">
            <a:extLst>
              <a:ext uri="{FF2B5EF4-FFF2-40B4-BE49-F238E27FC236}">
                <a16:creationId xmlns:a16="http://schemas.microsoft.com/office/drawing/2014/main" id="{9B3B5BC3-2DAC-F741-9797-96972DC9FD09}"/>
              </a:ext>
            </a:extLst>
          </p:cNvPr>
          <p:cNvGrpSpPr/>
          <p:nvPr/>
        </p:nvGrpSpPr>
        <p:grpSpPr>
          <a:xfrm>
            <a:off x="204444" y="118084"/>
            <a:ext cx="3971015" cy="2825018"/>
            <a:chOff x="204444" y="118084"/>
            <a:chExt cx="3971015" cy="2825018"/>
          </a:xfrm>
        </p:grpSpPr>
        <p:sp>
          <p:nvSpPr>
            <p:cNvPr id="226" name="TextBox 225">
              <a:extLst>
                <a:ext uri="{FF2B5EF4-FFF2-40B4-BE49-F238E27FC236}">
                  <a16:creationId xmlns:a16="http://schemas.microsoft.com/office/drawing/2014/main" id="{C2B10C15-E2A9-B846-B08D-1954B51596C6}"/>
                </a:ext>
              </a:extLst>
            </p:cNvPr>
            <p:cNvSpPr txBox="1"/>
            <p:nvPr/>
          </p:nvSpPr>
          <p:spPr>
            <a:xfrm>
              <a:off x="2881592" y="843733"/>
              <a:ext cx="670376" cy="430887"/>
            </a:xfrm>
            <a:prstGeom prst="rect">
              <a:avLst/>
            </a:prstGeom>
            <a:noFill/>
            <a:ln>
              <a:noFill/>
            </a:ln>
          </p:spPr>
          <p:txBody>
            <a:bodyPr wrap="none" rtlCol="0">
              <a:spAutoFit/>
            </a:bodyPr>
            <a:lstStyle/>
            <a:p>
              <a:r>
                <a:rPr lang="en-US" sz="2200" dirty="0">
                  <a:solidFill>
                    <a:schemeClr val="accent2"/>
                  </a:solidFill>
                </a:rPr>
                <a:t>151</a:t>
              </a:r>
            </a:p>
          </p:txBody>
        </p:sp>
        <p:sp>
          <p:nvSpPr>
            <p:cNvPr id="229" name="TextBox 228">
              <a:extLst>
                <a:ext uri="{FF2B5EF4-FFF2-40B4-BE49-F238E27FC236}">
                  <a16:creationId xmlns:a16="http://schemas.microsoft.com/office/drawing/2014/main" id="{44421A85-7A98-0748-B936-71E6C8B38FBF}"/>
                </a:ext>
              </a:extLst>
            </p:cNvPr>
            <p:cNvSpPr txBox="1"/>
            <p:nvPr/>
          </p:nvSpPr>
          <p:spPr>
            <a:xfrm>
              <a:off x="2331441" y="1916063"/>
              <a:ext cx="670376" cy="430887"/>
            </a:xfrm>
            <a:prstGeom prst="rect">
              <a:avLst/>
            </a:prstGeom>
            <a:noFill/>
            <a:ln>
              <a:noFill/>
            </a:ln>
          </p:spPr>
          <p:txBody>
            <a:bodyPr wrap="none" rtlCol="0">
              <a:spAutoFit/>
            </a:bodyPr>
            <a:lstStyle/>
            <a:p>
              <a:r>
                <a:rPr lang="en-US" sz="2200" dirty="0">
                  <a:solidFill>
                    <a:schemeClr val="accent2"/>
                  </a:solidFill>
                </a:rPr>
                <a:t>140</a:t>
              </a:r>
            </a:p>
          </p:txBody>
        </p:sp>
        <p:sp>
          <p:nvSpPr>
            <p:cNvPr id="289" name="Rectangle 288">
              <a:extLst>
                <a:ext uri="{FF2B5EF4-FFF2-40B4-BE49-F238E27FC236}">
                  <a16:creationId xmlns:a16="http://schemas.microsoft.com/office/drawing/2014/main" id="{12B40BE8-4918-9B4C-9C58-0F84D6B16D92}"/>
                </a:ext>
              </a:extLst>
            </p:cNvPr>
            <p:cNvSpPr/>
            <p:nvPr/>
          </p:nvSpPr>
          <p:spPr>
            <a:xfrm>
              <a:off x="2574746" y="118084"/>
              <a:ext cx="1284069" cy="430887"/>
            </a:xfrm>
            <a:prstGeom prst="rect">
              <a:avLst/>
            </a:prstGeom>
            <a:noFill/>
            <a:ln>
              <a:noFill/>
            </a:ln>
          </p:spPr>
          <p:txBody>
            <a:bodyPr wrap="none">
              <a:spAutoFit/>
            </a:bodyPr>
            <a:lstStyle/>
            <a:p>
              <a:r>
                <a:rPr lang="en-US" sz="2200" dirty="0" err="1">
                  <a:solidFill>
                    <a:schemeClr val="accent2"/>
                  </a:solidFill>
                  <a:latin typeface="Helvetica Neue" panose="02000503000000020004" pitchFamily="2" charset="0"/>
                </a:rPr>
                <a:t>Onderon</a:t>
              </a:r>
              <a:endParaRPr lang="en-US" sz="2200" dirty="0">
                <a:solidFill>
                  <a:schemeClr val="accent2"/>
                </a:solidFill>
                <a:effectLst/>
                <a:latin typeface="Helvetica Neue" panose="02000503000000020004" pitchFamily="2" charset="0"/>
              </a:endParaRPr>
            </a:p>
          </p:txBody>
        </p:sp>
        <p:sp>
          <p:nvSpPr>
            <p:cNvPr id="295" name="Rectangle 294">
              <a:extLst>
                <a:ext uri="{FF2B5EF4-FFF2-40B4-BE49-F238E27FC236}">
                  <a16:creationId xmlns:a16="http://schemas.microsoft.com/office/drawing/2014/main" id="{91BC8C2A-533E-5046-952B-00B7CC2A24FC}"/>
                </a:ext>
              </a:extLst>
            </p:cNvPr>
            <p:cNvSpPr/>
            <p:nvPr/>
          </p:nvSpPr>
          <p:spPr>
            <a:xfrm>
              <a:off x="204444" y="2101793"/>
              <a:ext cx="1305165" cy="430887"/>
            </a:xfrm>
            <a:prstGeom prst="rect">
              <a:avLst/>
            </a:prstGeom>
            <a:noFill/>
            <a:ln>
              <a:noFill/>
            </a:ln>
          </p:spPr>
          <p:txBody>
            <a:bodyPr wrap="none">
              <a:spAutoFit/>
            </a:bodyPr>
            <a:lstStyle/>
            <a:p>
              <a:r>
                <a:rPr lang="en-US" sz="2200" dirty="0" err="1">
                  <a:solidFill>
                    <a:schemeClr val="accent2"/>
                  </a:solidFill>
                  <a:latin typeface="Helvetica Neue" panose="02000503000000020004" pitchFamily="2" charset="0"/>
                </a:rPr>
                <a:t>Alderaan</a:t>
              </a:r>
              <a:endParaRPr lang="en-US" sz="2200" dirty="0">
                <a:solidFill>
                  <a:schemeClr val="accent2"/>
                </a:solidFill>
                <a:effectLst/>
                <a:latin typeface="Helvetica Neue" panose="02000503000000020004" pitchFamily="2" charset="0"/>
              </a:endParaRPr>
            </a:p>
          </p:txBody>
        </p:sp>
        <p:cxnSp>
          <p:nvCxnSpPr>
            <p:cNvPr id="225" name="Straight Connector 224">
              <a:extLst>
                <a:ext uri="{FF2B5EF4-FFF2-40B4-BE49-F238E27FC236}">
                  <a16:creationId xmlns:a16="http://schemas.microsoft.com/office/drawing/2014/main" id="{7A2F26BB-93C8-5942-9439-D4A9DAD0CCF2}"/>
                </a:ext>
              </a:extLst>
            </p:cNvPr>
            <p:cNvCxnSpPr>
              <a:cxnSpLocks/>
              <a:stCxn id="288" idx="5"/>
              <a:endCxn id="309" idx="1"/>
            </p:cNvCxnSpPr>
            <p:nvPr/>
          </p:nvCxnSpPr>
          <p:spPr>
            <a:xfrm>
              <a:off x="2538230" y="562878"/>
              <a:ext cx="1261939" cy="200493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941193F-9727-B348-9A9F-9666EBCF77C3}"/>
                </a:ext>
              </a:extLst>
            </p:cNvPr>
            <p:cNvCxnSpPr>
              <a:cxnSpLocks/>
              <a:stCxn id="294" idx="6"/>
              <a:endCxn id="309" idx="2"/>
            </p:cNvCxnSpPr>
            <p:nvPr/>
          </p:nvCxnSpPr>
          <p:spPr>
            <a:xfrm>
              <a:off x="1803712" y="2077046"/>
              <a:ext cx="1932068" cy="64621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EDFC59F4-D4E5-B243-9B19-576EA8B7A206}"/>
                </a:ext>
              </a:extLst>
            </p:cNvPr>
            <p:cNvSpPr/>
            <p:nvPr/>
          </p:nvSpPr>
          <p:spPr>
            <a:xfrm>
              <a:off x="2162940" y="187588"/>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accent2"/>
                </a:solidFill>
              </a:endParaRPr>
            </a:p>
          </p:txBody>
        </p:sp>
        <p:sp>
          <p:nvSpPr>
            <p:cNvPr id="294" name="Oval 293">
              <a:extLst>
                <a:ext uri="{FF2B5EF4-FFF2-40B4-BE49-F238E27FC236}">
                  <a16:creationId xmlns:a16="http://schemas.microsoft.com/office/drawing/2014/main" id="{653AB248-8022-B543-9F78-1AC9DDACE3E2}"/>
                </a:ext>
              </a:extLst>
            </p:cNvPr>
            <p:cNvSpPr/>
            <p:nvPr/>
          </p:nvSpPr>
          <p:spPr>
            <a:xfrm>
              <a:off x="1364033" y="1857206"/>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accent2"/>
                </a:solidFill>
              </a:endParaRPr>
            </a:p>
          </p:txBody>
        </p:sp>
        <p:sp>
          <p:nvSpPr>
            <p:cNvPr id="309" name="Oval 308">
              <a:extLst>
                <a:ext uri="{FF2B5EF4-FFF2-40B4-BE49-F238E27FC236}">
                  <a16:creationId xmlns:a16="http://schemas.microsoft.com/office/drawing/2014/main" id="{58DF6943-5F16-AC44-B561-C0849B97BA95}"/>
                </a:ext>
              </a:extLst>
            </p:cNvPr>
            <p:cNvSpPr/>
            <p:nvPr/>
          </p:nvSpPr>
          <p:spPr>
            <a:xfrm>
              <a:off x="3735780" y="2503423"/>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accent2"/>
                </a:solidFill>
              </a:endParaRPr>
            </a:p>
          </p:txBody>
        </p:sp>
      </p:grpSp>
      <p:sp>
        <p:nvSpPr>
          <p:cNvPr id="313" name="Rectangle 312">
            <a:extLst>
              <a:ext uri="{FF2B5EF4-FFF2-40B4-BE49-F238E27FC236}">
                <a16:creationId xmlns:a16="http://schemas.microsoft.com/office/drawing/2014/main" id="{A0A03FF9-B0E9-724E-A3C3-55CCD5E501A6}"/>
              </a:ext>
            </a:extLst>
          </p:cNvPr>
          <p:cNvSpPr/>
          <p:nvPr/>
        </p:nvSpPr>
        <p:spPr>
          <a:xfrm>
            <a:off x="4633700" y="3402582"/>
            <a:ext cx="989373" cy="430887"/>
          </a:xfrm>
          <a:prstGeom prst="rect">
            <a:avLst/>
          </a:prstGeom>
          <a:noFill/>
          <a:ln>
            <a:noFill/>
          </a:ln>
        </p:spPr>
        <p:txBody>
          <a:bodyPr wrap="none">
            <a:spAutoFit/>
          </a:bodyPr>
          <a:lstStyle/>
          <a:p>
            <a:r>
              <a:rPr lang="en-US" sz="2200" dirty="0" err="1">
                <a:solidFill>
                  <a:schemeClr val="accent2"/>
                </a:solidFill>
                <a:latin typeface="Helvetica Neue" panose="02000503000000020004" pitchFamily="2" charset="0"/>
              </a:rPr>
              <a:t>Ryloth</a:t>
            </a:r>
            <a:endParaRPr lang="en-US" sz="2200" dirty="0">
              <a:solidFill>
                <a:schemeClr val="accent2"/>
              </a:solidFill>
              <a:effectLst/>
              <a:latin typeface="Helvetica Neue" panose="02000503000000020004" pitchFamily="2" charset="0"/>
            </a:endParaRPr>
          </a:p>
        </p:txBody>
      </p:sp>
      <p:sp>
        <p:nvSpPr>
          <p:cNvPr id="325" name="Rectangle 324">
            <a:extLst>
              <a:ext uri="{FF2B5EF4-FFF2-40B4-BE49-F238E27FC236}">
                <a16:creationId xmlns:a16="http://schemas.microsoft.com/office/drawing/2014/main" id="{453D12F6-FBA8-2645-A5D0-F9AA24EEC67B}"/>
              </a:ext>
            </a:extLst>
          </p:cNvPr>
          <p:cNvSpPr/>
          <p:nvPr/>
        </p:nvSpPr>
        <p:spPr>
          <a:xfrm>
            <a:off x="4360366" y="6556734"/>
            <a:ext cx="1217000" cy="430887"/>
          </a:xfrm>
          <a:prstGeom prst="rect">
            <a:avLst/>
          </a:prstGeom>
          <a:noFill/>
          <a:ln>
            <a:noFill/>
          </a:ln>
        </p:spPr>
        <p:txBody>
          <a:bodyPr wrap="none">
            <a:spAutoFit/>
          </a:bodyPr>
          <a:lstStyle/>
          <a:p>
            <a:r>
              <a:rPr lang="en-US" sz="2200" dirty="0" err="1">
                <a:solidFill>
                  <a:schemeClr val="accent2"/>
                </a:solidFill>
                <a:latin typeface="Helvetica Neue" panose="02000503000000020004" pitchFamily="2" charset="0"/>
              </a:rPr>
              <a:t>Zygerria</a:t>
            </a:r>
            <a:endParaRPr lang="en-US" sz="2200" dirty="0">
              <a:solidFill>
                <a:schemeClr val="accent2"/>
              </a:solidFill>
              <a:effectLst/>
              <a:latin typeface="Helvetica Neue" panose="02000503000000020004" pitchFamily="2" charset="0"/>
            </a:endParaRPr>
          </a:p>
        </p:txBody>
      </p:sp>
      <p:grpSp>
        <p:nvGrpSpPr>
          <p:cNvPr id="51" name="Group 50">
            <a:extLst>
              <a:ext uri="{FF2B5EF4-FFF2-40B4-BE49-F238E27FC236}">
                <a16:creationId xmlns:a16="http://schemas.microsoft.com/office/drawing/2014/main" id="{94F0EC3E-0317-6746-9DD2-EFEED4221707}"/>
              </a:ext>
            </a:extLst>
          </p:cNvPr>
          <p:cNvGrpSpPr/>
          <p:nvPr/>
        </p:nvGrpSpPr>
        <p:grpSpPr>
          <a:xfrm>
            <a:off x="1438141" y="5875310"/>
            <a:ext cx="3593445" cy="788126"/>
            <a:chOff x="1438141" y="5875310"/>
            <a:chExt cx="3593445" cy="788126"/>
          </a:xfrm>
        </p:grpSpPr>
        <p:sp>
          <p:nvSpPr>
            <p:cNvPr id="244" name="TextBox 243">
              <a:extLst>
                <a:ext uri="{FF2B5EF4-FFF2-40B4-BE49-F238E27FC236}">
                  <a16:creationId xmlns:a16="http://schemas.microsoft.com/office/drawing/2014/main" id="{41FCCC17-7584-454B-A4CD-D9490A1ADC7A}"/>
                </a:ext>
              </a:extLst>
            </p:cNvPr>
            <p:cNvSpPr txBox="1"/>
            <p:nvPr/>
          </p:nvSpPr>
          <p:spPr>
            <a:xfrm>
              <a:off x="3457143" y="6232549"/>
              <a:ext cx="670376" cy="430887"/>
            </a:xfrm>
            <a:prstGeom prst="rect">
              <a:avLst/>
            </a:prstGeom>
            <a:noFill/>
            <a:ln>
              <a:noFill/>
            </a:ln>
          </p:spPr>
          <p:txBody>
            <a:bodyPr wrap="none" rtlCol="0">
              <a:spAutoFit/>
            </a:bodyPr>
            <a:lstStyle/>
            <a:p>
              <a:r>
                <a:rPr lang="en-US" sz="2200" dirty="0">
                  <a:solidFill>
                    <a:schemeClr val="accent2"/>
                  </a:solidFill>
                </a:rPr>
                <a:t>120</a:t>
              </a:r>
            </a:p>
          </p:txBody>
        </p:sp>
        <p:sp>
          <p:nvSpPr>
            <p:cNvPr id="307" name="Rectangle 306">
              <a:extLst>
                <a:ext uri="{FF2B5EF4-FFF2-40B4-BE49-F238E27FC236}">
                  <a16:creationId xmlns:a16="http://schemas.microsoft.com/office/drawing/2014/main" id="{7DFCF374-46AF-6C4C-A266-F7C2D228E220}"/>
                </a:ext>
              </a:extLst>
            </p:cNvPr>
            <p:cNvSpPr/>
            <p:nvPr/>
          </p:nvSpPr>
          <p:spPr>
            <a:xfrm>
              <a:off x="1438141" y="5911901"/>
              <a:ext cx="1335622" cy="430887"/>
            </a:xfrm>
            <a:prstGeom prst="rect">
              <a:avLst/>
            </a:prstGeom>
            <a:noFill/>
            <a:ln>
              <a:noFill/>
            </a:ln>
          </p:spPr>
          <p:txBody>
            <a:bodyPr wrap="none">
              <a:spAutoFit/>
            </a:bodyPr>
            <a:lstStyle/>
            <a:p>
              <a:r>
                <a:rPr lang="en-US" sz="2200" dirty="0">
                  <a:solidFill>
                    <a:schemeClr val="accent2"/>
                  </a:solidFill>
                  <a:latin typeface="Helvetica Neue" panose="02000503000000020004" pitchFamily="2" charset="0"/>
                </a:rPr>
                <a:t>Dagobah</a:t>
              </a:r>
              <a:endParaRPr lang="en-US" sz="2200" dirty="0">
                <a:solidFill>
                  <a:schemeClr val="accent2"/>
                </a:solidFill>
                <a:effectLst/>
                <a:latin typeface="Helvetica Neue" panose="02000503000000020004" pitchFamily="2" charset="0"/>
              </a:endParaRPr>
            </a:p>
          </p:txBody>
        </p:sp>
        <p:cxnSp>
          <p:nvCxnSpPr>
            <p:cNvPr id="243" name="Straight Connector 242">
              <a:extLst>
                <a:ext uri="{FF2B5EF4-FFF2-40B4-BE49-F238E27FC236}">
                  <a16:creationId xmlns:a16="http://schemas.microsoft.com/office/drawing/2014/main" id="{24FC435B-56AC-DC44-A3DA-34F476A247CF}"/>
                </a:ext>
              </a:extLst>
            </p:cNvPr>
            <p:cNvCxnSpPr>
              <a:cxnSpLocks/>
              <a:stCxn id="324" idx="2"/>
              <a:endCxn id="306" idx="6"/>
            </p:cNvCxnSpPr>
            <p:nvPr/>
          </p:nvCxnSpPr>
          <p:spPr>
            <a:xfrm flipH="1" flipV="1">
              <a:off x="3158650" y="6095150"/>
              <a:ext cx="1433257" cy="23441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FB98D6E3-AAF3-BD44-BB57-61C8A791F6C0}"/>
                </a:ext>
              </a:extLst>
            </p:cNvPr>
            <p:cNvSpPr/>
            <p:nvPr/>
          </p:nvSpPr>
          <p:spPr>
            <a:xfrm>
              <a:off x="2718971" y="5875310"/>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accent2"/>
                </a:solidFill>
              </a:endParaRPr>
            </a:p>
          </p:txBody>
        </p:sp>
        <p:sp>
          <p:nvSpPr>
            <p:cNvPr id="324" name="Oval 323">
              <a:extLst>
                <a:ext uri="{FF2B5EF4-FFF2-40B4-BE49-F238E27FC236}">
                  <a16:creationId xmlns:a16="http://schemas.microsoft.com/office/drawing/2014/main" id="{E2E0A671-07E7-1449-8AD3-CA839078F15D}"/>
                </a:ext>
              </a:extLst>
            </p:cNvPr>
            <p:cNvSpPr/>
            <p:nvPr/>
          </p:nvSpPr>
          <p:spPr>
            <a:xfrm>
              <a:off x="4591907" y="6109727"/>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accent2"/>
                </a:solidFill>
              </a:endParaRPr>
            </a:p>
          </p:txBody>
        </p:sp>
      </p:grpSp>
      <p:sp>
        <p:nvSpPr>
          <p:cNvPr id="439" name="Rectangle 438">
            <a:extLst>
              <a:ext uri="{FF2B5EF4-FFF2-40B4-BE49-F238E27FC236}">
                <a16:creationId xmlns:a16="http://schemas.microsoft.com/office/drawing/2014/main" id="{D79E4815-9AC5-9E48-A9E9-1BF8A1FA34B3}"/>
              </a:ext>
            </a:extLst>
          </p:cNvPr>
          <p:cNvSpPr/>
          <p:nvPr/>
        </p:nvSpPr>
        <p:spPr>
          <a:xfrm>
            <a:off x="5775656" y="3880842"/>
            <a:ext cx="1031051" cy="430887"/>
          </a:xfrm>
          <a:prstGeom prst="rect">
            <a:avLst/>
          </a:prstGeom>
          <a:noFill/>
          <a:ln>
            <a:noFill/>
          </a:ln>
        </p:spPr>
        <p:txBody>
          <a:bodyPr wrap="none">
            <a:spAutoFit/>
          </a:bodyPr>
          <a:lstStyle/>
          <a:p>
            <a:r>
              <a:rPr lang="en-US" sz="2200" dirty="0">
                <a:solidFill>
                  <a:schemeClr val="accent2"/>
                </a:solidFill>
                <a:latin typeface="Helvetica Neue" panose="02000503000000020004" pitchFamily="2" charset="0"/>
              </a:rPr>
              <a:t>Naboo</a:t>
            </a:r>
            <a:endParaRPr lang="en-US" sz="2200" dirty="0">
              <a:solidFill>
                <a:schemeClr val="accent2"/>
              </a:solidFill>
              <a:effectLst/>
              <a:latin typeface="Helvetica Neue" panose="02000503000000020004" pitchFamily="2" charset="0"/>
            </a:endParaRPr>
          </a:p>
        </p:txBody>
      </p:sp>
      <p:sp>
        <p:nvSpPr>
          <p:cNvPr id="452" name="Oval 451">
            <a:extLst>
              <a:ext uri="{FF2B5EF4-FFF2-40B4-BE49-F238E27FC236}">
                <a16:creationId xmlns:a16="http://schemas.microsoft.com/office/drawing/2014/main" id="{933E6D4B-1890-1943-A7EB-A20D2FA85447}"/>
              </a:ext>
            </a:extLst>
          </p:cNvPr>
          <p:cNvSpPr/>
          <p:nvPr/>
        </p:nvSpPr>
        <p:spPr>
          <a:xfrm>
            <a:off x="6014408" y="4311397"/>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accent2"/>
              </a:solidFill>
            </a:endParaRPr>
          </a:p>
        </p:txBody>
      </p:sp>
      <p:cxnSp>
        <p:nvCxnSpPr>
          <p:cNvPr id="436" name="Straight Connector 435">
            <a:extLst>
              <a:ext uri="{FF2B5EF4-FFF2-40B4-BE49-F238E27FC236}">
                <a16:creationId xmlns:a16="http://schemas.microsoft.com/office/drawing/2014/main" id="{A60F1401-252D-3F40-BC1E-45D77D27F43A}"/>
              </a:ext>
            </a:extLst>
          </p:cNvPr>
          <p:cNvCxnSpPr>
            <a:cxnSpLocks/>
          </p:cNvCxnSpPr>
          <p:nvPr/>
        </p:nvCxnSpPr>
        <p:spPr>
          <a:xfrm flipH="1">
            <a:off x="7507122" y="5579424"/>
            <a:ext cx="379230" cy="749199"/>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4" name="TextBox 273">
            <a:extLst>
              <a:ext uri="{FF2B5EF4-FFF2-40B4-BE49-F238E27FC236}">
                <a16:creationId xmlns:a16="http://schemas.microsoft.com/office/drawing/2014/main" id="{5EF113A8-F35C-EC42-AD73-5B4C6F0B18A7}"/>
              </a:ext>
            </a:extLst>
          </p:cNvPr>
          <p:cNvSpPr txBox="1"/>
          <p:nvPr/>
        </p:nvSpPr>
        <p:spPr>
          <a:xfrm>
            <a:off x="9598699" y="4446544"/>
            <a:ext cx="508473" cy="430887"/>
          </a:xfrm>
          <a:prstGeom prst="rect">
            <a:avLst/>
          </a:prstGeom>
          <a:noFill/>
          <a:ln>
            <a:noFill/>
          </a:ln>
        </p:spPr>
        <p:txBody>
          <a:bodyPr wrap="none" rtlCol="0">
            <a:spAutoFit/>
          </a:bodyPr>
          <a:lstStyle/>
          <a:p>
            <a:r>
              <a:rPr lang="en-US" sz="2200" dirty="0">
                <a:solidFill>
                  <a:schemeClr val="accent2"/>
                </a:solidFill>
              </a:rPr>
              <a:t>98</a:t>
            </a:r>
          </a:p>
        </p:txBody>
      </p:sp>
      <p:sp>
        <p:nvSpPr>
          <p:cNvPr id="283" name="TextBox 282">
            <a:extLst>
              <a:ext uri="{FF2B5EF4-FFF2-40B4-BE49-F238E27FC236}">
                <a16:creationId xmlns:a16="http://schemas.microsoft.com/office/drawing/2014/main" id="{4D5A900C-70C9-2A4A-8F91-8D1F7DF7A673}"/>
              </a:ext>
            </a:extLst>
          </p:cNvPr>
          <p:cNvSpPr txBox="1"/>
          <p:nvPr/>
        </p:nvSpPr>
        <p:spPr>
          <a:xfrm>
            <a:off x="9643890" y="3853171"/>
            <a:ext cx="670376" cy="430887"/>
          </a:xfrm>
          <a:prstGeom prst="rect">
            <a:avLst/>
          </a:prstGeom>
          <a:noFill/>
          <a:ln>
            <a:noFill/>
          </a:ln>
        </p:spPr>
        <p:txBody>
          <a:bodyPr wrap="none" rtlCol="0">
            <a:spAutoFit/>
          </a:bodyPr>
          <a:lstStyle/>
          <a:p>
            <a:r>
              <a:rPr lang="en-US" sz="2200" dirty="0">
                <a:solidFill>
                  <a:schemeClr val="accent2"/>
                </a:solidFill>
              </a:rPr>
              <a:t>142</a:t>
            </a:r>
          </a:p>
        </p:txBody>
      </p:sp>
      <p:sp>
        <p:nvSpPr>
          <p:cNvPr id="346" name="Rectangle 345">
            <a:extLst>
              <a:ext uri="{FF2B5EF4-FFF2-40B4-BE49-F238E27FC236}">
                <a16:creationId xmlns:a16="http://schemas.microsoft.com/office/drawing/2014/main" id="{2B2CC7D6-B6EF-3E44-AC83-57362D6894BF}"/>
              </a:ext>
            </a:extLst>
          </p:cNvPr>
          <p:cNvSpPr/>
          <p:nvPr/>
        </p:nvSpPr>
        <p:spPr>
          <a:xfrm>
            <a:off x="10395360" y="2872775"/>
            <a:ext cx="1325427" cy="430887"/>
          </a:xfrm>
          <a:prstGeom prst="rect">
            <a:avLst/>
          </a:prstGeom>
          <a:noFill/>
          <a:ln>
            <a:noFill/>
          </a:ln>
        </p:spPr>
        <p:txBody>
          <a:bodyPr wrap="none">
            <a:spAutoFit/>
          </a:bodyPr>
          <a:lstStyle/>
          <a:p>
            <a:r>
              <a:rPr lang="en-US" sz="2200" dirty="0">
                <a:solidFill>
                  <a:schemeClr val="accent2"/>
                </a:solidFill>
                <a:latin typeface="Helvetica Neue" panose="02000503000000020004" pitchFamily="2" charset="0"/>
              </a:rPr>
              <a:t>Vandor-1</a:t>
            </a:r>
            <a:endParaRPr lang="en-US" sz="2200" dirty="0">
              <a:solidFill>
                <a:schemeClr val="accent2"/>
              </a:solidFill>
              <a:effectLst/>
              <a:latin typeface="Helvetica Neue" panose="02000503000000020004" pitchFamily="2" charset="0"/>
            </a:endParaRPr>
          </a:p>
        </p:txBody>
      </p:sp>
      <p:cxnSp>
        <p:nvCxnSpPr>
          <p:cNvPr id="273" name="Straight Connector 272">
            <a:extLst>
              <a:ext uri="{FF2B5EF4-FFF2-40B4-BE49-F238E27FC236}">
                <a16:creationId xmlns:a16="http://schemas.microsoft.com/office/drawing/2014/main" id="{A3A9D7E7-2AA0-2F40-B8AA-5B46068CDBCB}"/>
              </a:ext>
            </a:extLst>
          </p:cNvPr>
          <p:cNvCxnSpPr>
            <a:cxnSpLocks/>
            <a:stCxn id="339" idx="2"/>
          </p:cNvCxnSpPr>
          <p:nvPr/>
        </p:nvCxnSpPr>
        <p:spPr>
          <a:xfrm flipH="1">
            <a:off x="9264440" y="4835091"/>
            <a:ext cx="1068375" cy="0"/>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182D8C7E-A4B0-1C46-B6A6-8655747954BE}"/>
              </a:ext>
            </a:extLst>
          </p:cNvPr>
          <p:cNvCxnSpPr>
            <a:cxnSpLocks/>
            <a:stCxn id="345" idx="4"/>
          </p:cNvCxnSpPr>
          <p:nvPr/>
        </p:nvCxnSpPr>
        <p:spPr>
          <a:xfrm flipH="1">
            <a:off x="9200051" y="3145982"/>
            <a:ext cx="912925" cy="1516699"/>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6" name="TextBox 285">
            <a:extLst>
              <a:ext uri="{FF2B5EF4-FFF2-40B4-BE49-F238E27FC236}">
                <a16:creationId xmlns:a16="http://schemas.microsoft.com/office/drawing/2014/main" id="{FB778618-D951-9D45-9469-46D8A14893B2}"/>
              </a:ext>
            </a:extLst>
          </p:cNvPr>
          <p:cNvSpPr txBox="1"/>
          <p:nvPr/>
        </p:nvSpPr>
        <p:spPr>
          <a:xfrm>
            <a:off x="11202430" y="5254310"/>
            <a:ext cx="508473" cy="430887"/>
          </a:xfrm>
          <a:prstGeom prst="rect">
            <a:avLst/>
          </a:prstGeom>
          <a:noFill/>
          <a:ln>
            <a:noFill/>
          </a:ln>
        </p:spPr>
        <p:txBody>
          <a:bodyPr wrap="none" rtlCol="0">
            <a:spAutoFit/>
          </a:bodyPr>
          <a:lstStyle/>
          <a:p>
            <a:r>
              <a:rPr lang="en-US" sz="2200" dirty="0">
                <a:solidFill>
                  <a:schemeClr val="accent2"/>
                </a:solidFill>
              </a:rPr>
              <a:t>86</a:t>
            </a:r>
          </a:p>
        </p:txBody>
      </p:sp>
      <p:sp>
        <p:nvSpPr>
          <p:cNvPr id="337" name="Rectangle 336">
            <a:extLst>
              <a:ext uri="{FF2B5EF4-FFF2-40B4-BE49-F238E27FC236}">
                <a16:creationId xmlns:a16="http://schemas.microsoft.com/office/drawing/2014/main" id="{9F76B5C2-686A-F74B-B2AF-F78A7D5693AE}"/>
              </a:ext>
            </a:extLst>
          </p:cNvPr>
          <p:cNvSpPr/>
          <p:nvPr/>
        </p:nvSpPr>
        <p:spPr>
          <a:xfrm>
            <a:off x="11221456" y="6556734"/>
            <a:ext cx="1088760" cy="430887"/>
          </a:xfrm>
          <a:prstGeom prst="rect">
            <a:avLst/>
          </a:prstGeom>
          <a:noFill/>
          <a:ln>
            <a:noFill/>
          </a:ln>
        </p:spPr>
        <p:txBody>
          <a:bodyPr wrap="none">
            <a:spAutoFit/>
          </a:bodyPr>
          <a:lstStyle/>
          <a:p>
            <a:r>
              <a:rPr lang="en-US" sz="2200" dirty="0" err="1">
                <a:solidFill>
                  <a:schemeClr val="accent2"/>
                </a:solidFill>
                <a:latin typeface="Helvetica Neue" panose="02000503000000020004" pitchFamily="2" charset="0"/>
              </a:rPr>
              <a:t>Fondor</a:t>
            </a:r>
            <a:endParaRPr lang="en-US" sz="2200" dirty="0">
              <a:solidFill>
                <a:schemeClr val="accent2"/>
              </a:solidFill>
              <a:effectLst/>
              <a:latin typeface="Helvetica Neue" panose="02000503000000020004" pitchFamily="2" charset="0"/>
            </a:endParaRPr>
          </a:p>
        </p:txBody>
      </p:sp>
      <p:cxnSp>
        <p:nvCxnSpPr>
          <p:cNvPr id="285" name="Straight Connector 284">
            <a:extLst>
              <a:ext uri="{FF2B5EF4-FFF2-40B4-BE49-F238E27FC236}">
                <a16:creationId xmlns:a16="http://schemas.microsoft.com/office/drawing/2014/main" id="{C8F1E8F2-DA48-AF48-9C51-9D437CD5E6B1}"/>
              </a:ext>
            </a:extLst>
          </p:cNvPr>
          <p:cNvCxnSpPr>
            <a:cxnSpLocks/>
            <a:stCxn id="339" idx="5"/>
            <a:endCxn id="336" idx="0"/>
          </p:cNvCxnSpPr>
          <p:nvPr/>
        </p:nvCxnSpPr>
        <p:spPr>
          <a:xfrm>
            <a:off x="10708105" y="4990541"/>
            <a:ext cx="878127" cy="110107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6" name="Oval 335">
            <a:extLst>
              <a:ext uri="{FF2B5EF4-FFF2-40B4-BE49-F238E27FC236}">
                <a16:creationId xmlns:a16="http://schemas.microsoft.com/office/drawing/2014/main" id="{63A9E3F7-4E20-A14B-8C05-4BA0486527EC}"/>
              </a:ext>
            </a:extLst>
          </p:cNvPr>
          <p:cNvSpPr/>
          <p:nvPr/>
        </p:nvSpPr>
        <p:spPr>
          <a:xfrm>
            <a:off x="11366392" y="6091620"/>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accent2"/>
              </a:solidFill>
            </a:endParaRPr>
          </a:p>
        </p:txBody>
      </p:sp>
      <p:sp>
        <p:nvSpPr>
          <p:cNvPr id="340" name="Rectangle 339">
            <a:extLst>
              <a:ext uri="{FF2B5EF4-FFF2-40B4-BE49-F238E27FC236}">
                <a16:creationId xmlns:a16="http://schemas.microsoft.com/office/drawing/2014/main" id="{12571217-8F53-3A43-96F2-F696AD9CED45}"/>
              </a:ext>
            </a:extLst>
          </p:cNvPr>
          <p:cNvSpPr/>
          <p:nvPr/>
        </p:nvSpPr>
        <p:spPr>
          <a:xfrm>
            <a:off x="10733293" y="4685579"/>
            <a:ext cx="795411" cy="430887"/>
          </a:xfrm>
          <a:prstGeom prst="rect">
            <a:avLst/>
          </a:prstGeom>
          <a:noFill/>
          <a:ln>
            <a:noFill/>
          </a:ln>
        </p:spPr>
        <p:txBody>
          <a:bodyPr wrap="none">
            <a:spAutoFit/>
          </a:bodyPr>
          <a:lstStyle/>
          <a:p>
            <a:r>
              <a:rPr lang="en-US" sz="2200" dirty="0" err="1">
                <a:solidFill>
                  <a:schemeClr val="accent2"/>
                </a:solidFill>
                <a:latin typeface="Helvetica Neue" panose="02000503000000020004" pitchFamily="2" charset="0"/>
              </a:rPr>
              <a:t>Hoth</a:t>
            </a:r>
            <a:endParaRPr lang="en-US" sz="2200" dirty="0">
              <a:solidFill>
                <a:schemeClr val="accent2"/>
              </a:solidFill>
              <a:effectLst/>
              <a:latin typeface="Helvetica Neue" panose="02000503000000020004" pitchFamily="2" charset="0"/>
            </a:endParaRPr>
          </a:p>
        </p:txBody>
      </p:sp>
      <p:sp>
        <p:nvSpPr>
          <p:cNvPr id="339" name="Oval 338">
            <a:extLst>
              <a:ext uri="{FF2B5EF4-FFF2-40B4-BE49-F238E27FC236}">
                <a16:creationId xmlns:a16="http://schemas.microsoft.com/office/drawing/2014/main" id="{7D36C150-7A52-324B-A4C5-20DACF29555C}"/>
              </a:ext>
            </a:extLst>
          </p:cNvPr>
          <p:cNvSpPr/>
          <p:nvPr/>
        </p:nvSpPr>
        <p:spPr>
          <a:xfrm>
            <a:off x="10332815" y="4615251"/>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accent2"/>
              </a:solidFill>
            </a:endParaRPr>
          </a:p>
        </p:txBody>
      </p:sp>
      <p:grpSp>
        <p:nvGrpSpPr>
          <p:cNvPr id="49" name="Group 48">
            <a:extLst>
              <a:ext uri="{FF2B5EF4-FFF2-40B4-BE49-F238E27FC236}">
                <a16:creationId xmlns:a16="http://schemas.microsoft.com/office/drawing/2014/main" id="{343B81CA-783E-8A45-8656-2BF1ACBD95ED}"/>
              </a:ext>
            </a:extLst>
          </p:cNvPr>
          <p:cNvGrpSpPr/>
          <p:nvPr/>
        </p:nvGrpSpPr>
        <p:grpSpPr>
          <a:xfrm>
            <a:off x="9091552" y="1205130"/>
            <a:ext cx="1440522" cy="1940852"/>
            <a:chOff x="9091552" y="1205130"/>
            <a:chExt cx="1440522" cy="1940852"/>
          </a:xfrm>
        </p:grpSpPr>
        <p:sp>
          <p:nvSpPr>
            <p:cNvPr id="280" name="TextBox 279">
              <a:extLst>
                <a:ext uri="{FF2B5EF4-FFF2-40B4-BE49-F238E27FC236}">
                  <a16:creationId xmlns:a16="http://schemas.microsoft.com/office/drawing/2014/main" id="{675CB565-8480-974B-9A00-54AFE7CD8870}"/>
                </a:ext>
              </a:extLst>
            </p:cNvPr>
            <p:cNvSpPr txBox="1"/>
            <p:nvPr/>
          </p:nvSpPr>
          <p:spPr>
            <a:xfrm>
              <a:off x="9798627" y="2112219"/>
              <a:ext cx="508473" cy="430887"/>
            </a:xfrm>
            <a:prstGeom prst="rect">
              <a:avLst/>
            </a:prstGeom>
            <a:noFill/>
            <a:ln>
              <a:noFill/>
            </a:ln>
          </p:spPr>
          <p:txBody>
            <a:bodyPr wrap="none" rtlCol="0">
              <a:spAutoFit/>
            </a:bodyPr>
            <a:lstStyle/>
            <a:p>
              <a:r>
                <a:rPr lang="en-US" sz="2200" dirty="0">
                  <a:solidFill>
                    <a:schemeClr val="accent2"/>
                  </a:solidFill>
                </a:rPr>
                <a:t>92</a:t>
              </a:r>
            </a:p>
          </p:txBody>
        </p:sp>
        <p:sp>
          <p:nvSpPr>
            <p:cNvPr id="334" name="Rectangle 333">
              <a:extLst>
                <a:ext uri="{FF2B5EF4-FFF2-40B4-BE49-F238E27FC236}">
                  <a16:creationId xmlns:a16="http://schemas.microsoft.com/office/drawing/2014/main" id="{D25CC34C-533E-4648-A236-7540BD2F4B9B}"/>
                </a:ext>
              </a:extLst>
            </p:cNvPr>
            <p:cNvSpPr/>
            <p:nvPr/>
          </p:nvSpPr>
          <p:spPr>
            <a:xfrm>
              <a:off x="9416063" y="1205130"/>
              <a:ext cx="1116011" cy="430887"/>
            </a:xfrm>
            <a:prstGeom prst="rect">
              <a:avLst/>
            </a:prstGeom>
            <a:noFill/>
            <a:ln>
              <a:noFill/>
            </a:ln>
          </p:spPr>
          <p:txBody>
            <a:bodyPr wrap="none">
              <a:spAutoFit/>
            </a:bodyPr>
            <a:lstStyle/>
            <a:p>
              <a:r>
                <a:rPr lang="en-US" sz="2200" dirty="0" err="1">
                  <a:solidFill>
                    <a:schemeClr val="accent2"/>
                  </a:solidFill>
                  <a:latin typeface="Helvetica Neue" panose="02000503000000020004" pitchFamily="2" charset="0"/>
                </a:rPr>
                <a:t>Iridonia</a:t>
              </a:r>
              <a:endParaRPr lang="en-US" sz="2200" dirty="0">
                <a:solidFill>
                  <a:schemeClr val="accent2"/>
                </a:solidFill>
                <a:effectLst/>
                <a:latin typeface="Helvetica Neue" panose="02000503000000020004" pitchFamily="2" charset="0"/>
              </a:endParaRPr>
            </a:p>
          </p:txBody>
        </p:sp>
        <p:cxnSp>
          <p:nvCxnSpPr>
            <p:cNvPr id="279" name="Straight Connector 278">
              <a:extLst>
                <a:ext uri="{FF2B5EF4-FFF2-40B4-BE49-F238E27FC236}">
                  <a16:creationId xmlns:a16="http://schemas.microsoft.com/office/drawing/2014/main" id="{6878777E-AC5F-FD45-B8D5-1DD3F96C378B}"/>
                </a:ext>
              </a:extLst>
            </p:cNvPr>
            <p:cNvCxnSpPr>
              <a:cxnSpLocks/>
              <a:stCxn id="333" idx="5"/>
              <a:endCxn id="345" idx="1"/>
            </p:cNvCxnSpPr>
            <p:nvPr/>
          </p:nvCxnSpPr>
          <p:spPr>
            <a:xfrm>
              <a:off x="9466842" y="1863373"/>
              <a:ext cx="490683" cy="90731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3" name="Oval 332">
              <a:extLst>
                <a:ext uri="{FF2B5EF4-FFF2-40B4-BE49-F238E27FC236}">
                  <a16:creationId xmlns:a16="http://schemas.microsoft.com/office/drawing/2014/main" id="{20B2BC97-9DFB-B045-9D81-228AD846A868}"/>
                </a:ext>
              </a:extLst>
            </p:cNvPr>
            <p:cNvSpPr/>
            <p:nvPr/>
          </p:nvSpPr>
          <p:spPr>
            <a:xfrm>
              <a:off x="9091552" y="1488083"/>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accent2"/>
                </a:solidFill>
              </a:endParaRPr>
            </a:p>
          </p:txBody>
        </p:sp>
        <p:sp>
          <p:nvSpPr>
            <p:cNvPr id="345" name="Oval 344">
              <a:extLst>
                <a:ext uri="{FF2B5EF4-FFF2-40B4-BE49-F238E27FC236}">
                  <a16:creationId xmlns:a16="http://schemas.microsoft.com/office/drawing/2014/main" id="{2CB1E3E3-CA2B-AD4D-8884-9570B11B513D}"/>
                </a:ext>
              </a:extLst>
            </p:cNvPr>
            <p:cNvSpPr/>
            <p:nvPr/>
          </p:nvSpPr>
          <p:spPr>
            <a:xfrm>
              <a:off x="9893136" y="2706303"/>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accent2"/>
                </a:solidFill>
              </a:endParaRPr>
            </a:p>
          </p:txBody>
        </p:sp>
      </p:grpSp>
      <p:sp>
        <p:nvSpPr>
          <p:cNvPr id="453" name="Oval 452">
            <a:extLst>
              <a:ext uri="{FF2B5EF4-FFF2-40B4-BE49-F238E27FC236}">
                <a16:creationId xmlns:a16="http://schemas.microsoft.com/office/drawing/2014/main" id="{91A227C1-81A4-2449-B943-C485547661FC}"/>
              </a:ext>
            </a:extLst>
          </p:cNvPr>
          <p:cNvSpPr/>
          <p:nvPr/>
        </p:nvSpPr>
        <p:spPr>
          <a:xfrm>
            <a:off x="8834698" y="4615251"/>
            <a:ext cx="452510" cy="45251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schemeClr val="accent2"/>
              </a:solidFill>
            </a:endParaRPr>
          </a:p>
        </p:txBody>
      </p:sp>
    </p:spTree>
    <p:extLst>
      <p:ext uri="{BB962C8B-B14F-4D97-AF65-F5344CB8AC3E}">
        <p14:creationId xmlns:p14="http://schemas.microsoft.com/office/powerpoint/2010/main" val="4912259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D58D0E83-48CF-6516-9760-BF2B43ACC4FF}"/>
              </a:ext>
            </a:extLst>
          </p:cNvPr>
          <p:cNvSpPr txBox="1"/>
          <p:nvPr/>
        </p:nvSpPr>
        <p:spPr>
          <a:xfrm>
            <a:off x="4842766" y="4426070"/>
            <a:ext cx="3914108" cy="406265"/>
          </a:xfrm>
          <a:prstGeom prst="rect">
            <a:avLst/>
          </a:prstGeom>
          <a:solidFill>
            <a:schemeClr val="bg1">
              <a:alpha val="90370"/>
            </a:schemeClr>
          </a:solidFill>
        </p:spPr>
        <p:txBody>
          <a:bodyPr wrap="square" rtlCol="0">
            <a:spAutoFit/>
          </a:bodyPr>
          <a:lstStyle/>
          <a:p>
            <a:r>
              <a:rPr lang="en-US" b="1" dirty="0">
                <a:solidFill>
                  <a:schemeClr val="accent2"/>
                </a:solidFill>
              </a:rPr>
              <a:t>Naboo		417 = 317 + 100</a:t>
            </a:r>
          </a:p>
        </p:txBody>
      </p:sp>
      <p:sp>
        <p:nvSpPr>
          <p:cNvPr id="2" name="Title 1">
            <a:extLst>
              <a:ext uri="{FF2B5EF4-FFF2-40B4-BE49-F238E27FC236}">
                <a16:creationId xmlns:a16="http://schemas.microsoft.com/office/drawing/2014/main" id="{66EAE5FF-2399-544C-8AA1-46FA1E7F6831}"/>
              </a:ext>
            </a:extLst>
          </p:cNvPr>
          <p:cNvSpPr>
            <a:spLocks noGrp="1"/>
          </p:cNvSpPr>
          <p:nvPr>
            <p:ph type="title"/>
          </p:nvPr>
        </p:nvSpPr>
        <p:spPr/>
        <p:txBody>
          <a:bodyPr/>
          <a:lstStyle/>
          <a:p>
            <a:pPr marL="0" lvl="0" indent="0">
              <a:spcBef>
                <a:spcPts val="0"/>
              </a:spcBef>
              <a:buClr>
                <a:schemeClr val="accent1"/>
              </a:buClr>
            </a:pPr>
            <a:r>
              <a:rPr lang="en-US" dirty="0">
                <a:ea typeface="Open Sans"/>
                <a:cs typeface="Open Sans"/>
                <a:sym typeface="Open Sans"/>
              </a:rPr>
              <a:t>A* search example</a:t>
            </a:r>
            <a:endParaRPr lang="en-US" dirty="0">
              <a:solidFill>
                <a:srgbClr val="370661"/>
              </a:solidFill>
              <a:ea typeface="Open Sans"/>
              <a:cs typeface="Open Sans"/>
              <a:sym typeface="Open Sans"/>
            </a:endParaRPr>
          </a:p>
        </p:txBody>
      </p:sp>
      <p:sp>
        <p:nvSpPr>
          <p:cNvPr id="43" name="Oval 42">
            <a:extLst>
              <a:ext uri="{FF2B5EF4-FFF2-40B4-BE49-F238E27FC236}">
                <a16:creationId xmlns:a16="http://schemas.microsoft.com/office/drawing/2014/main" id="{37A2F6B2-E2CC-3A4D-949D-C029E80CD96E}"/>
              </a:ext>
            </a:extLst>
          </p:cNvPr>
          <p:cNvSpPr/>
          <p:nvPr/>
        </p:nvSpPr>
        <p:spPr>
          <a:xfrm>
            <a:off x="4523442" y="1026106"/>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4" name="Rectangle 43">
            <a:extLst>
              <a:ext uri="{FF2B5EF4-FFF2-40B4-BE49-F238E27FC236}">
                <a16:creationId xmlns:a16="http://schemas.microsoft.com/office/drawing/2014/main" id="{D6BC5633-13ED-3F4C-AA62-59DE44CC92EB}"/>
              </a:ext>
            </a:extLst>
          </p:cNvPr>
          <p:cNvSpPr/>
          <p:nvPr/>
        </p:nvSpPr>
        <p:spPr>
          <a:xfrm>
            <a:off x="3478586" y="966106"/>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sp>
        <p:nvSpPr>
          <p:cNvPr id="50" name="Rectangle 49">
            <a:extLst>
              <a:ext uri="{FF2B5EF4-FFF2-40B4-BE49-F238E27FC236}">
                <a16:creationId xmlns:a16="http://schemas.microsoft.com/office/drawing/2014/main" id="{DA20E5A7-8CB1-B24A-8FAD-FC8D87B385E3}"/>
              </a:ext>
            </a:extLst>
          </p:cNvPr>
          <p:cNvSpPr/>
          <p:nvPr/>
        </p:nvSpPr>
        <p:spPr>
          <a:xfrm>
            <a:off x="9306889" y="1850326"/>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85" name="Rectangle 84">
            <a:extLst>
              <a:ext uri="{FF2B5EF4-FFF2-40B4-BE49-F238E27FC236}">
                <a16:creationId xmlns:a16="http://schemas.microsoft.com/office/drawing/2014/main" id="{85A852E9-5307-8E4F-94DD-AFEE7FB06C27}"/>
              </a:ext>
            </a:extLst>
          </p:cNvPr>
          <p:cNvSpPr/>
          <p:nvPr/>
        </p:nvSpPr>
        <p:spPr>
          <a:xfrm>
            <a:off x="6451968" y="3602858"/>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41" name="Rectangle 40">
            <a:extLst>
              <a:ext uri="{FF2B5EF4-FFF2-40B4-BE49-F238E27FC236}">
                <a16:creationId xmlns:a16="http://schemas.microsoft.com/office/drawing/2014/main" id="{00A61ADE-3E81-3E43-BF24-DCDF2F4E07F5}"/>
              </a:ext>
            </a:extLst>
          </p:cNvPr>
          <p:cNvSpPr/>
          <p:nvPr/>
        </p:nvSpPr>
        <p:spPr>
          <a:xfrm>
            <a:off x="6633695" y="2407119"/>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grpSp>
        <p:nvGrpSpPr>
          <p:cNvPr id="6" name="Group 5">
            <a:extLst>
              <a:ext uri="{FF2B5EF4-FFF2-40B4-BE49-F238E27FC236}">
                <a16:creationId xmlns:a16="http://schemas.microsoft.com/office/drawing/2014/main" id="{6B47359C-1130-4232-CE13-40A59FA2E713}"/>
              </a:ext>
            </a:extLst>
          </p:cNvPr>
          <p:cNvGrpSpPr/>
          <p:nvPr/>
        </p:nvGrpSpPr>
        <p:grpSpPr>
          <a:xfrm>
            <a:off x="547619" y="1245946"/>
            <a:ext cx="10366150" cy="1625350"/>
            <a:chOff x="547619" y="1245946"/>
            <a:chExt cx="10366150" cy="1625350"/>
          </a:xfrm>
        </p:grpSpPr>
        <p:cxnSp>
          <p:nvCxnSpPr>
            <p:cNvPr id="28" name="Straight Connector 27">
              <a:extLst>
                <a:ext uri="{FF2B5EF4-FFF2-40B4-BE49-F238E27FC236}">
                  <a16:creationId xmlns:a16="http://schemas.microsoft.com/office/drawing/2014/main" id="{1D8B2B7F-A080-2B48-B438-72325173576F}"/>
                </a:ext>
              </a:extLst>
            </p:cNvPr>
            <p:cNvCxnSpPr>
              <a:cxnSpLocks/>
              <a:stCxn id="40" idx="1"/>
              <a:endCxn id="43" idx="5"/>
            </p:cNvCxnSpPr>
            <p:nvPr/>
          </p:nvCxnSpPr>
          <p:spPr>
            <a:xfrm flipH="1" flipV="1">
              <a:off x="4898732" y="1401396"/>
              <a:ext cx="1384197" cy="97083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39A0B7-16AE-5345-950B-D5B7C17FEA44}"/>
                </a:ext>
              </a:extLst>
            </p:cNvPr>
            <p:cNvCxnSpPr>
              <a:cxnSpLocks/>
              <a:stCxn id="43" idx="6"/>
              <a:endCxn id="49" idx="2"/>
            </p:cNvCxnSpPr>
            <p:nvPr/>
          </p:nvCxnSpPr>
          <p:spPr>
            <a:xfrm>
              <a:off x="4963121" y="1245946"/>
              <a:ext cx="4258703" cy="119057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29B662E-430A-0742-873A-23F8C7455F2F}"/>
                </a:ext>
              </a:extLst>
            </p:cNvPr>
            <p:cNvCxnSpPr>
              <a:cxnSpLocks/>
              <a:endCxn id="46" idx="7"/>
            </p:cNvCxnSpPr>
            <p:nvPr/>
          </p:nvCxnSpPr>
          <p:spPr>
            <a:xfrm flipH="1">
              <a:off x="2595182" y="1272803"/>
              <a:ext cx="2087712" cy="101032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7C1DB7E0-130B-B949-8C8B-00C71B63FF5C}"/>
                </a:ext>
              </a:extLst>
            </p:cNvPr>
            <p:cNvSpPr/>
            <p:nvPr/>
          </p:nvSpPr>
          <p:spPr>
            <a:xfrm>
              <a:off x="2219892" y="2218743"/>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47" name="Rectangle 46">
              <a:extLst>
                <a:ext uri="{FF2B5EF4-FFF2-40B4-BE49-F238E27FC236}">
                  <a16:creationId xmlns:a16="http://schemas.microsoft.com/office/drawing/2014/main" id="{05DF91C9-3ED0-3747-A2A9-F13A98FC84E2}"/>
                </a:ext>
              </a:extLst>
            </p:cNvPr>
            <p:cNvSpPr/>
            <p:nvPr/>
          </p:nvSpPr>
          <p:spPr>
            <a:xfrm>
              <a:off x="547619" y="2224965"/>
              <a:ext cx="1665841" cy="646331"/>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Base</a:t>
              </a:r>
            </a:p>
            <a:p>
              <a:endParaRPr lang="en-US" dirty="0">
                <a:solidFill>
                  <a:schemeClr val="accent2"/>
                </a:solidFill>
                <a:effectLst/>
                <a:latin typeface="Helvetica Neue" panose="02000503000000020004" pitchFamily="2" charset="0"/>
              </a:endParaRPr>
            </a:p>
          </p:txBody>
        </p:sp>
        <p:sp>
          <p:nvSpPr>
            <p:cNvPr id="49" name="Oval 48">
              <a:extLst>
                <a:ext uri="{FF2B5EF4-FFF2-40B4-BE49-F238E27FC236}">
                  <a16:creationId xmlns:a16="http://schemas.microsoft.com/office/drawing/2014/main" id="{ECA94101-5D61-A742-A0C9-37CD2C62509F}"/>
                </a:ext>
              </a:extLst>
            </p:cNvPr>
            <p:cNvSpPr/>
            <p:nvPr/>
          </p:nvSpPr>
          <p:spPr>
            <a:xfrm>
              <a:off x="9221824" y="221667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7" name="Rectangle 66">
              <a:extLst>
                <a:ext uri="{FF2B5EF4-FFF2-40B4-BE49-F238E27FC236}">
                  <a16:creationId xmlns:a16="http://schemas.microsoft.com/office/drawing/2014/main" id="{28750ED7-9552-5A45-9F27-B398508545D2}"/>
                </a:ext>
              </a:extLst>
            </p:cNvPr>
            <p:cNvSpPr/>
            <p:nvPr/>
          </p:nvSpPr>
          <p:spPr>
            <a:xfrm>
              <a:off x="9661503" y="2289090"/>
              <a:ext cx="1252266" cy="369332"/>
            </a:xfrm>
            <a:prstGeom prst="rect">
              <a:avLst/>
            </a:prstGeom>
          </p:spPr>
          <p:txBody>
            <a:bodyPr wrap="square">
              <a:spAutoFit/>
            </a:bodyPr>
            <a:lstStyle/>
            <a:p>
              <a:r>
                <a:rPr lang="en-US" dirty="0">
                  <a:solidFill>
                    <a:schemeClr val="accent2"/>
                  </a:solidFill>
                  <a:latin typeface="Helvetica Neue" panose="02000503000000020004" pitchFamily="2" charset="0"/>
                </a:rPr>
                <a:t>Coruscant</a:t>
              </a:r>
            </a:p>
          </p:txBody>
        </p:sp>
        <p:sp>
          <p:nvSpPr>
            <p:cNvPr id="40" name="Oval 39">
              <a:extLst>
                <a:ext uri="{FF2B5EF4-FFF2-40B4-BE49-F238E27FC236}">
                  <a16:creationId xmlns:a16="http://schemas.microsoft.com/office/drawing/2014/main" id="{5A24799C-D818-2D4C-9F2A-CFB4D0A2B93E}"/>
                </a:ext>
              </a:extLst>
            </p:cNvPr>
            <p:cNvSpPr/>
            <p:nvPr/>
          </p:nvSpPr>
          <p:spPr>
            <a:xfrm>
              <a:off x="6218540" y="2307846"/>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96" name="Rectangle 95">
              <a:extLst>
                <a:ext uri="{FF2B5EF4-FFF2-40B4-BE49-F238E27FC236}">
                  <a16:creationId xmlns:a16="http://schemas.microsoft.com/office/drawing/2014/main" id="{8F0CEC1C-50B6-2246-97E7-C0081B116531}"/>
                </a:ext>
              </a:extLst>
            </p:cNvPr>
            <p:cNvSpPr/>
            <p:nvPr/>
          </p:nvSpPr>
          <p:spPr>
            <a:xfrm>
              <a:off x="5001633" y="2273183"/>
              <a:ext cx="1056700" cy="369332"/>
            </a:xfrm>
            <a:prstGeom prst="rect">
              <a:avLst/>
            </a:prstGeom>
          </p:spPr>
          <p:txBody>
            <a:bodyPr wrap="none">
              <a:spAutoFit/>
            </a:bodyPr>
            <a:lstStyle/>
            <a:p>
              <a:r>
                <a:rPr lang="en-US" dirty="0">
                  <a:solidFill>
                    <a:schemeClr val="accent2"/>
                  </a:solidFill>
                  <a:latin typeface="Helvetica Neue" panose="02000503000000020004" pitchFamily="2" charset="0"/>
                </a:rPr>
                <a:t>Tatooine</a:t>
              </a:r>
              <a:endParaRPr lang="en-US" dirty="0"/>
            </a:p>
          </p:txBody>
        </p:sp>
      </p:grpSp>
      <p:sp>
        <p:nvSpPr>
          <p:cNvPr id="177" name="TextBox 176">
            <a:extLst>
              <a:ext uri="{FF2B5EF4-FFF2-40B4-BE49-F238E27FC236}">
                <a16:creationId xmlns:a16="http://schemas.microsoft.com/office/drawing/2014/main" id="{FE4144A3-2004-0243-CDBE-B31381E45DA9}"/>
              </a:ext>
            </a:extLst>
          </p:cNvPr>
          <p:cNvSpPr txBox="1"/>
          <p:nvPr/>
        </p:nvSpPr>
        <p:spPr>
          <a:xfrm>
            <a:off x="262021" y="1075820"/>
            <a:ext cx="6105524" cy="646331"/>
          </a:xfrm>
          <a:prstGeom prst="rect">
            <a:avLst/>
          </a:prstGeom>
          <a:noFill/>
        </p:spPr>
        <p:txBody>
          <a:bodyPr wrap="square">
            <a:spAutoFit/>
          </a:bodyPr>
          <a:lstStyle/>
          <a:p>
            <a:r>
              <a:rPr lang="en-US" dirty="0"/>
              <a:t>Initial State: </a:t>
            </a:r>
            <a:r>
              <a:rPr lang="en-US" b="1" dirty="0" err="1"/>
              <a:t>Alderaan</a:t>
            </a:r>
            <a:br>
              <a:rPr lang="en-US" dirty="0"/>
            </a:br>
            <a:r>
              <a:rPr lang="en-US" dirty="0"/>
              <a:t>Goal State: </a:t>
            </a:r>
            <a:r>
              <a:rPr lang="en-US" b="1" dirty="0"/>
              <a:t>Kessel</a:t>
            </a:r>
            <a:endParaRPr lang="en-US" dirty="0"/>
          </a:p>
        </p:txBody>
      </p:sp>
      <p:grpSp>
        <p:nvGrpSpPr>
          <p:cNvPr id="21" name="Group 20">
            <a:extLst>
              <a:ext uri="{FF2B5EF4-FFF2-40B4-BE49-F238E27FC236}">
                <a16:creationId xmlns:a16="http://schemas.microsoft.com/office/drawing/2014/main" id="{A6233493-F690-185E-A891-2B9076B5DC76}"/>
              </a:ext>
            </a:extLst>
          </p:cNvPr>
          <p:cNvGrpSpPr/>
          <p:nvPr/>
        </p:nvGrpSpPr>
        <p:grpSpPr>
          <a:xfrm>
            <a:off x="329796" y="2438583"/>
            <a:ext cx="4328763" cy="1489610"/>
            <a:chOff x="329796" y="2438583"/>
            <a:chExt cx="4328763" cy="1489610"/>
          </a:xfrm>
        </p:grpSpPr>
        <p:sp>
          <p:nvSpPr>
            <p:cNvPr id="9" name="Oval 8">
              <a:extLst>
                <a:ext uri="{FF2B5EF4-FFF2-40B4-BE49-F238E27FC236}">
                  <a16:creationId xmlns:a16="http://schemas.microsoft.com/office/drawing/2014/main" id="{BA3BA0F4-0CFA-3100-181F-8F13454F3531}"/>
                </a:ext>
              </a:extLst>
            </p:cNvPr>
            <p:cNvSpPr/>
            <p:nvPr/>
          </p:nvSpPr>
          <p:spPr>
            <a:xfrm>
              <a:off x="658345" y="3136829"/>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CF0B8718-60D4-CFB9-E7A1-967E67B47762}"/>
                </a:ext>
              </a:extLst>
            </p:cNvPr>
            <p:cNvSpPr/>
            <p:nvPr/>
          </p:nvSpPr>
          <p:spPr>
            <a:xfrm>
              <a:off x="329796" y="3558861"/>
              <a:ext cx="971741"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  </a:t>
              </a:r>
              <a:r>
                <a:rPr lang="en-US" dirty="0" err="1">
                  <a:solidFill>
                    <a:schemeClr val="accent2"/>
                  </a:solidFill>
                  <a:latin typeface="Helvetica Neue" panose="02000503000000020004" pitchFamily="2" charset="0"/>
                </a:rPr>
                <a:t>Ryloth</a:t>
              </a:r>
              <a:endParaRPr lang="en-US" dirty="0">
                <a:solidFill>
                  <a:schemeClr val="accent2"/>
                </a:solidFill>
                <a:effectLst/>
                <a:latin typeface="Helvetica Neue" panose="02000503000000020004" pitchFamily="2" charset="0"/>
              </a:endParaRPr>
            </a:p>
          </p:txBody>
        </p:sp>
        <p:sp>
          <p:nvSpPr>
            <p:cNvPr id="11" name="Oval 10">
              <a:extLst>
                <a:ext uri="{FF2B5EF4-FFF2-40B4-BE49-F238E27FC236}">
                  <a16:creationId xmlns:a16="http://schemas.microsoft.com/office/drawing/2014/main" id="{967FABEB-FF25-FB8F-2EDF-0EBCE54A5E61}"/>
                </a:ext>
              </a:extLst>
            </p:cNvPr>
            <p:cNvSpPr/>
            <p:nvPr/>
          </p:nvSpPr>
          <p:spPr>
            <a:xfrm>
              <a:off x="1709088"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9A41E6E4-7C82-4DF6-AE59-301BC7565416}"/>
                </a:ext>
              </a:extLst>
            </p:cNvPr>
            <p:cNvSpPr/>
            <p:nvPr/>
          </p:nvSpPr>
          <p:spPr>
            <a:xfrm>
              <a:off x="1380539" y="3558861"/>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Onderon</a:t>
              </a:r>
              <a:endParaRPr lang="en-US" dirty="0">
                <a:solidFill>
                  <a:schemeClr val="accent2"/>
                </a:solidFill>
                <a:effectLst/>
                <a:latin typeface="Helvetica Neue" panose="02000503000000020004" pitchFamily="2" charset="0"/>
              </a:endParaRPr>
            </a:p>
          </p:txBody>
        </p:sp>
        <p:sp>
          <p:nvSpPr>
            <p:cNvPr id="13" name="Oval 12">
              <a:extLst>
                <a:ext uri="{FF2B5EF4-FFF2-40B4-BE49-F238E27FC236}">
                  <a16:creationId xmlns:a16="http://schemas.microsoft.com/office/drawing/2014/main" id="{3B2C5659-0A6D-B75F-505A-80EA74D78D9C}"/>
                </a:ext>
              </a:extLst>
            </p:cNvPr>
            <p:cNvSpPr/>
            <p:nvPr/>
          </p:nvSpPr>
          <p:spPr>
            <a:xfrm>
              <a:off x="2710360" y="3136829"/>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3">
              <a:extLst>
                <a:ext uri="{FF2B5EF4-FFF2-40B4-BE49-F238E27FC236}">
                  <a16:creationId xmlns:a16="http://schemas.microsoft.com/office/drawing/2014/main" id="{4B43934F-256C-FCCD-07B3-D4C7EBB9D9A0}"/>
                </a:ext>
              </a:extLst>
            </p:cNvPr>
            <p:cNvSpPr/>
            <p:nvPr/>
          </p:nvSpPr>
          <p:spPr>
            <a:xfrm>
              <a:off x="2569589" y="3558861"/>
              <a:ext cx="800219" cy="369332"/>
            </a:xfrm>
            <a:prstGeom prst="rect">
              <a:avLst/>
            </a:prstGeom>
            <a:ln>
              <a:noFill/>
            </a:ln>
          </p:spPr>
          <p:txBody>
            <a:bodyPr wrap="none">
              <a:spAutoFit/>
            </a:bodyPr>
            <a:lstStyle/>
            <a:p>
              <a:pPr algn="ctr"/>
              <a:r>
                <a:rPr lang="en-US" dirty="0">
                  <a:solidFill>
                    <a:schemeClr val="accent2"/>
                  </a:solidFill>
                  <a:latin typeface="Helvetica Neue" panose="02000503000000020004" pitchFamily="2" charset="0"/>
                </a:rPr>
                <a:t>Endor</a:t>
              </a:r>
              <a:endParaRPr lang="en-US" dirty="0">
                <a:solidFill>
                  <a:schemeClr val="accent2"/>
                </a:solidFill>
                <a:effectLst/>
                <a:latin typeface="Helvetica Neue" panose="02000503000000020004" pitchFamily="2" charset="0"/>
              </a:endParaRPr>
            </a:p>
          </p:txBody>
        </p:sp>
        <p:sp>
          <p:nvSpPr>
            <p:cNvPr id="15" name="Oval 14">
              <a:extLst>
                <a:ext uri="{FF2B5EF4-FFF2-40B4-BE49-F238E27FC236}">
                  <a16:creationId xmlns:a16="http://schemas.microsoft.com/office/drawing/2014/main" id="{54B992BA-9CB4-ED0C-CEE4-A163FE23D840}"/>
                </a:ext>
              </a:extLst>
            </p:cNvPr>
            <p:cNvSpPr/>
            <p:nvPr/>
          </p:nvSpPr>
          <p:spPr>
            <a:xfrm>
              <a:off x="3710716"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 name="Rectangle 15">
              <a:extLst>
                <a:ext uri="{FF2B5EF4-FFF2-40B4-BE49-F238E27FC236}">
                  <a16:creationId xmlns:a16="http://schemas.microsoft.com/office/drawing/2014/main" id="{89E48AAA-6450-1C3F-AAA2-3BDCC5137000}"/>
                </a:ext>
              </a:extLst>
            </p:cNvPr>
            <p:cNvSpPr/>
            <p:nvPr/>
          </p:nvSpPr>
          <p:spPr>
            <a:xfrm>
              <a:off x="3561784" y="3558861"/>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cxnSp>
          <p:nvCxnSpPr>
            <p:cNvPr id="17" name="Straight Connector 16">
              <a:extLst>
                <a:ext uri="{FF2B5EF4-FFF2-40B4-BE49-F238E27FC236}">
                  <a16:creationId xmlns:a16="http://schemas.microsoft.com/office/drawing/2014/main" id="{18B2A890-466E-FD1E-CA31-57ACF31AC072}"/>
                </a:ext>
              </a:extLst>
            </p:cNvPr>
            <p:cNvCxnSpPr>
              <a:cxnSpLocks/>
              <a:endCxn id="9" idx="7"/>
            </p:cNvCxnSpPr>
            <p:nvPr/>
          </p:nvCxnSpPr>
          <p:spPr>
            <a:xfrm flipH="1">
              <a:off x="1033635" y="2438583"/>
              <a:ext cx="1186257" cy="762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5138259-BDA1-8476-68F7-C4C88A3E3002}"/>
                </a:ext>
              </a:extLst>
            </p:cNvPr>
            <p:cNvCxnSpPr>
              <a:cxnSpLocks/>
              <a:endCxn id="11" idx="0"/>
            </p:cNvCxnSpPr>
            <p:nvPr/>
          </p:nvCxnSpPr>
          <p:spPr>
            <a:xfrm flipH="1">
              <a:off x="1928928" y="2594033"/>
              <a:ext cx="355353" cy="5427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54694B-2AA7-BCF4-D708-6B96E8B08276}"/>
                </a:ext>
              </a:extLst>
            </p:cNvPr>
            <p:cNvCxnSpPr>
              <a:cxnSpLocks/>
              <a:endCxn id="13" idx="0"/>
            </p:cNvCxnSpPr>
            <p:nvPr/>
          </p:nvCxnSpPr>
          <p:spPr>
            <a:xfrm>
              <a:off x="2595182" y="2594033"/>
              <a:ext cx="335018" cy="5427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5D8912-C553-F0E7-42FB-C02B484A264E}"/>
                </a:ext>
              </a:extLst>
            </p:cNvPr>
            <p:cNvCxnSpPr>
              <a:cxnSpLocks/>
              <a:endCxn id="15" idx="1"/>
            </p:cNvCxnSpPr>
            <p:nvPr/>
          </p:nvCxnSpPr>
          <p:spPr>
            <a:xfrm>
              <a:off x="2659571" y="2438583"/>
              <a:ext cx="1115534" cy="762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E8977069-7E25-85F2-C247-7C76350ED6B9}"/>
              </a:ext>
            </a:extLst>
          </p:cNvPr>
          <p:cNvSpPr txBox="1"/>
          <p:nvPr/>
        </p:nvSpPr>
        <p:spPr>
          <a:xfrm>
            <a:off x="2386519" y="2457855"/>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6730EFE6-8927-EAA9-56C8-08B8F182CAF3}"/>
              </a:ext>
            </a:extLst>
          </p:cNvPr>
          <p:cNvSpPr txBox="1"/>
          <p:nvPr/>
        </p:nvSpPr>
        <p:spPr>
          <a:xfrm>
            <a:off x="4833463" y="6510790"/>
            <a:ext cx="3914108" cy="446892"/>
          </a:xfrm>
          <a:prstGeom prst="rect">
            <a:avLst/>
          </a:prstGeom>
          <a:solidFill>
            <a:schemeClr val="bg1">
              <a:alpha val="90370"/>
            </a:schemeClr>
          </a:solidFill>
        </p:spPr>
        <p:txBody>
          <a:bodyPr wrap="square" rtlCol="0">
            <a:spAutoFit/>
          </a:bodyPr>
          <a:lstStyle/>
          <a:p>
            <a:r>
              <a:rPr lang="en-US" b="1" dirty="0" err="1">
                <a:solidFill>
                  <a:schemeClr val="accent2"/>
                </a:solidFill>
              </a:rPr>
              <a:t>Alderaan</a:t>
            </a:r>
            <a:r>
              <a:rPr lang="en-US" b="1" dirty="0">
                <a:solidFill>
                  <a:schemeClr val="accent2"/>
                </a:solidFill>
              </a:rPr>
              <a:t>	646 = 280 + 366  </a:t>
            </a:r>
          </a:p>
        </p:txBody>
      </p:sp>
      <p:sp>
        <p:nvSpPr>
          <p:cNvPr id="24" name="TextBox 23">
            <a:extLst>
              <a:ext uri="{FF2B5EF4-FFF2-40B4-BE49-F238E27FC236}">
                <a16:creationId xmlns:a16="http://schemas.microsoft.com/office/drawing/2014/main" id="{E920126E-258D-0185-1713-B495CDE4374B}"/>
              </a:ext>
            </a:extLst>
          </p:cNvPr>
          <p:cNvSpPr txBox="1"/>
          <p:nvPr/>
        </p:nvSpPr>
        <p:spPr>
          <a:xfrm>
            <a:off x="4842766" y="5584680"/>
            <a:ext cx="3914108" cy="369332"/>
          </a:xfrm>
          <a:prstGeom prst="rect">
            <a:avLst/>
          </a:prstGeom>
          <a:solidFill>
            <a:schemeClr val="bg1">
              <a:alpha val="90370"/>
            </a:schemeClr>
          </a:solidFill>
        </p:spPr>
        <p:txBody>
          <a:bodyPr wrap="square" rtlCol="0">
            <a:spAutoFit/>
          </a:bodyPr>
          <a:lstStyle/>
          <a:p>
            <a:r>
              <a:rPr lang="en-US" b="1" dirty="0" err="1">
                <a:solidFill>
                  <a:schemeClr val="accent2"/>
                </a:solidFill>
              </a:rPr>
              <a:t>Onderon</a:t>
            </a:r>
            <a:r>
              <a:rPr lang="en-US" b="1" dirty="0">
                <a:solidFill>
                  <a:schemeClr val="accent2"/>
                </a:solidFill>
              </a:rPr>
              <a:t>	526 = 146 + 380  </a:t>
            </a:r>
          </a:p>
        </p:txBody>
      </p:sp>
      <p:graphicFrame>
        <p:nvGraphicFramePr>
          <p:cNvPr id="27" name="Table 2">
            <a:extLst>
              <a:ext uri="{FF2B5EF4-FFF2-40B4-BE49-F238E27FC236}">
                <a16:creationId xmlns:a16="http://schemas.microsoft.com/office/drawing/2014/main" id="{DBE4EDE8-98B1-5994-D7DC-CF231399DC65}"/>
              </a:ext>
            </a:extLst>
          </p:cNvPr>
          <p:cNvGraphicFramePr>
            <a:graphicFrameLocks noGrp="1"/>
          </p:cNvGraphicFramePr>
          <p:nvPr/>
        </p:nvGraphicFramePr>
        <p:xfrm>
          <a:off x="8756874" y="4121369"/>
          <a:ext cx="3259615" cy="2593145"/>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632141505"/>
                    </a:ext>
                  </a:extLst>
                </a:gridCol>
                <a:gridCol w="642416">
                  <a:extLst>
                    <a:ext uri="{9D8B030D-6E8A-4147-A177-3AD203B41FA5}">
                      <a16:colId xmlns:a16="http://schemas.microsoft.com/office/drawing/2014/main" val="1109464113"/>
                    </a:ext>
                  </a:extLst>
                </a:gridCol>
                <a:gridCol w="142340">
                  <a:extLst>
                    <a:ext uri="{9D8B030D-6E8A-4147-A177-3AD203B41FA5}">
                      <a16:colId xmlns:a16="http://schemas.microsoft.com/office/drawing/2014/main" val="2570685854"/>
                    </a:ext>
                  </a:extLst>
                </a:gridCol>
                <a:gridCol w="1065213">
                  <a:extLst>
                    <a:ext uri="{9D8B030D-6E8A-4147-A177-3AD203B41FA5}">
                      <a16:colId xmlns:a16="http://schemas.microsoft.com/office/drawing/2014/main" val="1129571147"/>
                    </a:ext>
                  </a:extLst>
                </a:gridCol>
                <a:gridCol w="628596">
                  <a:extLst>
                    <a:ext uri="{9D8B030D-6E8A-4147-A177-3AD203B41FA5}">
                      <a16:colId xmlns:a16="http://schemas.microsoft.com/office/drawing/2014/main" val="1940163824"/>
                    </a:ext>
                  </a:extLst>
                </a:gridCol>
              </a:tblGrid>
              <a:tr h="181702">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tc>
                  <a:txBody>
                    <a:bodyPr/>
                    <a:lstStyle/>
                    <a:p>
                      <a:pPr algn="l" fontAlgn="b"/>
                      <a:endParaRPr lang="en-US" sz="1200" b="1" i="0" u="none" strike="noStrike" baseline="0" dirty="0">
                        <a:solidFill>
                          <a:schemeClr val="accent4"/>
                        </a:solidFill>
                        <a:effectLst/>
                        <a:latin typeface="+mn-lt"/>
                      </a:endParaRPr>
                    </a:p>
                  </a:txBody>
                  <a:tcPr marL="9525" marR="9525" marT="9525" marB="0" anchor="b"/>
                </a:tc>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extLst>
                  <a:ext uri="{0D108BD9-81ED-4DB2-BD59-A6C34878D82A}">
                    <a16:rowId xmlns:a16="http://schemas.microsoft.com/office/drawing/2014/main" val="2424969334"/>
                  </a:ext>
                </a:extLst>
              </a:tr>
              <a:tr h="240074">
                <a:tc>
                  <a:txBody>
                    <a:bodyPr/>
                    <a:lstStyle/>
                    <a:p>
                      <a:pPr algn="l" fontAlgn="b"/>
                      <a:r>
                        <a:rPr lang="en-US" sz="1200" b="0" i="0" u="none" strike="noStrike" baseline="0" dirty="0" err="1">
                          <a:solidFill>
                            <a:srgbClr val="000000"/>
                          </a:solidFill>
                          <a:effectLst/>
                          <a:latin typeface="+mn-lt"/>
                        </a:rPr>
                        <a:t>Alderaan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366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Lotho</a:t>
                      </a:r>
                      <a:r>
                        <a:rPr lang="en-US" sz="1200" b="0" i="0" u="none" strike="noStrike" baseline="0" dirty="0">
                          <a:solidFill>
                            <a:srgbClr val="000000"/>
                          </a:solidFill>
                          <a:effectLst/>
                          <a:latin typeface="+mn-lt"/>
                        </a:rPr>
                        <a:t> Minor</a:t>
                      </a:r>
                    </a:p>
                  </a:txBody>
                  <a:tcPr marL="9525" marR="9525" marT="9525" marB="0" anchor="b"/>
                </a:tc>
                <a:tc>
                  <a:txBody>
                    <a:bodyPr/>
                    <a:lstStyle/>
                    <a:p>
                      <a:pPr algn="r" fontAlgn="b"/>
                      <a:r>
                        <a:rPr lang="en-US" sz="1200" b="0" i="0" u="none" strike="noStrike" baseline="0" dirty="0">
                          <a:solidFill>
                            <a:srgbClr val="000000"/>
                          </a:solidFill>
                          <a:effectLst/>
                          <a:latin typeface="+mn-lt"/>
                        </a:rPr>
                        <a:t>244</a:t>
                      </a:r>
                    </a:p>
                  </a:txBody>
                  <a:tcPr marL="9525" marR="9525" marT="9525" marB="0" anchor="b"/>
                </a:tc>
                <a:extLst>
                  <a:ext uri="{0D108BD9-81ED-4DB2-BD59-A6C34878D82A}">
                    <a16:rowId xmlns:a16="http://schemas.microsoft.com/office/drawing/2014/main" val="3050881670"/>
                  </a:ext>
                </a:extLst>
              </a:tr>
              <a:tr h="240074">
                <a:tc>
                  <a:txBody>
                    <a:bodyPr/>
                    <a:lstStyle/>
                    <a:p>
                      <a:pPr algn="l" fontAlgn="b"/>
                      <a:r>
                        <a:rPr lang="en-US" sz="1200" b="0" i="0" u="none" strike="noStrike" baseline="0" dirty="0" err="1">
                          <a:solidFill>
                            <a:srgbClr val="000000"/>
                          </a:solidFill>
                          <a:effectLst/>
                          <a:latin typeface="+mn-lt"/>
                        </a:rPr>
                        <a:t>Bespin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80</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Mandalore</a:t>
                      </a:r>
                    </a:p>
                  </a:txBody>
                  <a:tcPr marL="9525" marR="9525" marT="9525" marB="0" anchor="b"/>
                </a:tc>
                <a:tc>
                  <a:txBody>
                    <a:bodyPr/>
                    <a:lstStyle/>
                    <a:p>
                      <a:pPr algn="r" fontAlgn="b"/>
                      <a:r>
                        <a:rPr lang="en-US" sz="1200" b="0" i="0" u="none" strike="noStrike" baseline="0">
                          <a:solidFill>
                            <a:srgbClr val="000000"/>
                          </a:solidFill>
                          <a:effectLst/>
                          <a:latin typeface="+mn-lt"/>
                        </a:rPr>
                        <a:t>241</a:t>
                      </a:r>
                    </a:p>
                  </a:txBody>
                  <a:tcPr marL="9525" marR="9525" marT="9525" marB="0" anchor="b"/>
                </a:tc>
                <a:extLst>
                  <a:ext uri="{0D108BD9-81ED-4DB2-BD59-A6C34878D82A}">
                    <a16:rowId xmlns:a16="http://schemas.microsoft.com/office/drawing/2014/main" val="3469727496"/>
                  </a:ext>
                </a:extLst>
              </a:tr>
              <a:tr h="240074">
                <a:tc>
                  <a:txBody>
                    <a:bodyPr/>
                    <a:lstStyle/>
                    <a:p>
                      <a:pPr algn="l" fontAlgn="b"/>
                      <a:r>
                        <a:rPr lang="en-US" sz="1200" b="0" i="0" u="none" strike="noStrike" baseline="0">
                          <a:solidFill>
                            <a:srgbClr val="000000"/>
                          </a:solidFill>
                          <a:effectLst/>
                          <a:latin typeface="+mn-lt"/>
                        </a:rPr>
                        <a:t>Coruscant</a:t>
                      </a:r>
                    </a:p>
                  </a:txBody>
                  <a:tcPr marL="9525" marR="9525" marT="9525" marB="0" anchor="b"/>
                </a:tc>
                <a:tc>
                  <a:txBody>
                    <a:bodyPr/>
                    <a:lstStyle/>
                    <a:p>
                      <a:pPr algn="r" fontAlgn="b"/>
                      <a:r>
                        <a:rPr lang="en-US" sz="1200" b="0" i="0" u="none" strike="noStrike" baseline="0" dirty="0">
                          <a:solidFill>
                            <a:srgbClr val="000000"/>
                          </a:solidFill>
                          <a:effectLst/>
                          <a:latin typeface="+mn-lt"/>
                        </a:rPr>
                        <a:t>374</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Naboo</a:t>
                      </a:r>
                    </a:p>
                  </a:txBody>
                  <a:tcPr marL="9525" marR="9525" marT="9525" marB="0" anchor="b"/>
                </a:tc>
                <a:tc>
                  <a:txBody>
                    <a:bodyPr/>
                    <a:lstStyle/>
                    <a:p>
                      <a:pPr algn="r" fontAlgn="b"/>
                      <a:r>
                        <a:rPr lang="en-US" sz="1200" b="0" i="0" u="none" strike="noStrike" baseline="0">
                          <a:solidFill>
                            <a:srgbClr val="000000"/>
                          </a:solidFill>
                          <a:effectLst/>
                          <a:latin typeface="+mn-lt"/>
                        </a:rPr>
                        <a:t>100</a:t>
                      </a:r>
                    </a:p>
                  </a:txBody>
                  <a:tcPr marL="9525" marR="9525" marT="9525" marB="0" anchor="b"/>
                </a:tc>
                <a:extLst>
                  <a:ext uri="{0D108BD9-81ED-4DB2-BD59-A6C34878D82A}">
                    <a16:rowId xmlns:a16="http://schemas.microsoft.com/office/drawing/2014/main" val="3691324431"/>
                  </a:ext>
                </a:extLst>
              </a:tr>
              <a:tr h="240074">
                <a:tc>
                  <a:txBody>
                    <a:bodyPr/>
                    <a:lstStyle/>
                    <a:p>
                      <a:pPr algn="l" fontAlgn="b"/>
                      <a:r>
                        <a:rPr lang="en-US" sz="1200" b="0" i="0" u="none" strike="noStrike" baseline="0">
                          <a:solidFill>
                            <a:srgbClr val="000000"/>
                          </a:solidFill>
                          <a:effectLst/>
                          <a:latin typeface="+mn-lt"/>
                        </a:rPr>
                        <a:t>Dagobah</a:t>
                      </a:r>
                    </a:p>
                  </a:txBody>
                  <a:tcPr marL="9525" marR="9525" marT="9525" marB="0" anchor="b"/>
                </a:tc>
                <a:tc>
                  <a:txBody>
                    <a:bodyPr/>
                    <a:lstStyle/>
                    <a:p>
                      <a:pPr algn="r" fontAlgn="b"/>
                      <a:r>
                        <a:rPr lang="en-US" sz="1200" b="0" i="0" u="none" strike="noStrike" baseline="0" dirty="0">
                          <a:solidFill>
                            <a:srgbClr val="000000"/>
                          </a:solidFill>
                          <a:effectLst/>
                          <a:latin typeface="+mn-lt"/>
                        </a:rPr>
                        <a:t>242</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Onderon</a:t>
                      </a:r>
                    </a:p>
                  </a:txBody>
                  <a:tcPr marL="9525" marR="9525" marT="9525" marB="0" anchor="b"/>
                </a:tc>
                <a:tc>
                  <a:txBody>
                    <a:bodyPr/>
                    <a:lstStyle/>
                    <a:p>
                      <a:pPr algn="r" fontAlgn="b"/>
                      <a:r>
                        <a:rPr lang="en-US" sz="1200" b="0" i="0" u="none" strike="noStrike" baseline="0">
                          <a:solidFill>
                            <a:srgbClr val="000000"/>
                          </a:solidFill>
                          <a:effectLst/>
                          <a:latin typeface="+mn-lt"/>
                        </a:rPr>
                        <a:t>380</a:t>
                      </a:r>
                    </a:p>
                  </a:txBody>
                  <a:tcPr marL="9525" marR="9525" marT="9525" marB="0" anchor="b"/>
                </a:tc>
                <a:extLst>
                  <a:ext uri="{0D108BD9-81ED-4DB2-BD59-A6C34878D82A}">
                    <a16:rowId xmlns:a16="http://schemas.microsoft.com/office/drawing/2014/main" val="1917150976"/>
                  </a:ext>
                </a:extLst>
              </a:tr>
              <a:tr h="240074">
                <a:tc>
                  <a:txBody>
                    <a:bodyPr/>
                    <a:lstStyle/>
                    <a:p>
                      <a:pPr algn="l" fontAlgn="b"/>
                      <a:r>
                        <a:rPr lang="en-US" sz="1200" b="0" i="0" u="none" strike="noStrike" baseline="0">
                          <a:solidFill>
                            <a:srgbClr val="000000"/>
                          </a:solidFill>
                          <a:effectLst/>
                          <a:latin typeface="+mn-lt"/>
                        </a:rPr>
                        <a:t>Endor</a:t>
                      </a:r>
                    </a:p>
                  </a:txBody>
                  <a:tcPr marL="9525" marR="9525" marT="9525" marB="0" anchor="b"/>
                </a:tc>
                <a:tc>
                  <a:txBody>
                    <a:bodyPr/>
                    <a:lstStyle/>
                    <a:p>
                      <a:pPr algn="r" fontAlgn="b"/>
                      <a:r>
                        <a:rPr lang="en-US" sz="1200" b="0" i="0" u="none" strike="noStrike" baseline="0">
                          <a:solidFill>
                            <a:srgbClr val="000000"/>
                          </a:solidFill>
                          <a:effectLst/>
                          <a:latin typeface="+mn-lt"/>
                        </a:rPr>
                        <a:t>176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Polis Massa</a:t>
                      </a:r>
                    </a:p>
                  </a:txBody>
                  <a:tcPr marL="9525" marR="9525" marT="9525" marB="0" anchor="b"/>
                </a:tc>
                <a:tc>
                  <a:txBody>
                    <a:bodyPr/>
                    <a:lstStyle/>
                    <a:p>
                      <a:pPr algn="r" fontAlgn="b"/>
                      <a:r>
                        <a:rPr lang="en-US" sz="1200" b="0" i="0" u="none" strike="noStrike" baseline="0">
                          <a:solidFill>
                            <a:srgbClr val="000000"/>
                          </a:solidFill>
                          <a:effectLst/>
                          <a:latin typeface="+mn-lt"/>
                        </a:rPr>
                        <a:t>234</a:t>
                      </a:r>
                    </a:p>
                  </a:txBody>
                  <a:tcPr marL="9525" marR="9525" marT="9525" marB="0" anchor="b"/>
                </a:tc>
                <a:extLst>
                  <a:ext uri="{0D108BD9-81ED-4DB2-BD59-A6C34878D82A}">
                    <a16:rowId xmlns:a16="http://schemas.microsoft.com/office/drawing/2014/main" val="1082404056"/>
                  </a:ext>
                </a:extLst>
              </a:tr>
              <a:tr h="240074">
                <a:tc>
                  <a:txBody>
                    <a:bodyPr/>
                    <a:lstStyle/>
                    <a:p>
                      <a:pPr algn="l" fontAlgn="b"/>
                      <a:r>
                        <a:rPr lang="en-US" sz="1200" b="0" i="0" u="none" strike="noStrike" baseline="0" dirty="0" err="1">
                          <a:solidFill>
                            <a:srgbClr val="000000"/>
                          </a:solidFill>
                          <a:effectLst/>
                          <a:latin typeface="+mn-lt"/>
                        </a:rPr>
                        <a:t>Fondor</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161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Ryloth</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193</a:t>
                      </a:r>
                    </a:p>
                  </a:txBody>
                  <a:tcPr marL="9525" marR="9525" marT="9525" marB="0" anchor="b"/>
                </a:tc>
                <a:extLst>
                  <a:ext uri="{0D108BD9-81ED-4DB2-BD59-A6C34878D82A}">
                    <a16:rowId xmlns:a16="http://schemas.microsoft.com/office/drawing/2014/main" val="443994611"/>
                  </a:ext>
                </a:extLst>
              </a:tr>
              <a:tr h="240074">
                <a:tc>
                  <a:txBody>
                    <a:bodyPr/>
                    <a:lstStyle/>
                    <a:p>
                      <a:pPr algn="l" fontAlgn="b"/>
                      <a:r>
                        <a:rPr lang="en-US" sz="1200" b="0" i="0" u="none" strike="noStrike" baseline="0">
                          <a:solidFill>
                            <a:srgbClr val="000000"/>
                          </a:solidFill>
                          <a:effectLst/>
                          <a:latin typeface="+mn-lt"/>
                        </a:rPr>
                        <a:t>Geonosis</a:t>
                      </a:r>
                    </a:p>
                  </a:txBody>
                  <a:tcPr marL="9525" marR="9525" marT="9525" marB="0" anchor="b"/>
                </a:tc>
                <a:tc>
                  <a:txBody>
                    <a:bodyPr/>
                    <a:lstStyle/>
                    <a:p>
                      <a:pPr algn="r" fontAlgn="b"/>
                      <a:r>
                        <a:rPr lang="en-US" sz="1200" b="0" i="0" u="none" strike="noStrike" baseline="0">
                          <a:solidFill>
                            <a:srgbClr val="000000"/>
                          </a:solidFill>
                          <a:effectLst/>
                          <a:latin typeface="+mn-lt"/>
                        </a:rPr>
                        <a:t>77</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Starkiller</a:t>
                      </a:r>
                      <a:r>
                        <a:rPr lang="en-US" sz="1200" b="0" i="0" u="none" strike="noStrike" baseline="0" dirty="0">
                          <a:solidFill>
                            <a:srgbClr val="000000"/>
                          </a:solidFill>
                          <a:effectLst/>
                          <a:latin typeface="+mn-lt"/>
                        </a:rPr>
                        <a:t> Base</a:t>
                      </a:r>
                    </a:p>
                  </a:txBody>
                  <a:tcPr marL="9525" marR="9525" marT="9525" marB="0" anchor="b"/>
                </a:tc>
                <a:tc>
                  <a:txBody>
                    <a:bodyPr/>
                    <a:lstStyle/>
                    <a:p>
                      <a:pPr algn="r" fontAlgn="b"/>
                      <a:r>
                        <a:rPr lang="en-US" sz="1200" b="0" i="0" u="none" strike="noStrike" baseline="0">
                          <a:solidFill>
                            <a:srgbClr val="000000"/>
                          </a:solidFill>
                          <a:effectLst/>
                          <a:latin typeface="+mn-lt"/>
                        </a:rPr>
                        <a:t>253</a:t>
                      </a:r>
                    </a:p>
                  </a:txBody>
                  <a:tcPr marL="9525" marR="9525" marT="9525" marB="0" anchor="b"/>
                </a:tc>
                <a:extLst>
                  <a:ext uri="{0D108BD9-81ED-4DB2-BD59-A6C34878D82A}">
                    <a16:rowId xmlns:a16="http://schemas.microsoft.com/office/drawing/2014/main" val="469821536"/>
                  </a:ext>
                </a:extLst>
              </a:tr>
              <a:tr h="240074">
                <a:tc>
                  <a:txBody>
                    <a:bodyPr/>
                    <a:lstStyle/>
                    <a:p>
                      <a:pPr algn="l" fontAlgn="b"/>
                      <a:r>
                        <a:rPr lang="en-US" sz="1200" b="0" i="0" u="none" strike="noStrike" baseline="0">
                          <a:solidFill>
                            <a:srgbClr val="000000"/>
                          </a:solidFill>
                          <a:effectLst/>
                          <a:latin typeface="+mn-lt"/>
                        </a:rPr>
                        <a:t>Hoth</a:t>
                      </a:r>
                    </a:p>
                  </a:txBody>
                  <a:tcPr marL="9525" marR="9525" marT="9525" marB="0" anchor="b"/>
                </a:tc>
                <a:tc>
                  <a:txBody>
                    <a:bodyPr/>
                    <a:lstStyle/>
                    <a:p>
                      <a:pPr algn="r" fontAlgn="b"/>
                      <a:r>
                        <a:rPr lang="en-US" sz="1200" b="0" i="0" u="none" strike="noStrike" baseline="0">
                          <a:solidFill>
                            <a:srgbClr val="000000"/>
                          </a:solidFill>
                          <a:effectLst/>
                          <a:latin typeface="+mn-lt"/>
                        </a:rPr>
                        <a:t>151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Tatooine</a:t>
                      </a:r>
                    </a:p>
                  </a:txBody>
                  <a:tcPr marL="9525" marR="9525" marT="9525" marB="0" anchor="b"/>
                </a:tc>
                <a:tc>
                  <a:txBody>
                    <a:bodyPr/>
                    <a:lstStyle/>
                    <a:p>
                      <a:pPr algn="r" fontAlgn="b"/>
                      <a:r>
                        <a:rPr lang="en-US" sz="1200" b="0" i="0" u="none" strike="noStrike" baseline="0">
                          <a:solidFill>
                            <a:srgbClr val="000000"/>
                          </a:solidFill>
                          <a:effectLst/>
                          <a:latin typeface="+mn-lt"/>
                        </a:rPr>
                        <a:t>329</a:t>
                      </a:r>
                    </a:p>
                  </a:txBody>
                  <a:tcPr marL="9525" marR="9525" marT="9525" marB="0" anchor="b"/>
                </a:tc>
                <a:extLst>
                  <a:ext uri="{0D108BD9-81ED-4DB2-BD59-A6C34878D82A}">
                    <a16:rowId xmlns:a16="http://schemas.microsoft.com/office/drawing/2014/main" val="232418652"/>
                  </a:ext>
                </a:extLst>
              </a:tr>
              <a:tr h="240074">
                <a:tc>
                  <a:txBody>
                    <a:bodyPr/>
                    <a:lstStyle/>
                    <a:p>
                      <a:pPr algn="l" fontAlgn="b"/>
                      <a:r>
                        <a:rPr lang="en-US" sz="1200" b="0" i="0" u="none" strike="noStrike" baseline="0">
                          <a:solidFill>
                            <a:srgbClr val="000000"/>
                          </a:solidFill>
                          <a:effectLst/>
                          <a:latin typeface="+mn-lt"/>
                        </a:rPr>
                        <a:t>Iridonia</a:t>
                      </a:r>
                    </a:p>
                  </a:txBody>
                  <a:tcPr marL="9525" marR="9525" marT="9525" marB="0" anchor="b"/>
                </a:tc>
                <a:tc>
                  <a:txBody>
                    <a:bodyPr/>
                    <a:lstStyle/>
                    <a:p>
                      <a:pPr algn="r" fontAlgn="b"/>
                      <a:r>
                        <a:rPr lang="en-US" sz="1200" b="0" i="0" u="none" strike="noStrike" baseline="0">
                          <a:solidFill>
                            <a:srgbClr val="000000"/>
                          </a:solidFill>
                          <a:effectLst/>
                          <a:latin typeface="+mn-lt"/>
                        </a:rPr>
                        <a:t>226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Vandor-1</a:t>
                      </a:r>
                    </a:p>
                  </a:txBody>
                  <a:tcPr marL="9525" marR="9525" marT="9525" marB="0" anchor="b"/>
                </a:tc>
                <a:tc>
                  <a:txBody>
                    <a:bodyPr/>
                    <a:lstStyle/>
                    <a:p>
                      <a:pPr algn="r" fontAlgn="b"/>
                      <a:r>
                        <a:rPr lang="en-US" sz="1200" b="0" i="0" u="none" strike="noStrike" baseline="0" dirty="0">
                          <a:solidFill>
                            <a:srgbClr val="000000"/>
                          </a:solidFill>
                          <a:effectLst/>
                          <a:latin typeface="+mn-lt"/>
                        </a:rPr>
                        <a:t>199</a:t>
                      </a:r>
                    </a:p>
                  </a:txBody>
                  <a:tcPr marL="9525" marR="9525" marT="9525" marB="0" anchor="b"/>
                </a:tc>
                <a:extLst>
                  <a:ext uri="{0D108BD9-81ED-4DB2-BD59-A6C34878D82A}">
                    <a16:rowId xmlns:a16="http://schemas.microsoft.com/office/drawing/2014/main" val="221416254"/>
                  </a:ext>
                </a:extLst>
              </a:tr>
              <a:tr h="240074">
                <a:tc>
                  <a:txBody>
                    <a:bodyPr/>
                    <a:lstStyle/>
                    <a:p>
                      <a:pPr algn="l" fontAlgn="b"/>
                      <a:r>
                        <a:rPr lang="en-US" sz="1200" b="0" i="0" u="none" strike="noStrike" baseline="0" dirty="0">
                          <a:solidFill>
                            <a:srgbClr val="000000"/>
                          </a:solidFill>
                          <a:effectLst/>
                          <a:latin typeface="+mn-lt"/>
                        </a:rPr>
                        <a:t>Kessel</a:t>
                      </a:r>
                    </a:p>
                  </a:txBody>
                  <a:tcPr marL="9525" marR="9525" marT="9525" marB="0" anchor="b"/>
                </a:tc>
                <a:tc>
                  <a:txBody>
                    <a:bodyPr/>
                    <a:lstStyle/>
                    <a:p>
                      <a:pPr algn="r" fontAlgn="b"/>
                      <a:r>
                        <a:rPr lang="en-US" sz="1200" b="0" i="0" u="none" strike="noStrike" baseline="0">
                          <a:solidFill>
                            <a:srgbClr val="000000"/>
                          </a:solidFill>
                          <a:effectLst/>
                          <a:latin typeface="+mn-lt"/>
                        </a:rPr>
                        <a:t>0</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Zygerria</a:t>
                      </a:r>
                    </a:p>
                  </a:txBody>
                  <a:tcPr marL="9525" marR="9525" marT="9525" marB="0" anchor="b"/>
                </a:tc>
                <a:tc>
                  <a:txBody>
                    <a:bodyPr/>
                    <a:lstStyle/>
                    <a:p>
                      <a:pPr algn="r" fontAlgn="b"/>
                      <a:r>
                        <a:rPr lang="en-US" sz="1200" b="0" i="0" u="none" strike="noStrike" baseline="0" dirty="0">
                          <a:solidFill>
                            <a:srgbClr val="000000"/>
                          </a:solidFill>
                          <a:effectLst/>
                          <a:latin typeface="+mn-lt"/>
                        </a:rPr>
                        <a:t>160</a:t>
                      </a:r>
                    </a:p>
                  </a:txBody>
                  <a:tcPr marL="9525" marR="9525" marT="9525" marB="0" anchor="b"/>
                </a:tc>
                <a:extLst>
                  <a:ext uri="{0D108BD9-81ED-4DB2-BD59-A6C34878D82A}">
                    <a16:rowId xmlns:a16="http://schemas.microsoft.com/office/drawing/2014/main" val="3915899476"/>
                  </a:ext>
                </a:extLst>
              </a:tr>
            </a:tbl>
          </a:graphicData>
        </a:graphic>
      </p:graphicFrame>
      <p:pic>
        <p:nvPicPr>
          <p:cNvPr id="30" name="Picture 29">
            <a:extLst>
              <a:ext uri="{FF2B5EF4-FFF2-40B4-BE49-F238E27FC236}">
                <a16:creationId xmlns:a16="http://schemas.microsoft.com/office/drawing/2014/main" id="{E93F7F3F-5756-1468-897F-519D40E4A66F}"/>
              </a:ext>
            </a:extLst>
          </p:cNvPr>
          <p:cNvPicPr>
            <a:picLocks noChangeAspect="1"/>
          </p:cNvPicPr>
          <p:nvPr/>
        </p:nvPicPr>
        <p:blipFill>
          <a:blip r:embed="rId3"/>
          <a:stretch>
            <a:fillRect/>
          </a:stretch>
        </p:blipFill>
        <p:spPr>
          <a:xfrm>
            <a:off x="7480135" y="-14734"/>
            <a:ext cx="4118477" cy="2287559"/>
          </a:xfrm>
          <a:prstGeom prst="rect">
            <a:avLst/>
          </a:prstGeom>
        </p:spPr>
      </p:pic>
      <p:grpSp>
        <p:nvGrpSpPr>
          <p:cNvPr id="37" name="Group 36">
            <a:extLst>
              <a:ext uri="{FF2B5EF4-FFF2-40B4-BE49-F238E27FC236}">
                <a16:creationId xmlns:a16="http://schemas.microsoft.com/office/drawing/2014/main" id="{24B114E6-0713-9AE1-7B4E-810067362F8C}"/>
              </a:ext>
            </a:extLst>
          </p:cNvPr>
          <p:cNvGrpSpPr/>
          <p:nvPr/>
        </p:nvGrpSpPr>
        <p:grpSpPr>
          <a:xfrm>
            <a:off x="1814086" y="3356669"/>
            <a:ext cx="2236290" cy="2084630"/>
            <a:chOff x="1814086" y="3356669"/>
            <a:chExt cx="2236290" cy="2084630"/>
          </a:xfrm>
        </p:grpSpPr>
        <p:sp>
          <p:nvSpPr>
            <p:cNvPr id="38" name="Oval 37">
              <a:extLst>
                <a:ext uri="{FF2B5EF4-FFF2-40B4-BE49-F238E27FC236}">
                  <a16:creationId xmlns:a16="http://schemas.microsoft.com/office/drawing/2014/main" id="{DC8FD5ED-FA93-5228-D90A-D1235DD44F75}"/>
                </a:ext>
              </a:extLst>
            </p:cNvPr>
            <p:cNvSpPr/>
            <p:nvPr/>
          </p:nvSpPr>
          <p:spPr>
            <a:xfrm>
              <a:off x="2148147" y="407829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9" name="Rectangle 38">
              <a:extLst>
                <a:ext uri="{FF2B5EF4-FFF2-40B4-BE49-F238E27FC236}">
                  <a16:creationId xmlns:a16="http://schemas.microsoft.com/office/drawing/2014/main" id="{384BCEF3-9EF3-16E6-02EA-8A7BACF6D271}"/>
                </a:ext>
              </a:extLst>
            </p:cNvPr>
            <p:cNvSpPr/>
            <p:nvPr/>
          </p:nvSpPr>
          <p:spPr>
            <a:xfrm>
              <a:off x="1814086" y="4517969"/>
              <a:ext cx="1144865" cy="923330"/>
            </a:xfrm>
            <a:prstGeom prst="rect">
              <a:avLst/>
            </a:prstGeom>
            <a:ln>
              <a:noFill/>
            </a:ln>
          </p:spPr>
          <p:txBody>
            <a:bodyPr wrap="none">
              <a:spAutoFit/>
            </a:bodyPr>
            <a:lstStyle/>
            <a:p>
              <a:pPr algn="ctr"/>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a:t>
              </a:r>
              <a:br>
                <a:rPr lang="en-US" dirty="0">
                  <a:solidFill>
                    <a:schemeClr val="accent2"/>
                  </a:solidFill>
                  <a:latin typeface="Helvetica Neue" panose="02000503000000020004" pitchFamily="2" charset="0"/>
                </a:rPr>
              </a:br>
              <a:r>
                <a:rPr lang="en-US" dirty="0">
                  <a:solidFill>
                    <a:schemeClr val="accent2"/>
                  </a:solidFill>
                  <a:latin typeface="Helvetica Neue" panose="02000503000000020004" pitchFamily="2" charset="0"/>
                </a:rPr>
                <a:t>Base</a:t>
              </a:r>
            </a:p>
            <a:p>
              <a:endParaRPr lang="en-US" dirty="0">
                <a:solidFill>
                  <a:schemeClr val="accent2"/>
                </a:solidFill>
                <a:latin typeface="Helvetica Neue" panose="02000503000000020004" pitchFamily="2" charset="0"/>
              </a:endParaRPr>
            </a:p>
          </p:txBody>
        </p:sp>
        <p:sp>
          <p:nvSpPr>
            <p:cNvPr id="42" name="Oval 41">
              <a:extLst>
                <a:ext uri="{FF2B5EF4-FFF2-40B4-BE49-F238E27FC236}">
                  <a16:creationId xmlns:a16="http://schemas.microsoft.com/office/drawing/2014/main" id="{8B91957C-C859-A938-5F60-FA275B4D18C3}"/>
                </a:ext>
              </a:extLst>
            </p:cNvPr>
            <p:cNvSpPr/>
            <p:nvPr/>
          </p:nvSpPr>
          <p:spPr>
            <a:xfrm>
              <a:off x="3369909" y="407829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5" name="Rectangle 44">
              <a:extLst>
                <a:ext uri="{FF2B5EF4-FFF2-40B4-BE49-F238E27FC236}">
                  <a16:creationId xmlns:a16="http://schemas.microsoft.com/office/drawing/2014/main" id="{A312A02E-854C-5EB8-87CA-7E86F3F2E42B}"/>
                </a:ext>
              </a:extLst>
            </p:cNvPr>
            <p:cNvSpPr/>
            <p:nvPr/>
          </p:nvSpPr>
          <p:spPr>
            <a:xfrm>
              <a:off x="3129119" y="4500322"/>
              <a:ext cx="921257" cy="369332"/>
            </a:xfrm>
            <a:prstGeom prst="rect">
              <a:avLst/>
            </a:prstGeom>
            <a:ln>
              <a:noFill/>
            </a:ln>
          </p:spPr>
          <p:txBody>
            <a:bodyPr wrap="square">
              <a:spAutoFit/>
            </a:bodyPr>
            <a:lstStyle/>
            <a:p>
              <a:pPr algn="ctr"/>
              <a:r>
                <a:rPr lang="en-US" dirty="0">
                  <a:solidFill>
                    <a:schemeClr val="accent2"/>
                  </a:solidFill>
                  <a:latin typeface="Helvetica Neue" panose="02000503000000020004" pitchFamily="2" charset="0"/>
                </a:rPr>
                <a:t>Kessel</a:t>
              </a:r>
              <a:endParaRPr lang="en-US" dirty="0">
                <a:solidFill>
                  <a:schemeClr val="accent2"/>
                </a:solidFill>
                <a:effectLst/>
                <a:latin typeface="Helvetica Neue" panose="02000503000000020004" pitchFamily="2" charset="0"/>
              </a:endParaRPr>
            </a:p>
          </p:txBody>
        </p:sp>
        <p:cxnSp>
          <p:nvCxnSpPr>
            <p:cNvPr id="48" name="Straight Connector 47">
              <a:extLst>
                <a:ext uri="{FF2B5EF4-FFF2-40B4-BE49-F238E27FC236}">
                  <a16:creationId xmlns:a16="http://schemas.microsoft.com/office/drawing/2014/main" id="{4B41F0E4-78AA-C130-71FC-BF418C1CAC22}"/>
                </a:ext>
              </a:extLst>
            </p:cNvPr>
            <p:cNvCxnSpPr>
              <a:cxnSpLocks/>
              <a:endCxn id="38" idx="0"/>
            </p:cNvCxnSpPr>
            <p:nvPr/>
          </p:nvCxnSpPr>
          <p:spPr>
            <a:xfrm flipH="1">
              <a:off x="2367987" y="3356669"/>
              <a:ext cx="342373" cy="72162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4861428-F49E-EA5F-81D9-56D638620D34}"/>
                </a:ext>
              </a:extLst>
            </p:cNvPr>
            <p:cNvCxnSpPr>
              <a:cxnSpLocks/>
              <a:endCxn id="42" idx="0"/>
            </p:cNvCxnSpPr>
            <p:nvPr/>
          </p:nvCxnSpPr>
          <p:spPr>
            <a:xfrm>
              <a:off x="3150039" y="3356669"/>
              <a:ext cx="439710" cy="72162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ECA38A66-03B7-03E5-94E5-62EBB2AD0867}"/>
              </a:ext>
            </a:extLst>
          </p:cNvPr>
          <p:cNvSpPr txBox="1"/>
          <p:nvPr/>
        </p:nvSpPr>
        <p:spPr>
          <a:xfrm>
            <a:off x="4833463" y="6203178"/>
            <a:ext cx="3914108" cy="406265"/>
          </a:xfrm>
          <a:prstGeom prst="rect">
            <a:avLst/>
          </a:prstGeom>
          <a:solidFill>
            <a:schemeClr val="bg1">
              <a:alpha val="90370"/>
            </a:schemeClr>
          </a:solidFill>
        </p:spPr>
        <p:txBody>
          <a:bodyPr wrap="square" rtlCol="0">
            <a:spAutoFit/>
          </a:bodyPr>
          <a:lstStyle/>
          <a:p>
            <a:r>
              <a:rPr lang="en-US" b="1" dirty="0" err="1">
                <a:solidFill>
                  <a:schemeClr val="accent2"/>
                </a:solidFill>
              </a:rPr>
              <a:t>Starkiller</a:t>
            </a:r>
            <a:r>
              <a:rPr lang="en-US" b="1" dirty="0">
                <a:solidFill>
                  <a:schemeClr val="accent2"/>
                </a:solidFill>
              </a:rPr>
              <a:t> Base	591 = 338 + 253</a:t>
            </a:r>
          </a:p>
        </p:txBody>
      </p:sp>
      <p:grpSp>
        <p:nvGrpSpPr>
          <p:cNvPr id="3" name="Group 2">
            <a:extLst>
              <a:ext uri="{FF2B5EF4-FFF2-40B4-BE49-F238E27FC236}">
                <a16:creationId xmlns:a16="http://schemas.microsoft.com/office/drawing/2014/main" id="{F77B6D7C-2398-3899-3620-127D8DE0C5BD}"/>
              </a:ext>
            </a:extLst>
          </p:cNvPr>
          <p:cNvGrpSpPr/>
          <p:nvPr/>
        </p:nvGrpSpPr>
        <p:grpSpPr>
          <a:xfrm>
            <a:off x="-24814" y="3360723"/>
            <a:ext cx="1941635" cy="2089168"/>
            <a:chOff x="2044445" y="3356669"/>
            <a:chExt cx="1941635" cy="2089168"/>
          </a:xfrm>
        </p:grpSpPr>
        <p:sp>
          <p:nvSpPr>
            <p:cNvPr id="5" name="Oval 4">
              <a:extLst>
                <a:ext uri="{FF2B5EF4-FFF2-40B4-BE49-F238E27FC236}">
                  <a16:creationId xmlns:a16="http://schemas.microsoft.com/office/drawing/2014/main" id="{848D86B9-7870-4C1F-89D9-94B668BBC369}"/>
                </a:ext>
              </a:extLst>
            </p:cNvPr>
            <p:cNvSpPr/>
            <p:nvPr/>
          </p:nvSpPr>
          <p:spPr>
            <a:xfrm>
              <a:off x="2148147" y="407829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9" name="Rectangle 28">
              <a:extLst>
                <a:ext uri="{FF2B5EF4-FFF2-40B4-BE49-F238E27FC236}">
                  <a16:creationId xmlns:a16="http://schemas.microsoft.com/office/drawing/2014/main" id="{590D8A66-B65F-09CB-1DA8-D7088B8B81DB}"/>
                </a:ext>
              </a:extLst>
            </p:cNvPr>
            <p:cNvSpPr/>
            <p:nvPr/>
          </p:nvSpPr>
          <p:spPr>
            <a:xfrm>
              <a:off x="2044445" y="4522507"/>
              <a:ext cx="1144865" cy="923330"/>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a:t>
              </a:r>
              <a:br>
                <a:rPr lang="en-US" dirty="0">
                  <a:solidFill>
                    <a:schemeClr val="accent2"/>
                  </a:solidFill>
                  <a:latin typeface="Helvetica Neue" panose="02000503000000020004" pitchFamily="2" charset="0"/>
                </a:rPr>
              </a:br>
              <a:r>
                <a:rPr lang="en-US" dirty="0">
                  <a:solidFill>
                    <a:schemeClr val="accent2"/>
                  </a:solidFill>
                  <a:latin typeface="Helvetica Neue" panose="02000503000000020004" pitchFamily="2" charset="0"/>
                </a:rPr>
                <a:t>Base</a:t>
              </a:r>
            </a:p>
            <a:p>
              <a:endParaRPr lang="en-US" dirty="0">
                <a:solidFill>
                  <a:schemeClr val="accent2"/>
                </a:solidFill>
                <a:latin typeface="Helvetica Neue" panose="02000503000000020004" pitchFamily="2" charset="0"/>
              </a:endParaRPr>
            </a:p>
          </p:txBody>
        </p:sp>
        <p:sp>
          <p:nvSpPr>
            <p:cNvPr id="32" name="Oval 31">
              <a:extLst>
                <a:ext uri="{FF2B5EF4-FFF2-40B4-BE49-F238E27FC236}">
                  <a16:creationId xmlns:a16="http://schemas.microsoft.com/office/drawing/2014/main" id="{6E789087-F148-0318-DD52-80F564006AAD}"/>
                </a:ext>
              </a:extLst>
            </p:cNvPr>
            <p:cNvSpPr/>
            <p:nvPr/>
          </p:nvSpPr>
          <p:spPr>
            <a:xfrm>
              <a:off x="3305613" y="407829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3" name="Rectangle 32">
              <a:extLst>
                <a:ext uri="{FF2B5EF4-FFF2-40B4-BE49-F238E27FC236}">
                  <a16:creationId xmlns:a16="http://schemas.microsoft.com/office/drawing/2014/main" id="{A63BDC35-5FFD-F247-76FB-536239FD4564}"/>
                </a:ext>
              </a:extLst>
            </p:cNvPr>
            <p:cNvSpPr/>
            <p:nvPr/>
          </p:nvSpPr>
          <p:spPr>
            <a:xfrm>
              <a:off x="3064823" y="4500322"/>
              <a:ext cx="921257" cy="369332"/>
            </a:xfrm>
            <a:prstGeom prst="rect">
              <a:avLst/>
            </a:prstGeom>
            <a:ln>
              <a:noFill/>
            </a:ln>
          </p:spPr>
          <p:txBody>
            <a:bodyPr wrap="square">
              <a:spAutoFit/>
            </a:bodyPr>
            <a:lstStyle/>
            <a:p>
              <a:pPr algn="ctr"/>
              <a:r>
                <a:rPr lang="en-US" dirty="0">
                  <a:solidFill>
                    <a:schemeClr val="accent2"/>
                  </a:solidFill>
                  <a:latin typeface="Helvetica Neue" panose="02000503000000020004" pitchFamily="2" charset="0"/>
                </a:rPr>
                <a:t>Naboo</a:t>
              </a:r>
              <a:endParaRPr lang="en-US" dirty="0">
                <a:solidFill>
                  <a:schemeClr val="accent2"/>
                </a:solidFill>
                <a:effectLst/>
                <a:latin typeface="Helvetica Neue" panose="02000503000000020004" pitchFamily="2" charset="0"/>
              </a:endParaRPr>
            </a:p>
          </p:txBody>
        </p:sp>
        <p:cxnSp>
          <p:nvCxnSpPr>
            <p:cNvPr id="35" name="Straight Connector 34">
              <a:extLst>
                <a:ext uri="{FF2B5EF4-FFF2-40B4-BE49-F238E27FC236}">
                  <a16:creationId xmlns:a16="http://schemas.microsoft.com/office/drawing/2014/main" id="{FF921717-3A4D-C0AE-86C2-BF8485C3FDFE}"/>
                </a:ext>
              </a:extLst>
            </p:cNvPr>
            <p:cNvCxnSpPr>
              <a:cxnSpLocks/>
            </p:cNvCxnSpPr>
            <p:nvPr/>
          </p:nvCxnSpPr>
          <p:spPr>
            <a:xfrm flipH="1">
              <a:off x="2375131" y="3356669"/>
              <a:ext cx="342373" cy="72162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C7B0158-DDE5-087A-56BF-6D5D033111BB}"/>
                </a:ext>
              </a:extLst>
            </p:cNvPr>
            <p:cNvCxnSpPr>
              <a:cxnSpLocks/>
              <a:endCxn id="32" idx="0"/>
            </p:cNvCxnSpPr>
            <p:nvPr/>
          </p:nvCxnSpPr>
          <p:spPr>
            <a:xfrm>
              <a:off x="3085743" y="3356669"/>
              <a:ext cx="439710" cy="72162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6A24BB0F-546B-D975-1ABA-32B3FF5D6A45}"/>
              </a:ext>
            </a:extLst>
          </p:cNvPr>
          <p:cNvSpPr txBox="1"/>
          <p:nvPr/>
        </p:nvSpPr>
        <p:spPr>
          <a:xfrm>
            <a:off x="4742662" y="4199579"/>
            <a:ext cx="1845377" cy="369332"/>
          </a:xfrm>
          <a:prstGeom prst="rect">
            <a:avLst/>
          </a:prstGeom>
          <a:noFill/>
        </p:spPr>
        <p:txBody>
          <a:bodyPr wrap="none" rtlCol="0">
            <a:spAutoFit/>
          </a:bodyPr>
          <a:lstStyle/>
          <a:p>
            <a:r>
              <a:rPr lang="en-US" dirty="0"/>
              <a:t>Frontier queue:</a:t>
            </a:r>
          </a:p>
        </p:txBody>
      </p:sp>
      <p:sp>
        <p:nvSpPr>
          <p:cNvPr id="54" name="TextBox 53">
            <a:extLst>
              <a:ext uri="{FF2B5EF4-FFF2-40B4-BE49-F238E27FC236}">
                <a16:creationId xmlns:a16="http://schemas.microsoft.com/office/drawing/2014/main" id="{3B499675-FFCC-7054-6702-EE41F96BA4F3}"/>
              </a:ext>
            </a:extLst>
          </p:cNvPr>
          <p:cNvSpPr txBox="1"/>
          <p:nvPr/>
        </p:nvSpPr>
        <p:spPr>
          <a:xfrm>
            <a:off x="4861372" y="5892292"/>
            <a:ext cx="3914108" cy="369332"/>
          </a:xfrm>
          <a:prstGeom prst="rect">
            <a:avLst/>
          </a:prstGeom>
          <a:solidFill>
            <a:schemeClr val="bg1">
              <a:alpha val="90370"/>
            </a:schemeClr>
          </a:solidFill>
        </p:spPr>
        <p:txBody>
          <a:bodyPr wrap="square" rtlCol="0">
            <a:spAutoFit/>
          </a:bodyPr>
          <a:lstStyle/>
          <a:p>
            <a:r>
              <a:rPr lang="en-US" b="1" dirty="0" err="1">
                <a:solidFill>
                  <a:schemeClr val="accent2"/>
                </a:solidFill>
              </a:rPr>
              <a:t>Starkiller</a:t>
            </a:r>
            <a:r>
              <a:rPr lang="en-US" b="1" dirty="0">
                <a:solidFill>
                  <a:schemeClr val="accent2"/>
                </a:solidFill>
              </a:rPr>
              <a:t> Base	532 = 300 + 253</a:t>
            </a:r>
          </a:p>
        </p:txBody>
      </p:sp>
      <p:sp>
        <p:nvSpPr>
          <p:cNvPr id="25" name="TextBox 24">
            <a:extLst>
              <a:ext uri="{FF2B5EF4-FFF2-40B4-BE49-F238E27FC236}">
                <a16:creationId xmlns:a16="http://schemas.microsoft.com/office/drawing/2014/main" id="{E74DBC5C-BE12-680B-18AA-EE7F34ADD9D1}"/>
              </a:ext>
            </a:extLst>
          </p:cNvPr>
          <p:cNvSpPr txBox="1"/>
          <p:nvPr/>
        </p:nvSpPr>
        <p:spPr>
          <a:xfrm>
            <a:off x="4842766" y="4726914"/>
            <a:ext cx="3813263" cy="305233"/>
          </a:xfrm>
          <a:prstGeom prst="rect">
            <a:avLst/>
          </a:prstGeom>
          <a:solidFill>
            <a:schemeClr val="bg1">
              <a:alpha val="90000"/>
            </a:schemeClr>
          </a:solidFill>
        </p:spPr>
        <p:txBody>
          <a:bodyPr wrap="square" rtlCol="0">
            <a:spAutoFit/>
          </a:bodyPr>
          <a:lstStyle/>
          <a:p>
            <a:r>
              <a:rPr lang="en-US" b="1" dirty="0">
                <a:solidFill>
                  <a:schemeClr val="accent2"/>
                </a:solidFill>
              </a:rPr>
              <a:t>Tatooine	447 = 118 + 329  </a:t>
            </a:r>
          </a:p>
        </p:txBody>
      </p:sp>
      <p:sp>
        <p:nvSpPr>
          <p:cNvPr id="26" name="TextBox 25">
            <a:extLst>
              <a:ext uri="{FF2B5EF4-FFF2-40B4-BE49-F238E27FC236}">
                <a16:creationId xmlns:a16="http://schemas.microsoft.com/office/drawing/2014/main" id="{8B257B5D-D277-C19C-DE3B-D13A013528B8}"/>
              </a:ext>
            </a:extLst>
          </p:cNvPr>
          <p:cNvSpPr txBox="1"/>
          <p:nvPr/>
        </p:nvSpPr>
        <p:spPr>
          <a:xfrm>
            <a:off x="4842766" y="5012740"/>
            <a:ext cx="3914108" cy="305233"/>
          </a:xfrm>
          <a:prstGeom prst="rect">
            <a:avLst/>
          </a:prstGeom>
          <a:solidFill>
            <a:schemeClr val="bg1">
              <a:alpha val="90370"/>
            </a:schemeClr>
          </a:solidFill>
        </p:spPr>
        <p:txBody>
          <a:bodyPr wrap="square" rtlCol="0">
            <a:spAutoFit/>
          </a:bodyPr>
          <a:lstStyle/>
          <a:p>
            <a:r>
              <a:rPr lang="en-US" b="1" dirty="0">
                <a:solidFill>
                  <a:schemeClr val="accent2"/>
                </a:solidFill>
              </a:rPr>
              <a:t>Coruscant	449 =  75 + 374  </a:t>
            </a:r>
          </a:p>
        </p:txBody>
      </p:sp>
      <p:sp>
        <p:nvSpPr>
          <p:cNvPr id="56" name="TextBox 55">
            <a:extLst>
              <a:ext uri="{FF2B5EF4-FFF2-40B4-BE49-F238E27FC236}">
                <a16:creationId xmlns:a16="http://schemas.microsoft.com/office/drawing/2014/main" id="{313EFBB6-4B7C-4128-B263-8F7673A3981A}"/>
              </a:ext>
            </a:extLst>
          </p:cNvPr>
          <p:cNvSpPr txBox="1"/>
          <p:nvPr/>
        </p:nvSpPr>
        <p:spPr>
          <a:xfrm>
            <a:off x="4842766" y="5281578"/>
            <a:ext cx="3914108" cy="335756"/>
          </a:xfrm>
          <a:prstGeom prst="rect">
            <a:avLst/>
          </a:prstGeom>
          <a:solidFill>
            <a:schemeClr val="bg1">
              <a:alpha val="90370"/>
            </a:schemeClr>
          </a:solidFill>
        </p:spPr>
        <p:txBody>
          <a:bodyPr wrap="square" rtlCol="0">
            <a:spAutoFit/>
          </a:bodyPr>
          <a:lstStyle/>
          <a:p>
            <a:r>
              <a:rPr lang="en-US" b="1" dirty="0">
                <a:solidFill>
                  <a:schemeClr val="accent2"/>
                </a:solidFill>
              </a:rPr>
              <a:t>Kessel		450 = 450 + 0 </a:t>
            </a:r>
          </a:p>
        </p:txBody>
      </p:sp>
    </p:spTree>
    <p:extLst>
      <p:ext uri="{BB962C8B-B14F-4D97-AF65-F5344CB8AC3E}">
        <p14:creationId xmlns:p14="http://schemas.microsoft.com/office/powerpoint/2010/main" val="1023248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7FABA37E-68B1-D5A1-5E38-C176FF12A50F}"/>
              </a:ext>
            </a:extLst>
          </p:cNvPr>
          <p:cNvSpPr txBox="1"/>
          <p:nvPr/>
        </p:nvSpPr>
        <p:spPr>
          <a:xfrm>
            <a:off x="4842766" y="4422807"/>
            <a:ext cx="3813263" cy="305233"/>
          </a:xfrm>
          <a:prstGeom prst="rect">
            <a:avLst/>
          </a:prstGeom>
          <a:noFill/>
        </p:spPr>
        <p:txBody>
          <a:bodyPr wrap="square" rtlCol="0">
            <a:spAutoFit/>
          </a:bodyPr>
          <a:lstStyle/>
          <a:p>
            <a:r>
              <a:rPr lang="en-US" b="1" dirty="0">
                <a:solidFill>
                  <a:schemeClr val="accent2"/>
                </a:solidFill>
              </a:rPr>
              <a:t>Tatooine	447 = 118 + 329  </a:t>
            </a:r>
          </a:p>
        </p:txBody>
      </p:sp>
      <p:sp>
        <p:nvSpPr>
          <p:cNvPr id="26" name="TextBox 25">
            <a:extLst>
              <a:ext uri="{FF2B5EF4-FFF2-40B4-BE49-F238E27FC236}">
                <a16:creationId xmlns:a16="http://schemas.microsoft.com/office/drawing/2014/main" id="{A7065F98-DCBE-BD5F-F2DC-7C3ED3E4D74A}"/>
              </a:ext>
            </a:extLst>
          </p:cNvPr>
          <p:cNvSpPr txBox="1"/>
          <p:nvPr/>
        </p:nvSpPr>
        <p:spPr>
          <a:xfrm>
            <a:off x="4842766" y="4658117"/>
            <a:ext cx="3914108" cy="406265"/>
          </a:xfrm>
          <a:prstGeom prst="rect">
            <a:avLst/>
          </a:prstGeom>
          <a:noFill/>
        </p:spPr>
        <p:txBody>
          <a:bodyPr wrap="square" rtlCol="0">
            <a:spAutoFit/>
          </a:bodyPr>
          <a:lstStyle/>
          <a:p>
            <a:r>
              <a:rPr lang="en-US" b="1" dirty="0">
                <a:solidFill>
                  <a:schemeClr val="accent2"/>
                </a:solidFill>
              </a:rPr>
              <a:t>Coruscant	449 =  75 + 374  </a:t>
            </a:r>
          </a:p>
        </p:txBody>
      </p:sp>
      <p:sp>
        <p:nvSpPr>
          <p:cNvPr id="55" name="TextBox 54">
            <a:extLst>
              <a:ext uri="{FF2B5EF4-FFF2-40B4-BE49-F238E27FC236}">
                <a16:creationId xmlns:a16="http://schemas.microsoft.com/office/drawing/2014/main" id="{B0C5A6F3-C1FB-2E7F-45FF-89AB05C8E1FF}"/>
              </a:ext>
            </a:extLst>
          </p:cNvPr>
          <p:cNvSpPr txBox="1"/>
          <p:nvPr/>
        </p:nvSpPr>
        <p:spPr>
          <a:xfrm>
            <a:off x="4842766" y="4899559"/>
            <a:ext cx="3914108" cy="491581"/>
          </a:xfrm>
          <a:prstGeom prst="rect">
            <a:avLst/>
          </a:prstGeom>
          <a:noFill/>
        </p:spPr>
        <p:txBody>
          <a:bodyPr wrap="square" rtlCol="0">
            <a:spAutoFit/>
          </a:bodyPr>
          <a:lstStyle/>
          <a:p>
            <a:r>
              <a:rPr lang="en-US" b="1" dirty="0">
                <a:solidFill>
                  <a:schemeClr val="accent2"/>
                </a:solidFill>
              </a:rPr>
              <a:t>Kessel		450 = 450 + 0 </a:t>
            </a:r>
          </a:p>
        </p:txBody>
      </p:sp>
      <p:sp>
        <p:nvSpPr>
          <p:cNvPr id="2" name="Title 1">
            <a:extLst>
              <a:ext uri="{FF2B5EF4-FFF2-40B4-BE49-F238E27FC236}">
                <a16:creationId xmlns:a16="http://schemas.microsoft.com/office/drawing/2014/main" id="{66EAE5FF-2399-544C-8AA1-46FA1E7F6831}"/>
              </a:ext>
            </a:extLst>
          </p:cNvPr>
          <p:cNvSpPr>
            <a:spLocks noGrp="1"/>
          </p:cNvSpPr>
          <p:nvPr>
            <p:ph type="title"/>
          </p:nvPr>
        </p:nvSpPr>
        <p:spPr/>
        <p:txBody>
          <a:bodyPr/>
          <a:lstStyle/>
          <a:p>
            <a:pPr marL="0" lvl="0" indent="0">
              <a:spcBef>
                <a:spcPts val="0"/>
              </a:spcBef>
              <a:buClr>
                <a:schemeClr val="accent1"/>
              </a:buClr>
            </a:pPr>
            <a:r>
              <a:rPr lang="en-US" dirty="0">
                <a:ea typeface="Open Sans"/>
                <a:cs typeface="Open Sans"/>
                <a:sym typeface="Open Sans"/>
              </a:rPr>
              <a:t>A* search example</a:t>
            </a:r>
            <a:endParaRPr lang="en-US" dirty="0">
              <a:solidFill>
                <a:srgbClr val="370661"/>
              </a:solidFill>
              <a:ea typeface="Open Sans"/>
              <a:cs typeface="Open Sans"/>
              <a:sym typeface="Open Sans"/>
            </a:endParaRPr>
          </a:p>
        </p:txBody>
      </p:sp>
      <p:sp>
        <p:nvSpPr>
          <p:cNvPr id="43" name="Oval 42">
            <a:extLst>
              <a:ext uri="{FF2B5EF4-FFF2-40B4-BE49-F238E27FC236}">
                <a16:creationId xmlns:a16="http://schemas.microsoft.com/office/drawing/2014/main" id="{37A2F6B2-E2CC-3A4D-949D-C029E80CD96E}"/>
              </a:ext>
            </a:extLst>
          </p:cNvPr>
          <p:cNvSpPr/>
          <p:nvPr/>
        </p:nvSpPr>
        <p:spPr>
          <a:xfrm>
            <a:off x="4523442" y="1026106"/>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4" name="Rectangle 43">
            <a:extLst>
              <a:ext uri="{FF2B5EF4-FFF2-40B4-BE49-F238E27FC236}">
                <a16:creationId xmlns:a16="http://schemas.microsoft.com/office/drawing/2014/main" id="{D6BC5633-13ED-3F4C-AA62-59DE44CC92EB}"/>
              </a:ext>
            </a:extLst>
          </p:cNvPr>
          <p:cNvSpPr/>
          <p:nvPr/>
        </p:nvSpPr>
        <p:spPr>
          <a:xfrm>
            <a:off x="3478586" y="966106"/>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sp>
        <p:nvSpPr>
          <p:cNvPr id="50" name="Rectangle 49">
            <a:extLst>
              <a:ext uri="{FF2B5EF4-FFF2-40B4-BE49-F238E27FC236}">
                <a16:creationId xmlns:a16="http://schemas.microsoft.com/office/drawing/2014/main" id="{DA20E5A7-8CB1-B24A-8FAD-FC8D87B385E3}"/>
              </a:ext>
            </a:extLst>
          </p:cNvPr>
          <p:cNvSpPr/>
          <p:nvPr/>
        </p:nvSpPr>
        <p:spPr>
          <a:xfrm>
            <a:off x="9306889" y="1850326"/>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85" name="Rectangle 84">
            <a:extLst>
              <a:ext uri="{FF2B5EF4-FFF2-40B4-BE49-F238E27FC236}">
                <a16:creationId xmlns:a16="http://schemas.microsoft.com/office/drawing/2014/main" id="{85A852E9-5307-8E4F-94DD-AFEE7FB06C27}"/>
              </a:ext>
            </a:extLst>
          </p:cNvPr>
          <p:cNvSpPr/>
          <p:nvPr/>
        </p:nvSpPr>
        <p:spPr>
          <a:xfrm>
            <a:off x="6451968" y="3602858"/>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41" name="Rectangle 40">
            <a:extLst>
              <a:ext uri="{FF2B5EF4-FFF2-40B4-BE49-F238E27FC236}">
                <a16:creationId xmlns:a16="http://schemas.microsoft.com/office/drawing/2014/main" id="{00A61ADE-3E81-3E43-BF24-DCDF2F4E07F5}"/>
              </a:ext>
            </a:extLst>
          </p:cNvPr>
          <p:cNvSpPr/>
          <p:nvPr/>
        </p:nvSpPr>
        <p:spPr>
          <a:xfrm>
            <a:off x="6633695" y="2407119"/>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grpSp>
        <p:nvGrpSpPr>
          <p:cNvPr id="6" name="Group 5">
            <a:extLst>
              <a:ext uri="{FF2B5EF4-FFF2-40B4-BE49-F238E27FC236}">
                <a16:creationId xmlns:a16="http://schemas.microsoft.com/office/drawing/2014/main" id="{6B47359C-1130-4232-CE13-40A59FA2E713}"/>
              </a:ext>
            </a:extLst>
          </p:cNvPr>
          <p:cNvGrpSpPr/>
          <p:nvPr/>
        </p:nvGrpSpPr>
        <p:grpSpPr>
          <a:xfrm>
            <a:off x="547619" y="1245946"/>
            <a:ext cx="10366150" cy="1625350"/>
            <a:chOff x="547619" y="1245946"/>
            <a:chExt cx="10366150" cy="1625350"/>
          </a:xfrm>
        </p:grpSpPr>
        <p:cxnSp>
          <p:nvCxnSpPr>
            <p:cNvPr id="28" name="Straight Connector 27">
              <a:extLst>
                <a:ext uri="{FF2B5EF4-FFF2-40B4-BE49-F238E27FC236}">
                  <a16:creationId xmlns:a16="http://schemas.microsoft.com/office/drawing/2014/main" id="{1D8B2B7F-A080-2B48-B438-72325173576F}"/>
                </a:ext>
              </a:extLst>
            </p:cNvPr>
            <p:cNvCxnSpPr>
              <a:cxnSpLocks/>
              <a:stCxn id="40" idx="1"/>
              <a:endCxn id="43" idx="5"/>
            </p:cNvCxnSpPr>
            <p:nvPr/>
          </p:nvCxnSpPr>
          <p:spPr>
            <a:xfrm flipH="1" flipV="1">
              <a:off x="4898732" y="1401396"/>
              <a:ext cx="1384197" cy="97083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39A0B7-16AE-5345-950B-D5B7C17FEA44}"/>
                </a:ext>
              </a:extLst>
            </p:cNvPr>
            <p:cNvCxnSpPr>
              <a:cxnSpLocks/>
              <a:stCxn id="43" idx="6"/>
              <a:endCxn id="49" idx="2"/>
            </p:cNvCxnSpPr>
            <p:nvPr/>
          </p:nvCxnSpPr>
          <p:spPr>
            <a:xfrm>
              <a:off x="4963121" y="1245946"/>
              <a:ext cx="4258703" cy="119057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29B662E-430A-0742-873A-23F8C7455F2F}"/>
                </a:ext>
              </a:extLst>
            </p:cNvPr>
            <p:cNvCxnSpPr>
              <a:cxnSpLocks/>
              <a:endCxn id="46" idx="7"/>
            </p:cNvCxnSpPr>
            <p:nvPr/>
          </p:nvCxnSpPr>
          <p:spPr>
            <a:xfrm flipH="1">
              <a:off x="2595182" y="1272803"/>
              <a:ext cx="2087712" cy="101032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7C1DB7E0-130B-B949-8C8B-00C71B63FF5C}"/>
                </a:ext>
              </a:extLst>
            </p:cNvPr>
            <p:cNvSpPr/>
            <p:nvPr/>
          </p:nvSpPr>
          <p:spPr>
            <a:xfrm>
              <a:off x="2219892" y="2218743"/>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47" name="Rectangle 46">
              <a:extLst>
                <a:ext uri="{FF2B5EF4-FFF2-40B4-BE49-F238E27FC236}">
                  <a16:creationId xmlns:a16="http://schemas.microsoft.com/office/drawing/2014/main" id="{05DF91C9-3ED0-3747-A2A9-F13A98FC84E2}"/>
                </a:ext>
              </a:extLst>
            </p:cNvPr>
            <p:cNvSpPr/>
            <p:nvPr/>
          </p:nvSpPr>
          <p:spPr>
            <a:xfrm>
              <a:off x="547619" y="2224965"/>
              <a:ext cx="1665841" cy="646331"/>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Base</a:t>
              </a:r>
            </a:p>
            <a:p>
              <a:endParaRPr lang="en-US" dirty="0">
                <a:solidFill>
                  <a:schemeClr val="accent2"/>
                </a:solidFill>
                <a:effectLst/>
                <a:latin typeface="Helvetica Neue" panose="02000503000000020004" pitchFamily="2" charset="0"/>
              </a:endParaRPr>
            </a:p>
          </p:txBody>
        </p:sp>
        <p:sp>
          <p:nvSpPr>
            <p:cNvPr id="49" name="Oval 48">
              <a:extLst>
                <a:ext uri="{FF2B5EF4-FFF2-40B4-BE49-F238E27FC236}">
                  <a16:creationId xmlns:a16="http://schemas.microsoft.com/office/drawing/2014/main" id="{ECA94101-5D61-A742-A0C9-37CD2C62509F}"/>
                </a:ext>
              </a:extLst>
            </p:cNvPr>
            <p:cNvSpPr/>
            <p:nvPr/>
          </p:nvSpPr>
          <p:spPr>
            <a:xfrm>
              <a:off x="9221824" y="221667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7" name="Rectangle 66">
              <a:extLst>
                <a:ext uri="{FF2B5EF4-FFF2-40B4-BE49-F238E27FC236}">
                  <a16:creationId xmlns:a16="http://schemas.microsoft.com/office/drawing/2014/main" id="{28750ED7-9552-5A45-9F27-B398508545D2}"/>
                </a:ext>
              </a:extLst>
            </p:cNvPr>
            <p:cNvSpPr/>
            <p:nvPr/>
          </p:nvSpPr>
          <p:spPr>
            <a:xfrm>
              <a:off x="9661503" y="2289090"/>
              <a:ext cx="1252266" cy="369332"/>
            </a:xfrm>
            <a:prstGeom prst="rect">
              <a:avLst/>
            </a:prstGeom>
          </p:spPr>
          <p:txBody>
            <a:bodyPr wrap="square">
              <a:spAutoFit/>
            </a:bodyPr>
            <a:lstStyle/>
            <a:p>
              <a:r>
                <a:rPr lang="en-US" dirty="0">
                  <a:solidFill>
                    <a:schemeClr val="accent2"/>
                  </a:solidFill>
                  <a:latin typeface="Helvetica Neue" panose="02000503000000020004" pitchFamily="2" charset="0"/>
                </a:rPr>
                <a:t>Coruscant</a:t>
              </a:r>
            </a:p>
          </p:txBody>
        </p:sp>
        <p:sp>
          <p:nvSpPr>
            <p:cNvPr id="40" name="Oval 39">
              <a:extLst>
                <a:ext uri="{FF2B5EF4-FFF2-40B4-BE49-F238E27FC236}">
                  <a16:creationId xmlns:a16="http://schemas.microsoft.com/office/drawing/2014/main" id="{5A24799C-D818-2D4C-9F2A-CFB4D0A2B93E}"/>
                </a:ext>
              </a:extLst>
            </p:cNvPr>
            <p:cNvSpPr/>
            <p:nvPr/>
          </p:nvSpPr>
          <p:spPr>
            <a:xfrm>
              <a:off x="6218540" y="2307846"/>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96" name="Rectangle 95">
              <a:extLst>
                <a:ext uri="{FF2B5EF4-FFF2-40B4-BE49-F238E27FC236}">
                  <a16:creationId xmlns:a16="http://schemas.microsoft.com/office/drawing/2014/main" id="{8F0CEC1C-50B6-2246-97E7-C0081B116531}"/>
                </a:ext>
              </a:extLst>
            </p:cNvPr>
            <p:cNvSpPr/>
            <p:nvPr/>
          </p:nvSpPr>
          <p:spPr>
            <a:xfrm>
              <a:off x="5001633" y="2273183"/>
              <a:ext cx="1056700" cy="369332"/>
            </a:xfrm>
            <a:prstGeom prst="rect">
              <a:avLst/>
            </a:prstGeom>
          </p:spPr>
          <p:txBody>
            <a:bodyPr wrap="none">
              <a:spAutoFit/>
            </a:bodyPr>
            <a:lstStyle/>
            <a:p>
              <a:r>
                <a:rPr lang="en-US" dirty="0">
                  <a:solidFill>
                    <a:schemeClr val="accent2"/>
                  </a:solidFill>
                  <a:latin typeface="Helvetica Neue" panose="02000503000000020004" pitchFamily="2" charset="0"/>
                </a:rPr>
                <a:t>Tatooine</a:t>
              </a:r>
              <a:endParaRPr lang="en-US" dirty="0"/>
            </a:p>
          </p:txBody>
        </p:sp>
      </p:grpSp>
      <p:sp>
        <p:nvSpPr>
          <p:cNvPr id="177" name="TextBox 176">
            <a:extLst>
              <a:ext uri="{FF2B5EF4-FFF2-40B4-BE49-F238E27FC236}">
                <a16:creationId xmlns:a16="http://schemas.microsoft.com/office/drawing/2014/main" id="{FE4144A3-2004-0243-CDBE-B31381E45DA9}"/>
              </a:ext>
            </a:extLst>
          </p:cNvPr>
          <p:cNvSpPr txBox="1"/>
          <p:nvPr/>
        </p:nvSpPr>
        <p:spPr>
          <a:xfrm>
            <a:off x="262021" y="1075820"/>
            <a:ext cx="6105524" cy="646331"/>
          </a:xfrm>
          <a:prstGeom prst="rect">
            <a:avLst/>
          </a:prstGeom>
          <a:noFill/>
        </p:spPr>
        <p:txBody>
          <a:bodyPr wrap="square">
            <a:spAutoFit/>
          </a:bodyPr>
          <a:lstStyle/>
          <a:p>
            <a:r>
              <a:rPr lang="en-US" dirty="0"/>
              <a:t>Initial State: </a:t>
            </a:r>
            <a:r>
              <a:rPr lang="en-US" b="1" dirty="0" err="1"/>
              <a:t>Alderaan</a:t>
            </a:r>
            <a:br>
              <a:rPr lang="en-US" dirty="0"/>
            </a:br>
            <a:r>
              <a:rPr lang="en-US" dirty="0"/>
              <a:t>Goal State: </a:t>
            </a:r>
            <a:r>
              <a:rPr lang="en-US" b="1" dirty="0"/>
              <a:t>Kessel</a:t>
            </a:r>
            <a:endParaRPr lang="en-US" dirty="0"/>
          </a:p>
        </p:txBody>
      </p:sp>
      <p:grpSp>
        <p:nvGrpSpPr>
          <p:cNvPr id="21" name="Group 20">
            <a:extLst>
              <a:ext uri="{FF2B5EF4-FFF2-40B4-BE49-F238E27FC236}">
                <a16:creationId xmlns:a16="http://schemas.microsoft.com/office/drawing/2014/main" id="{A6233493-F690-185E-A891-2B9076B5DC76}"/>
              </a:ext>
            </a:extLst>
          </p:cNvPr>
          <p:cNvGrpSpPr/>
          <p:nvPr/>
        </p:nvGrpSpPr>
        <p:grpSpPr>
          <a:xfrm>
            <a:off x="329796" y="2438583"/>
            <a:ext cx="4328763" cy="1489610"/>
            <a:chOff x="329796" y="2438583"/>
            <a:chExt cx="4328763" cy="1489610"/>
          </a:xfrm>
        </p:grpSpPr>
        <p:sp>
          <p:nvSpPr>
            <p:cNvPr id="9" name="Oval 8">
              <a:extLst>
                <a:ext uri="{FF2B5EF4-FFF2-40B4-BE49-F238E27FC236}">
                  <a16:creationId xmlns:a16="http://schemas.microsoft.com/office/drawing/2014/main" id="{BA3BA0F4-0CFA-3100-181F-8F13454F3531}"/>
                </a:ext>
              </a:extLst>
            </p:cNvPr>
            <p:cNvSpPr/>
            <p:nvPr/>
          </p:nvSpPr>
          <p:spPr>
            <a:xfrm>
              <a:off x="658345" y="3136829"/>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CF0B8718-60D4-CFB9-E7A1-967E67B47762}"/>
                </a:ext>
              </a:extLst>
            </p:cNvPr>
            <p:cNvSpPr/>
            <p:nvPr/>
          </p:nvSpPr>
          <p:spPr>
            <a:xfrm>
              <a:off x="329796" y="3558861"/>
              <a:ext cx="971741"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  </a:t>
              </a:r>
              <a:r>
                <a:rPr lang="en-US" dirty="0" err="1">
                  <a:solidFill>
                    <a:schemeClr val="accent2"/>
                  </a:solidFill>
                  <a:latin typeface="Helvetica Neue" panose="02000503000000020004" pitchFamily="2" charset="0"/>
                </a:rPr>
                <a:t>Ryloth</a:t>
              </a:r>
              <a:endParaRPr lang="en-US" dirty="0">
                <a:solidFill>
                  <a:schemeClr val="accent2"/>
                </a:solidFill>
                <a:effectLst/>
                <a:latin typeface="Helvetica Neue" panose="02000503000000020004" pitchFamily="2" charset="0"/>
              </a:endParaRPr>
            </a:p>
          </p:txBody>
        </p:sp>
        <p:sp>
          <p:nvSpPr>
            <p:cNvPr id="11" name="Oval 10">
              <a:extLst>
                <a:ext uri="{FF2B5EF4-FFF2-40B4-BE49-F238E27FC236}">
                  <a16:creationId xmlns:a16="http://schemas.microsoft.com/office/drawing/2014/main" id="{967FABEB-FF25-FB8F-2EDF-0EBCE54A5E61}"/>
                </a:ext>
              </a:extLst>
            </p:cNvPr>
            <p:cNvSpPr/>
            <p:nvPr/>
          </p:nvSpPr>
          <p:spPr>
            <a:xfrm>
              <a:off x="1709088"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9A41E6E4-7C82-4DF6-AE59-301BC7565416}"/>
                </a:ext>
              </a:extLst>
            </p:cNvPr>
            <p:cNvSpPr/>
            <p:nvPr/>
          </p:nvSpPr>
          <p:spPr>
            <a:xfrm>
              <a:off x="1380539" y="3558861"/>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Onderon</a:t>
              </a:r>
              <a:endParaRPr lang="en-US" dirty="0">
                <a:solidFill>
                  <a:schemeClr val="accent2"/>
                </a:solidFill>
                <a:effectLst/>
                <a:latin typeface="Helvetica Neue" panose="02000503000000020004" pitchFamily="2" charset="0"/>
              </a:endParaRPr>
            </a:p>
          </p:txBody>
        </p:sp>
        <p:sp>
          <p:nvSpPr>
            <p:cNvPr id="13" name="Oval 12">
              <a:extLst>
                <a:ext uri="{FF2B5EF4-FFF2-40B4-BE49-F238E27FC236}">
                  <a16:creationId xmlns:a16="http://schemas.microsoft.com/office/drawing/2014/main" id="{3B2C5659-0A6D-B75F-505A-80EA74D78D9C}"/>
                </a:ext>
              </a:extLst>
            </p:cNvPr>
            <p:cNvSpPr/>
            <p:nvPr/>
          </p:nvSpPr>
          <p:spPr>
            <a:xfrm>
              <a:off x="2710360" y="3136829"/>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3">
              <a:extLst>
                <a:ext uri="{FF2B5EF4-FFF2-40B4-BE49-F238E27FC236}">
                  <a16:creationId xmlns:a16="http://schemas.microsoft.com/office/drawing/2014/main" id="{4B43934F-256C-FCCD-07B3-D4C7EBB9D9A0}"/>
                </a:ext>
              </a:extLst>
            </p:cNvPr>
            <p:cNvSpPr/>
            <p:nvPr/>
          </p:nvSpPr>
          <p:spPr>
            <a:xfrm>
              <a:off x="2569589" y="3558861"/>
              <a:ext cx="800219" cy="369332"/>
            </a:xfrm>
            <a:prstGeom prst="rect">
              <a:avLst/>
            </a:prstGeom>
            <a:ln>
              <a:noFill/>
            </a:ln>
          </p:spPr>
          <p:txBody>
            <a:bodyPr wrap="none">
              <a:spAutoFit/>
            </a:bodyPr>
            <a:lstStyle/>
            <a:p>
              <a:pPr algn="ctr"/>
              <a:r>
                <a:rPr lang="en-US" dirty="0">
                  <a:solidFill>
                    <a:schemeClr val="accent2"/>
                  </a:solidFill>
                  <a:latin typeface="Helvetica Neue" panose="02000503000000020004" pitchFamily="2" charset="0"/>
                </a:rPr>
                <a:t>Endor</a:t>
              </a:r>
              <a:endParaRPr lang="en-US" dirty="0">
                <a:solidFill>
                  <a:schemeClr val="accent2"/>
                </a:solidFill>
                <a:effectLst/>
                <a:latin typeface="Helvetica Neue" panose="02000503000000020004" pitchFamily="2" charset="0"/>
              </a:endParaRPr>
            </a:p>
          </p:txBody>
        </p:sp>
        <p:sp>
          <p:nvSpPr>
            <p:cNvPr id="15" name="Oval 14">
              <a:extLst>
                <a:ext uri="{FF2B5EF4-FFF2-40B4-BE49-F238E27FC236}">
                  <a16:creationId xmlns:a16="http://schemas.microsoft.com/office/drawing/2014/main" id="{54B992BA-9CB4-ED0C-CEE4-A163FE23D840}"/>
                </a:ext>
              </a:extLst>
            </p:cNvPr>
            <p:cNvSpPr/>
            <p:nvPr/>
          </p:nvSpPr>
          <p:spPr>
            <a:xfrm>
              <a:off x="3710716"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 name="Rectangle 15">
              <a:extLst>
                <a:ext uri="{FF2B5EF4-FFF2-40B4-BE49-F238E27FC236}">
                  <a16:creationId xmlns:a16="http://schemas.microsoft.com/office/drawing/2014/main" id="{89E48AAA-6450-1C3F-AAA2-3BDCC5137000}"/>
                </a:ext>
              </a:extLst>
            </p:cNvPr>
            <p:cNvSpPr/>
            <p:nvPr/>
          </p:nvSpPr>
          <p:spPr>
            <a:xfrm>
              <a:off x="3561784" y="3558861"/>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cxnSp>
          <p:nvCxnSpPr>
            <p:cNvPr id="17" name="Straight Connector 16">
              <a:extLst>
                <a:ext uri="{FF2B5EF4-FFF2-40B4-BE49-F238E27FC236}">
                  <a16:creationId xmlns:a16="http://schemas.microsoft.com/office/drawing/2014/main" id="{18B2A890-466E-FD1E-CA31-57ACF31AC072}"/>
                </a:ext>
              </a:extLst>
            </p:cNvPr>
            <p:cNvCxnSpPr>
              <a:cxnSpLocks/>
              <a:endCxn id="9" idx="7"/>
            </p:cNvCxnSpPr>
            <p:nvPr/>
          </p:nvCxnSpPr>
          <p:spPr>
            <a:xfrm flipH="1">
              <a:off x="1033635" y="2438583"/>
              <a:ext cx="1186257" cy="762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5138259-BDA1-8476-68F7-C4C88A3E3002}"/>
                </a:ext>
              </a:extLst>
            </p:cNvPr>
            <p:cNvCxnSpPr>
              <a:cxnSpLocks/>
              <a:endCxn id="11" idx="0"/>
            </p:cNvCxnSpPr>
            <p:nvPr/>
          </p:nvCxnSpPr>
          <p:spPr>
            <a:xfrm flipH="1">
              <a:off x="1928928" y="2594033"/>
              <a:ext cx="355353" cy="5427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54694B-2AA7-BCF4-D708-6B96E8B08276}"/>
                </a:ext>
              </a:extLst>
            </p:cNvPr>
            <p:cNvCxnSpPr>
              <a:cxnSpLocks/>
              <a:endCxn id="13" idx="0"/>
            </p:cNvCxnSpPr>
            <p:nvPr/>
          </p:nvCxnSpPr>
          <p:spPr>
            <a:xfrm>
              <a:off x="2595182" y="2594033"/>
              <a:ext cx="335018" cy="5427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5D8912-C553-F0E7-42FB-C02B484A264E}"/>
                </a:ext>
              </a:extLst>
            </p:cNvPr>
            <p:cNvCxnSpPr>
              <a:cxnSpLocks/>
              <a:endCxn id="15" idx="1"/>
            </p:cNvCxnSpPr>
            <p:nvPr/>
          </p:nvCxnSpPr>
          <p:spPr>
            <a:xfrm>
              <a:off x="2659571" y="2438583"/>
              <a:ext cx="1115534" cy="762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E8977069-7E25-85F2-C247-7C76350ED6B9}"/>
              </a:ext>
            </a:extLst>
          </p:cNvPr>
          <p:cNvSpPr txBox="1"/>
          <p:nvPr/>
        </p:nvSpPr>
        <p:spPr>
          <a:xfrm>
            <a:off x="2386519" y="2457855"/>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6730EFE6-8927-EAA9-56C8-08B8F182CAF3}"/>
              </a:ext>
            </a:extLst>
          </p:cNvPr>
          <p:cNvSpPr txBox="1"/>
          <p:nvPr/>
        </p:nvSpPr>
        <p:spPr>
          <a:xfrm>
            <a:off x="4833463" y="5996429"/>
            <a:ext cx="3914108" cy="446892"/>
          </a:xfrm>
          <a:prstGeom prst="rect">
            <a:avLst/>
          </a:prstGeom>
          <a:noFill/>
        </p:spPr>
        <p:txBody>
          <a:bodyPr wrap="square" rtlCol="0">
            <a:spAutoFit/>
          </a:bodyPr>
          <a:lstStyle/>
          <a:p>
            <a:r>
              <a:rPr lang="en-US" b="1" dirty="0" err="1">
                <a:solidFill>
                  <a:schemeClr val="accent2"/>
                </a:solidFill>
              </a:rPr>
              <a:t>Alderaan</a:t>
            </a:r>
            <a:r>
              <a:rPr lang="en-US" b="1" dirty="0">
                <a:solidFill>
                  <a:schemeClr val="accent2"/>
                </a:solidFill>
              </a:rPr>
              <a:t>	646 = 280 + 366  </a:t>
            </a:r>
          </a:p>
        </p:txBody>
      </p:sp>
      <p:sp>
        <p:nvSpPr>
          <p:cNvPr id="24" name="TextBox 23">
            <a:extLst>
              <a:ext uri="{FF2B5EF4-FFF2-40B4-BE49-F238E27FC236}">
                <a16:creationId xmlns:a16="http://schemas.microsoft.com/office/drawing/2014/main" id="{E920126E-258D-0185-1713-B495CDE4374B}"/>
              </a:ext>
            </a:extLst>
          </p:cNvPr>
          <p:cNvSpPr txBox="1"/>
          <p:nvPr/>
        </p:nvSpPr>
        <p:spPr>
          <a:xfrm>
            <a:off x="4842766" y="5170335"/>
            <a:ext cx="3914108" cy="369332"/>
          </a:xfrm>
          <a:prstGeom prst="rect">
            <a:avLst/>
          </a:prstGeom>
          <a:solidFill>
            <a:schemeClr val="bg1">
              <a:alpha val="90370"/>
            </a:schemeClr>
          </a:solidFill>
        </p:spPr>
        <p:txBody>
          <a:bodyPr wrap="square" rtlCol="0">
            <a:spAutoFit/>
          </a:bodyPr>
          <a:lstStyle/>
          <a:p>
            <a:r>
              <a:rPr lang="en-US" b="1" dirty="0" err="1">
                <a:solidFill>
                  <a:schemeClr val="accent2"/>
                </a:solidFill>
              </a:rPr>
              <a:t>Onderon</a:t>
            </a:r>
            <a:r>
              <a:rPr lang="en-US" b="1" dirty="0">
                <a:solidFill>
                  <a:schemeClr val="accent2"/>
                </a:solidFill>
              </a:rPr>
              <a:t>	526 = 146 + 380  </a:t>
            </a:r>
          </a:p>
        </p:txBody>
      </p:sp>
      <p:graphicFrame>
        <p:nvGraphicFramePr>
          <p:cNvPr id="27" name="Table 2">
            <a:extLst>
              <a:ext uri="{FF2B5EF4-FFF2-40B4-BE49-F238E27FC236}">
                <a16:creationId xmlns:a16="http://schemas.microsoft.com/office/drawing/2014/main" id="{DBE4EDE8-98B1-5994-D7DC-CF231399DC65}"/>
              </a:ext>
            </a:extLst>
          </p:cNvPr>
          <p:cNvGraphicFramePr>
            <a:graphicFrameLocks noGrp="1"/>
          </p:cNvGraphicFramePr>
          <p:nvPr/>
        </p:nvGraphicFramePr>
        <p:xfrm>
          <a:off x="8756874" y="4121369"/>
          <a:ext cx="3259615" cy="2593145"/>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632141505"/>
                    </a:ext>
                  </a:extLst>
                </a:gridCol>
                <a:gridCol w="642416">
                  <a:extLst>
                    <a:ext uri="{9D8B030D-6E8A-4147-A177-3AD203B41FA5}">
                      <a16:colId xmlns:a16="http://schemas.microsoft.com/office/drawing/2014/main" val="1109464113"/>
                    </a:ext>
                  </a:extLst>
                </a:gridCol>
                <a:gridCol w="142340">
                  <a:extLst>
                    <a:ext uri="{9D8B030D-6E8A-4147-A177-3AD203B41FA5}">
                      <a16:colId xmlns:a16="http://schemas.microsoft.com/office/drawing/2014/main" val="2570685854"/>
                    </a:ext>
                  </a:extLst>
                </a:gridCol>
                <a:gridCol w="1065213">
                  <a:extLst>
                    <a:ext uri="{9D8B030D-6E8A-4147-A177-3AD203B41FA5}">
                      <a16:colId xmlns:a16="http://schemas.microsoft.com/office/drawing/2014/main" val="1129571147"/>
                    </a:ext>
                  </a:extLst>
                </a:gridCol>
                <a:gridCol w="628596">
                  <a:extLst>
                    <a:ext uri="{9D8B030D-6E8A-4147-A177-3AD203B41FA5}">
                      <a16:colId xmlns:a16="http://schemas.microsoft.com/office/drawing/2014/main" val="1940163824"/>
                    </a:ext>
                  </a:extLst>
                </a:gridCol>
              </a:tblGrid>
              <a:tr h="181702">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tc>
                  <a:txBody>
                    <a:bodyPr/>
                    <a:lstStyle/>
                    <a:p>
                      <a:pPr algn="l" fontAlgn="b"/>
                      <a:endParaRPr lang="en-US" sz="1200" b="1" i="0" u="none" strike="noStrike" baseline="0" dirty="0">
                        <a:solidFill>
                          <a:schemeClr val="accent4"/>
                        </a:solidFill>
                        <a:effectLst/>
                        <a:latin typeface="+mn-lt"/>
                      </a:endParaRPr>
                    </a:p>
                  </a:txBody>
                  <a:tcPr marL="9525" marR="9525" marT="9525" marB="0" anchor="b"/>
                </a:tc>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extLst>
                  <a:ext uri="{0D108BD9-81ED-4DB2-BD59-A6C34878D82A}">
                    <a16:rowId xmlns:a16="http://schemas.microsoft.com/office/drawing/2014/main" val="2424969334"/>
                  </a:ext>
                </a:extLst>
              </a:tr>
              <a:tr h="240074">
                <a:tc>
                  <a:txBody>
                    <a:bodyPr/>
                    <a:lstStyle/>
                    <a:p>
                      <a:pPr algn="l" fontAlgn="b"/>
                      <a:r>
                        <a:rPr lang="en-US" sz="1200" b="0" i="0" u="none" strike="noStrike" baseline="0" dirty="0" err="1">
                          <a:solidFill>
                            <a:srgbClr val="000000"/>
                          </a:solidFill>
                          <a:effectLst/>
                          <a:latin typeface="+mn-lt"/>
                        </a:rPr>
                        <a:t>Alderaan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366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Lotho</a:t>
                      </a:r>
                      <a:r>
                        <a:rPr lang="en-US" sz="1200" b="0" i="0" u="none" strike="noStrike" baseline="0" dirty="0">
                          <a:solidFill>
                            <a:srgbClr val="000000"/>
                          </a:solidFill>
                          <a:effectLst/>
                          <a:latin typeface="+mn-lt"/>
                        </a:rPr>
                        <a:t> Minor</a:t>
                      </a:r>
                    </a:p>
                  </a:txBody>
                  <a:tcPr marL="9525" marR="9525" marT="9525" marB="0" anchor="b"/>
                </a:tc>
                <a:tc>
                  <a:txBody>
                    <a:bodyPr/>
                    <a:lstStyle/>
                    <a:p>
                      <a:pPr algn="r" fontAlgn="b"/>
                      <a:r>
                        <a:rPr lang="en-US" sz="1200" b="0" i="0" u="none" strike="noStrike" baseline="0" dirty="0">
                          <a:solidFill>
                            <a:srgbClr val="000000"/>
                          </a:solidFill>
                          <a:effectLst/>
                          <a:latin typeface="+mn-lt"/>
                        </a:rPr>
                        <a:t>244</a:t>
                      </a:r>
                    </a:p>
                  </a:txBody>
                  <a:tcPr marL="9525" marR="9525" marT="9525" marB="0" anchor="b"/>
                </a:tc>
                <a:extLst>
                  <a:ext uri="{0D108BD9-81ED-4DB2-BD59-A6C34878D82A}">
                    <a16:rowId xmlns:a16="http://schemas.microsoft.com/office/drawing/2014/main" val="3050881670"/>
                  </a:ext>
                </a:extLst>
              </a:tr>
              <a:tr h="240074">
                <a:tc>
                  <a:txBody>
                    <a:bodyPr/>
                    <a:lstStyle/>
                    <a:p>
                      <a:pPr algn="l" fontAlgn="b"/>
                      <a:r>
                        <a:rPr lang="en-US" sz="1200" b="0" i="0" u="none" strike="noStrike" baseline="0" dirty="0" err="1">
                          <a:solidFill>
                            <a:srgbClr val="000000"/>
                          </a:solidFill>
                          <a:effectLst/>
                          <a:latin typeface="+mn-lt"/>
                        </a:rPr>
                        <a:t>Bespin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80</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Mandalore</a:t>
                      </a:r>
                    </a:p>
                  </a:txBody>
                  <a:tcPr marL="9525" marR="9525" marT="9525" marB="0" anchor="b"/>
                </a:tc>
                <a:tc>
                  <a:txBody>
                    <a:bodyPr/>
                    <a:lstStyle/>
                    <a:p>
                      <a:pPr algn="r" fontAlgn="b"/>
                      <a:r>
                        <a:rPr lang="en-US" sz="1200" b="0" i="0" u="none" strike="noStrike" baseline="0">
                          <a:solidFill>
                            <a:srgbClr val="000000"/>
                          </a:solidFill>
                          <a:effectLst/>
                          <a:latin typeface="+mn-lt"/>
                        </a:rPr>
                        <a:t>241</a:t>
                      </a:r>
                    </a:p>
                  </a:txBody>
                  <a:tcPr marL="9525" marR="9525" marT="9525" marB="0" anchor="b"/>
                </a:tc>
                <a:extLst>
                  <a:ext uri="{0D108BD9-81ED-4DB2-BD59-A6C34878D82A}">
                    <a16:rowId xmlns:a16="http://schemas.microsoft.com/office/drawing/2014/main" val="3469727496"/>
                  </a:ext>
                </a:extLst>
              </a:tr>
              <a:tr h="240074">
                <a:tc>
                  <a:txBody>
                    <a:bodyPr/>
                    <a:lstStyle/>
                    <a:p>
                      <a:pPr algn="l" fontAlgn="b"/>
                      <a:r>
                        <a:rPr lang="en-US" sz="1200" b="0" i="0" u="none" strike="noStrike" baseline="0">
                          <a:solidFill>
                            <a:srgbClr val="000000"/>
                          </a:solidFill>
                          <a:effectLst/>
                          <a:latin typeface="+mn-lt"/>
                        </a:rPr>
                        <a:t>Coruscant</a:t>
                      </a:r>
                    </a:p>
                  </a:txBody>
                  <a:tcPr marL="9525" marR="9525" marT="9525" marB="0" anchor="b"/>
                </a:tc>
                <a:tc>
                  <a:txBody>
                    <a:bodyPr/>
                    <a:lstStyle/>
                    <a:p>
                      <a:pPr algn="r" fontAlgn="b"/>
                      <a:r>
                        <a:rPr lang="en-US" sz="1200" b="0" i="0" u="none" strike="noStrike" baseline="0" dirty="0">
                          <a:solidFill>
                            <a:srgbClr val="000000"/>
                          </a:solidFill>
                          <a:effectLst/>
                          <a:latin typeface="+mn-lt"/>
                        </a:rPr>
                        <a:t>374</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Naboo</a:t>
                      </a:r>
                    </a:p>
                  </a:txBody>
                  <a:tcPr marL="9525" marR="9525" marT="9525" marB="0" anchor="b"/>
                </a:tc>
                <a:tc>
                  <a:txBody>
                    <a:bodyPr/>
                    <a:lstStyle/>
                    <a:p>
                      <a:pPr algn="r" fontAlgn="b"/>
                      <a:r>
                        <a:rPr lang="en-US" sz="1200" b="0" i="0" u="none" strike="noStrike" baseline="0">
                          <a:solidFill>
                            <a:srgbClr val="000000"/>
                          </a:solidFill>
                          <a:effectLst/>
                          <a:latin typeface="+mn-lt"/>
                        </a:rPr>
                        <a:t>100</a:t>
                      </a:r>
                    </a:p>
                  </a:txBody>
                  <a:tcPr marL="9525" marR="9525" marT="9525" marB="0" anchor="b"/>
                </a:tc>
                <a:extLst>
                  <a:ext uri="{0D108BD9-81ED-4DB2-BD59-A6C34878D82A}">
                    <a16:rowId xmlns:a16="http://schemas.microsoft.com/office/drawing/2014/main" val="3691324431"/>
                  </a:ext>
                </a:extLst>
              </a:tr>
              <a:tr h="240074">
                <a:tc>
                  <a:txBody>
                    <a:bodyPr/>
                    <a:lstStyle/>
                    <a:p>
                      <a:pPr algn="l" fontAlgn="b"/>
                      <a:r>
                        <a:rPr lang="en-US" sz="1200" b="0" i="0" u="none" strike="noStrike" baseline="0">
                          <a:solidFill>
                            <a:srgbClr val="000000"/>
                          </a:solidFill>
                          <a:effectLst/>
                          <a:latin typeface="+mn-lt"/>
                        </a:rPr>
                        <a:t>Dagobah</a:t>
                      </a:r>
                    </a:p>
                  </a:txBody>
                  <a:tcPr marL="9525" marR="9525" marT="9525" marB="0" anchor="b"/>
                </a:tc>
                <a:tc>
                  <a:txBody>
                    <a:bodyPr/>
                    <a:lstStyle/>
                    <a:p>
                      <a:pPr algn="r" fontAlgn="b"/>
                      <a:r>
                        <a:rPr lang="en-US" sz="1200" b="0" i="0" u="none" strike="noStrike" baseline="0" dirty="0">
                          <a:solidFill>
                            <a:srgbClr val="000000"/>
                          </a:solidFill>
                          <a:effectLst/>
                          <a:latin typeface="+mn-lt"/>
                        </a:rPr>
                        <a:t>242</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Onderon</a:t>
                      </a:r>
                    </a:p>
                  </a:txBody>
                  <a:tcPr marL="9525" marR="9525" marT="9525" marB="0" anchor="b"/>
                </a:tc>
                <a:tc>
                  <a:txBody>
                    <a:bodyPr/>
                    <a:lstStyle/>
                    <a:p>
                      <a:pPr algn="r" fontAlgn="b"/>
                      <a:r>
                        <a:rPr lang="en-US" sz="1200" b="0" i="0" u="none" strike="noStrike" baseline="0">
                          <a:solidFill>
                            <a:srgbClr val="000000"/>
                          </a:solidFill>
                          <a:effectLst/>
                          <a:latin typeface="+mn-lt"/>
                        </a:rPr>
                        <a:t>380</a:t>
                      </a:r>
                    </a:p>
                  </a:txBody>
                  <a:tcPr marL="9525" marR="9525" marT="9525" marB="0" anchor="b"/>
                </a:tc>
                <a:extLst>
                  <a:ext uri="{0D108BD9-81ED-4DB2-BD59-A6C34878D82A}">
                    <a16:rowId xmlns:a16="http://schemas.microsoft.com/office/drawing/2014/main" val="1917150976"/>
                  </a:ext>
                </a:extLst>
              </a:tr>
              <a:tr h="240074">
                <a:tc>
                  <a:txBody>
                    <a:bodyPr/>
                    <a:lstStyle/>
                    <a:p>
                      <a:pPr algn="l" fontAlgn="b"/>
                      <a:r>
                        <a:rPr lang="en-US" sz="1200" b="0" i="0" u="none" strike="noStrike" baseline="0">
                          <a:solidFill>
                            <a:srgbClr val="000000"/>
                          </a:solidFill>
                          <a:effectLst/>
                          <a:latin typeface="+mn-lt"/>
                        </a:rPr>
                        <a:t>Endor</a:t>
                      </a:r>
                    </a:p>
                  </a:txBody>
                  <a:tcPr marL="9525" marR="9525" marT="9525" marB="0" anchor="b"/>
                </a:tc>
                <a:tc>
                  <a:txBody>
                    <a:bodyPr/>
                    <a:lstStyle/>
                    <a:p>
                      <a:pPr algn="r" fontAlgn="b"/>
                      <a:r>
                        <a:rPr lang="en-US" sz="1200" b="0" i="0" u="none" strike="noStrike" baseline="0">
                          <a:solidFill>
                            <a:srgbClr val="000000"/>
                          </a:solidFill>
                          <a:effectLst/>
                          <a:latin typeface="+mn-lt"/>
                        </a:rPr>
                        <a:t>176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Polis Massa</a:t>
                      </a:r>
                    </a:p>
                  </a:txBody>
                  <a:tcPr marL="9525" marR="9525" marT="9525" marB="0" anchor="b"/>
                </a:tc>
                <a:tc>
                  <a:txBody>
                    <a:bodyPr/>
                    <a:lstStyle/>
                    <a:p>
                      <a:pPr algn="r" fontAlgn="b"/>
                      <a:r>
                        <a:rPr lang="en-US" sz="1200" b="0" i="0" u="none" strike="noStrike" baseline="0">
                          <a:solidFill>
                            <a:srgbClr val="000000"/>
                          </a:solidFill>
                          <a:effectLst/>
                          <a:latin typeface="+mn-lt"/>
                        </a:rPr>
                        <a:t>234</a:t>
                      </a:r>
                    </a:p>
                  </a:txBody>
                  <a:tcPr marL="9525" marR="9525" marT="9525" marB="0" anchor="b"/>
                </a:tc>
                <a:extLst>
                  <a:ext uri="{0D108BD9-81ED-4DB2-BD59-A6C34878D82A}">
                    <a16:rowId xmlns:a16="http://schemas.microsoft.com/office/drawing/2014/main" val="1082404056"/>
                  </a:ext>
                </a:extLst>
              </a:tr>
              <a:tr h="240074">
                <a:tc>
                  <a:txBody>
                    <a:bodyPr/>
                    <a:lstStyle/>
                    <a:p>
                      <a:pPr algn="l" fontAlgn="b"/>
                      <a:r>
                        <a:rPr lang="en-US" sz="1200" b="0" i="0" u="none" strike="noStrike" baseline="0" dirty="0" err="1">
                          <a:solidFill>
                            <a:srgbClr val="000000"/>
                          </a:solidFill>
                          <a:effectLst/>
                          <a:latin typeface="+mn-lt"/>
                        </a:rPr>
                        <a:t>Fondor</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161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Ryloth</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193</a:t>
                      </a:r>
                    </a:p>
                  </a:txBody>
                  <a:tcPr marL="9525" marR="9525" marT="9525" marB="0" anchor="b"/>
                </a:tc>
                <a:extLst>
                  <a:ext uri="{0D108BD9-81ED-4DB2-BD59-A6C34878D82A}">
                    <a16:rowId xmlns:a16="http://schemas.microsoft.com/office/drawing/2014/main" val="443994611"/>
                  </a:ext>
                </a:extLst>
              </a:tr>
              <a:tr h="240074">
                <a:tc>
                  <a:txBody>
                    <a:bodyPr/>
                    <a:lstStyle/>
                    <a:p>
                      <a:pPr algn="l" fontAlgn="b"/>
                      <a:r>
                        <a:rPr lang="en-US" sz="1200" b="0" i="0" u="none" strike="noStrike" baseline="0">
                          <a:solidFill>
                            <a:srgbClr val="000000"/>
                          </a:solidFill>
                          <a:effectLst/>
                          <a:latin typeface="+mn-lt"/>
                        </a:rPr>
                        <a:t>Geonosis</a:t>
                      </a:r>
                    </a:p>
                  </a:txBody>
                  <a:tcPr marL="9525" marR="9525" marT="9525" marB="0" anchor="b"/>
                </a:tc>
                <a:tc>
                  <a:txBody>
                    <a:bodyPr/>
                    <a:lstStyle/>
                    <a:p>
                      <a:pPr algn="r" fontAlgn="b"/>
                      <a:r>
                        <a:rPr lang="en-US" sz="1200" b="0" i="0" u="none" strike="noStrike" baseline="0">
                          <a:solidFill>
                            <a:srgbClr val="000000"/>
                          </a:solidFill>
                          <a:effectLst/>
                          <a:latin typeface="+mn-lt"/>
                        </a:rPr>
                        <a:t>77</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Starkiller</a:t>
                      </a:r>
                      <a:r>
                        <a:rPr lang="en-US" sz="1200" b="0" i="0" u="none" strike="noStrike" baseline="0" dirty="0">
                          <a:solidFill>
                            <a:srgbClr val="000000"/>
                          </a:solidFill>
                          <a:effectLst/>
                          <a:latin typeface="+mn-lt"/>
                        </a:rPr>
                        <a:t> Base</a:t>
                      </a:r>
                    </a:p>
                  </a:txBody>
                  <a:tcPr marL="9525" marR="9525" marT="9525" marB="0" anchor="b"/>
                </a:tc>
                <a:tc>
                  <a:txBody>
                    <a:bodyPr/>
                    <a:lstStyle/>
                    <a:p>
                      <a:pPr algn="r" fontAlgn="b"/>
                      <a:r>
                        <a:rPr lang="en-US" sz="1200" b="0" i="0" u="none" strike="noStrike" baseline="0">
                          <a:solidFill>
                            <a:srgbClr val="000000"/>
                          </a:solidFill>
                          <a:effectLst/>
                          <a:latin typeface="+mn-lt"/>
                        </a:rPr>
                        <a:t>253</a:t>
                      </a:r>
                    </a:p>
                  </a:txBody>
                  <a:tcPr marL="9525" marR="9525" marT="9525" marB="0" anchor="b"/>
                </a:tc>
                <a:extLst>
                  <a:ext uri="{0D108BD9-81ED-4DB2-BD59-A6C34878D82A}">
                    <a16:rowId xmlns:a16="http://schemas.microsoft.com/office/drawing/2014/main" val="469821536"/>
                  </a:ext>
                </a:extLst>
              </a:tr>
              <a:tr h="240074">
                <a:tc>
                  <a:txBody>
                    <a:bodyPr/>
                    <a:lstStyle/>
                    <a:p>
                      <a:pPr algn="l" fontAlgn="b"/>
                      <a:r>
                        <a:rPr lang="en-US" sz="1200" b="0" i="0" u="none" strike="noStrike" baseline="0">
                          <a:solidFill>
                            <a:srgbClr val="000000"/>
                          </a:solidFill>
                          <a:effectLst/>
                          <a:latin typeface="+mn-lt"/>
                        </a:rPr>
                        <a:t>Hoth</a:t>
                      </a:r>
                    </a:p>
                  </a:txBody>
                  <a:tcPr marL="9525" marR="9525" marT="9525" marB="0" anchor="b"/>
                </a:tc>
                <a:tc>
                  <a:txBody>
                    <a:bodyPr/>
                    <a:lstStyle/>
                    <a:p>
                      <a:pPr algn="r" fontAlgn="b"/>
                      <a:r>
                        <a:rPr lang="en-US" sz="1200" b="0" i="0" u="none" strike="noStrike" baseline="0">
                          <a:solidFill>
                            <a:srgbClr val="000000"/>
                          </a:solidFill>
                          <a:effectLst/>
                          <a:latin typeface="+mn-lt"/>
                        </a:rPr>
                        <a:t>151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Tatooine</a:t>
                      </a:r>
                    </a:p>
                  </a:txBody>
                  <a:tcPr marL="9525" marR="9525" marT="9525" marB="0" anchor="b"/>
                </a:tc>
                <a:tc>
                  <a:txBody>
                    <a:bodyPr/>
                    <a:lstStyle/>
                    <a:p>
                      <a:pPr algn="r" fontAlgn="b"/>
                      <a:r>
                        <a:rPr lang="en-US" sz="1200" b="0" i="0" u="none" strike="noStrike" baseline="0">
                          <a:solidFill>
                            <a:srgbClr val="000000"/>
                          </a:solidFill>
                          <a:effectLst/>
                          <a:latin typeface="+mn-lt"/>
                        </a:rPr>
                        <a:t>329</a:t>
                      </a:r>
                    </a:p>
                  </a:txBody>
                  <a:tcPr marL="9525" marR="9525" marT="9525" marB="0" anchor="b"/>
                </a:tc>
                <a:extLst>
                  <a:ext uri="{0D108BD9-81ED-4DB2-BD59-A6C34878D82A}">
                    <a16:rowId xmlns:a16="http://schemas.microsoft.com/office/drawing/2014/main" val="232418652"/>
                  </a:ext>
                </a:extLst>
              </a:tr>
              <a:tr h="240074">
                <a:tc>
                  <a:txBody>
                    <a:bodyPr/>
                    <a:lstStyle/>
                    <a:p>
                      <a:pPr algn="l" fontAlgn="b"/>
                      <a:r>
                        <a:rPr lang="en-US" sz="1200" b="0" i="0" u="none" strike="noStrike" baseline="0">
                          <a:solidFill>
                            <a:srgbClr val="000000"/>
                          </a:solidFill>
                          <a:effectLst/>
                          <a:latin typeface="+mn-lt"/>
                        </a:rPr>
                        <a:t>Iridonia</a:t>
                      </a:r>
                    </a:p>
                  </a:txBody>
                  <a:tcPr marL="9525" marR="9525" marT="9525" marB="0" anchor="b"/>
                </a:tc>
                <a:tc>
                  <a:txBody>
                    <a:bodyPr/>
                    <a:lstStyle/>
                    <a:p>
                      <a:pPr algn="r" fontAlgn="b"/>
                      <a:r>
                        <a:rPr lang="en-US" sz="1200" b="0" i="0" u="none" strike="noStrike" baseline="0">
                          <a:solidFill>
                            <a:srgbClr val="000000"/>
                          </a:solidFill>
                          <a:effectLst/>
                          <a:latin typeface="+mn-lt"/>
                        </a:rPr>
                        <a:t>226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Vandor-1</a:t>
                      </a:r>
                    </a:p>
                  </a:txBody>
                  <a:tcPr marL="9525" marR="9525" marT="9525" marB="0" anchor="b"/>
                </a:tc>
                <a:tc>
                  <a:txBody>
                    <a:bodyPr/>
                    <a:lstStyle/>
                    <a:p>
                      <a:pPr algn="r" fontAlgn="b"/>
                      <a:r>
                        <a:rPr lang="en-US" sz="1200" b="0" i="0" u="none" strike="noStrike" baseline="0" dirty="0">
                          <a:solidFill>
                            <a:srgbClr val="000000"/>
                          </a:solidFill>
                          <a:effectLst/>
                          <a:latin typeface="+mn-lt"/>
                        </a:rPr>
                        <a:t>199</a:t>
                      </a:r>
                    </a:p>
                  </a:txBody>
                  <a:tcPr marL="9525" marR="9525" marT="9525" marB="0" anchor="b"/>
                </a:tc>
                <a:extLst>
                  <a:ext uri="{0D108BD9-81ED-4DB2-BD59-A6C34878D82A}">
                    <a16:rowId xmlns:a16="http://schemas.microsoft.com/office/drawing/2014/main" val="221416254"/>
                  </a:ext>
                </a:extLst>
              </a:tr>
              <a:tr h="240074">
                <a:tc>
                  <a:txBody>
                    <a:bodyPr/>
                    <a:lstStyle/>
                    <a:p>
                      <a:pPr algn="l" fontAlgn="b"/>
                      <a:r>
                        <a:rPr lang="en-US" sz="1200" b="0" i="0" u="none" strike="noStrike" baseline="0" dirty="0">
                          <a:solidFill>
                            <a:srgbClr val="000000"/>
                          </a:solidFill>
                          <a:effectLst/>
                          <a:latin typeface="+mn-lt"/>
                        </a:rPr>
                        <a:t>Kessel</a:t>
                      </a:r>
                    </a:p>
                  </a:txBody>
                  <a:tcPr marL="9525" marR="9525" marT="9525" marB="0" anchor="b"/>
                </a:tc>
                <a:tc>
                  <a:txBody>
                    <a:bodyPr/>
                    <a:lstStyle/>
                    <a:p>
                      <a:pPr algn="r" fontAlgn="b"/>
                      <a:r>
                        <a:rPr lang="en-US" sz="1200" b="0" i="0" u="none" strike="noStrike" baseline="0">
                          <a:solidFill>
                            <a:srgbClr val="000000"/>
                          </a:solidFill>
                          <a:effectLst/>
                          <a:latin typeface="+mn-lt"/>
                        </a:rPr>
                        <a:t>0</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Zygerria</a:t>
                      </a:r>
                    </a:p>
                  </a:txBody>
                  <a:tcPr marL="9525" marR="9525" marT="9525" marB="0" anchor="b"/>
                </a:tc>
                <a:tc>
                  <a:txBody>
                    <a:bodyPr/>
                    <a:lstStyle/>
                    <a:p>
                      <a:pPr algn="r" fontAlgn="b"/>
                      <a:r>
                        <a:rPr lang="en-US" sz="1200" b="0" i="0" u="none" strike="noStrike" baseline="0" dirty="0">
                          <a:solidFill>
                            <a:srgbClr val="000000"/>
                          </a:solidFill>
                          <a:effectLst/>
                          <a:latin typeface="+mn-lt"/>
                        </a:rPr>
                        <a:t>160</a:t>
                      </a:r>
                    </a:p>
                  </a:txBody>
                  <a:tcPr marL="9525" marR="9525" marT="9525" marB="0" anchor="b"/>
                </a:tc>
                <a:extLst>
                  <a:ext uri="{0D108BD9-81ED-4DB2-BD59-A6C34878D82A}">
                    <a16:rowId xmlns:a16="http://schemas.microsoft.com/office/drawing/2014/main" val="3915899476"/>
                  </a:ext>
                </a:extLst>
              </a:tr>
            </a:tbl>
          </a:graphicData>
        </a:graphic>
      </p:graphicFrame>
      <p:pic>
        <p:nvPicPr>
          <p:cNvPr id="30" name="Picture 29">
            <a:extLst>
              <a:ext uri="{FF2B5EF4-FFF2-40B4-BE49-F238E27FC236}">
                <a16:creationId xmlns:a16="http://schemas.microsoft.com/office/drawing/2014/main" id="{E93F7F3F-5756-1468-897F-519D40E4A66F}"/>
              </a:ext>
            </a:extLst>
          </p:cNvPr>
          <p:cNvPicPr>
            <a:picLocks noChangeAspect="1"/>
          </p:cNvPicPr>
          <p:nvPr/>
        </p:nvPicPr>
        <p:blipFill>
          <a:blip r:embed="rId3"/>
          <a:stretch>
            <a:fillRect/>
          </a:stretch>
        </p:blipFill>
        <p:spPr>
          <a:xfrm>
            <a:off x="7480135" y="-14734"/>
            <a:ext cx="4118477" cy="2287559"/>
          </a:xfrm>
          <a:prstGeom prst="rect">
            <a:avLst/>
          </a:prstGeom>
        </p:spPr>
      </p:pic>
      <p:grpSp>
        <p:nvGrpSpPr>
          <p:cNvPr id="37" name="Group 36">
            <a:extLst>
              <a:ext uri="{FF2B5EF4-FFF2-40B4-BE49-F238E27FC236}">
                <a16:creationId xmlns:a16="http://schemas.microsoft.com/office/drawing/2014/main" id="{24B114E6-0713-9AE1-7B4E-810067362F8C}"/>
              </a:ext>
            </a:extLst>
          </p:cNvPr>
          <p:cNvGrpSpPr/>
          <p:nvPr/>
        </p:nvGrpSpPr>
        <p:grpSpPr>
          <a:xfrm>
            <a:off x="1814086" y="3356669"/>
            <a:ext cx="2236290" cy="2084630"/>
            <a:chOff x="1814086" y="3356669"/>
            <a:chExt cx="2236290" cy="2084630"/>
          </a:xfrm>
        </p:grpSpPr>
        <p:sp>
          <p:nvSpPr>
            <p:cNvPr id="38" name="Oval 37">
              <a:extLst>
                <a:ext uri="{FF2B5EF4-FFF2-40B4-BE49-F238E27FC236}">
                  <a16:creationId xmlns:a16="http://schemas.microsoft.com/office/drawing/2014/main" id="{DC8FD5ED-FA93-5228-D90A-D1235DD44F75}"/>
                </a:ext>
              </a:extLst>
            </p:cNvPr>
            <p:cNvSpPr/>
            <p:nvPr/>
          </p:nvSpPr>
          <p:spPr>
            <a:xfrm>
              <a:off x="2148147" y="407829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9" name="Rectangle 38">
              <a:extLst>
                <a:ext uri="{FF2B5EF4-FFF2-40B4-BE49-F238E27FC236}">
                  <a16:creationId xmlns:a16="http://schemas.microsoft.com/office/drawing/2014/main" id="{384BCEF3-9EF3-16E6-02EA-8A7BACF6D271}"/>
                </a:ext>
              </a:extLst>
            </p:cNvPr>
            <p:cNvSpPr/>
            <p:nvPr/>
          </p:nvSpPr>
          <p:spPr>
            <a:xfrm>
              <a:off x="1814086" y="4517969"/>
              <a:ext cx="1144865" cy="923330"/>
            </a:xfrm>
            <a:prstGeom prst="rect">
              <a:avLst/>
            </a:prstGeom>
            <a:ln>
              <a:noFill/>
            </a:ln>
          </p:spPr>
          <p:txBody>
            <a:bodyPr wrap="none">
              <a:spAutoFit/>
            </a:bodyPr>
            <a:lstStyle/>
            <a:p>
              <a:pPr algn="ctr"/>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a:t>
              </a:r>
              <a:br>
                <a:rPr lang="en-US" dirty="0">
                  <a:solidFill>
                    <a:schemeClr val="accent2"/>
                  </a:solidFill>
                  <a:latin typeface="Helvetica Neue" panose="02000503000000020004" pitchFamily="2" charset="0"/>
                </a:rPr>
              </a:br>
              <a:r>
                <a:rPr lang="en-US" dirty="0">
                  <a:solidFill>
                    <a:schemeClr val="accent2"/>
                  </a:solidFill>
                  <a:latin typeface="Helvetica Neue" panose="02000503000000020004" pitchFamily="2" charset="0"/>
                </a:rPr>
                <a:t>Base</a:t>
              </a:r>
            </a:p>
            <a:p>
              <a:endParaRPr lang="en-US" dirty="0">
                <a:solidFill>
                  <a:schemeClr val="accent2"/>
                </a:solidFill>
                <a:latin typeface="Helvetica Neue" panose="02000503000000020004" pitchFamily="2" charset="0"/>
              </a:endParaRPr>
            </a:p>
          </p:txBody>
        </p:sp>
        <p:sp>
          <p:nvSpPr>
            <p:cNvPr id="42" name="Oval 41">
              <a:extLst>
                <a:ext uri="{FF2B5EF4-FFF2-40B4-BE49-F238E27FC236}">
                  <a16:creationId xmlns:a16="http://schemas.microsoft.com/office/drawing/2014/main" id="{8B91957C-C859-A938-5F60-FA275B4D18C3}"/>
                </a:ext>
              </a:extLst>
            </p:cNvPr>
            <p:cNvSpPr/>
            <p:nvPr/>
          </p:nvSpPr>
          <p:spPr>
            <a:xfrm>
              <a:off x="3369909" y="407829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5" name="Rectangle 44">
              <a:extLst>
                <a:ext uri="{FF2B5EF4-FFF2-40B4-BE49-F238E27FC236}">
                  <a16:creationId xmlns:a16="http://schemas.microsoft.com/office/drawing/2014/main" id="{A312A02E-854C-5EB8-87CA-7E86F3F2E42B}"/>
                </a:ext>
              </a:extLst>
            </p:cNvPr>
            <p:cNvSpPr/>
            <p:nvPr/>
          </p:nvSpPr>
          <p:spPr>
            <a:xfrm>
              <a:off x="3129119" y="4500322"/>
              <a:ext cx="921257" cy="369332"/>
            </a:xfrm>
            <a:prstGeom prst="rect">
              <a:avLst/>
            </a:prstGeom>
            <a:ln>
              <a:noFill/>
            </a:ln>
          </p:spPr>
          <p:txBody>
            <a:bodyPr wrap="square">
              <a:spAutoFit/>
            </a:bodyPr>
            <a:lstStyle/>
            <a:p>
              <a:pPr algn="ctr"/>
              <a:r>
                <a:rPr lang="en-US" dirty="0">
                  <a:solidFill>
                    <a:schemeClr val="accent2"/>
                  </a:solidFill>
                  <a:latin typeface="Helvetica Neue" panose="02000503000000020004" pitchFamily="2" charset="0"/>
                </a:rPr>
                <a:t>Kessel</a:t>
              </a:r>
              <a:endParaRPr lang="en-US" dirty="0">
                <a:solidFill>
                  <a:schemeClr val="accent2"/>
                </a:solidFill>
                <a:effectLst/>
                <a:latin typeface="Helvetica Neue" panose="02000503000000020004" pitchFamily="2" charset="0"/>
              </a:endParaRPr>
            </a:p>
          </p:txBody>
        </p:sp>
        <p:cxnSp>
          <p:nvCxnSpPr>
            <p:cNvPr id="48" name="Straight Connector 47">
              <a:extLst>
                <a:ext uri="{FF2B5EF4-FFF2-40B4-BE49-F238E27FC236}">
                  <a16:creationId xmlns:a16="http://schemas.microsoft.com/office/drawing/2014/main" id="{4B41F0E4-78AA-C130-71FC-BF418C1CAC22}"/>
                </a:ext>
              </a:extLst>
            </p:cNvPr>
            <p:cNvCxnSpPr>
              <a:cxnSpLocks/>
              <a:endCxn id="38" idx="0"/>
            </p:cNvCxnSpPr>
            <p:nvPr/>
          </p:nvCxnSpPr>
          <p:spPr>
            <a:xfrm flipH="1">
              <a:off x="2367987" y="3356669"/>
              <a:ext cx="342373" cy="72162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4861428-F49E-EA5F-81D9-56D638620D34}"/>
                </a:ext>
              </a:extLst>
            </p:cNvPr>
            <p:cNvCxnSpPr>
              <a:cxnSpLocks/>
              <a:endCxn id="42" idx="0"/>
            </p:cNvCxnSpPr>
            <p:nvPr/>
          </p:nvCxnSpPr>
          <p:spPr>
            <a:xfrm>
              <a:off x="3150039" y="3356669"/>
              <a:ext cx="439710" cy="72162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ECA38A66-03B7-03E5-94E5-62EBB2AD0867}"/>
              </a:ext>
            </a:extLst>
          </p:cNvPr>
          <p:cNvSpPr txBox="1"/>
          <p:nvPr/>
        </p:nvSpPr>
        <p:spPr>
          <a:xfrm>
            <a:off x="4833463" y="5717393"/>
            <a:ext cx="3914108" cy="406265"/>
          </a:xfrm>
          <a:prstGeom prst="rect">
            <a:avLst/>
          </a:prstGeom>
          <a:noFill/>
        </p:spPr>
        <p:txBody>
          <a:bodyPr wrap="square" rtlCol="0">
            <a:spAutoFit/>
          </a:bodyPr>
          <a:lstStyle/>
          <a:p>
            <a:r>
              <a:rPr lang="en-US" b="1" dirty="0" err="1">
                <a:solidFill>
                  <a:schemeClr val="accent2"/>
                </a:solidFill>
              </a:rPr>
              <a:t>Starkiller</a:t>
            </a:r>
            <a:r>
              <a:rPr lang="en-US" b="1" dirty="0">
                <a:solidFill>
                  <a:schemeClr val="accent2"/>
                </a:solidFill>
              </a:rPr>
              <a:t> Base	591 = 338 + 253</a:t>
            </a:r>
          </a:p>
        </p:txBody>
      </p:sp>
      <p:grpSp>
        <p:nvGrpSpPr>
          <p:cNvPr id="3" name="Group 2">
            <a:extLst>
              <a:ext uri="{FF2B5EF4-FFF2-40B4-BE49-F238E27FC236}">
                <a16:creationId xmlns:a16="http://schemas.microsoft.com/office/drawing/2014/main" id="{F77B6D7C-2398-3899-3620-127D8DE0C5BD}"/>
              </a:ext>
            </a:extLst>
          </p:cNvPr>
          <p:cNvGrpSpPr/>
          <p:nvPr/>
        </p:nvGrpSpPr>
        <p:grpSpPr>
          <a:xfrm>
            <a:off x="-24814" y="3360723"/>
            <a:ext cx="1941635" cy="2089168"/>
            <a:chOff x="2044445" y="3356669"/>
            <a:chExt cx="1941635" cy="2089168"/>
          </a:xfrm>
        </p:grpSpPr>
        <p:sp>
          <p:nvSpPr>
            <p:cNvPr id="5" name="Oval 4">
              <a:extLst>
                <a:ext uri="{FF2B5EF4-FFF2-40B4-BE49-F238E27FC236}">
                  <a16:creationId xmlns:a16="http://schemas.microsoft.com/office/drawing/2014/main" id="{848D86B9-7870-4C1F-89D9-94B668BBC369}"/>
                </a:ext>
              </a:extLst>
            </p:cNvPr>
            <p:cNvSpPr/>
            <p:nvPr/>
          </p:nvSpPr>
          <p:spPr>
            <a:xfrm>
              <a:off x="2148147" y="407829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9" name="Rectangle 28">
              <a:extLst>
                <a:ext uri="{FF2B5EF4-FFF2-40B4-BE49-F238E27FC236}">
                  <a16:creationId xmlns:a16="http://schemas.microsoft.com/office/drawing/2014/main" id="{590D8A66-B65F-09CB-1DA8-D7088B8B81DB}"/>
                </a:ext>
              </a:extLst>
            </p:cNvPr>
            <p:cNvSpPr/>
            <p:nvPr/>
          </p:nvSpPr>
          <p:spPr>
            <a:xfrm>
              <a:off x="2044445" y="4522507"/>
              <a:ext cx="1144865" cy="923330"/>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a:t>
              </a:r>
              <a:br>
                <a:rPr lang="en-US" dirty="0">
                  <a:solidFill>
                    <a:schemeClr val="accent2"/>
                  </a:solidFill>
                  <a:latin typeface="Helvetica Neue" panose="02000503000000020004" pitchFamily="2" charset="0"/>
                </a:rPr>
              </a:br>
              <a:r>
                <a:rPr lang="en-US" dirty="0">
                  <a:solidFill>
                    <a:schemeClr val="accent2"/>
                  </a:solidFill>
                  <a:latin typeface="Helvetica Neue" panose="02000503000000020004" pitchFamily="2" charset="0"/>
                </a:rPr>
                <a:t>Base</a:t>
              </a:r>
            </a:p>
            <a:p>
              <a:endParaRPr lang="en-US" dirty="0">
                <a:solidFill>
                  <a:schemeClr val="accent2"/>
                </a:solidFill>
                <a:latin typeface="Helvetica Neue" panose="02000503000000020004" pitchFamily="2" charset="0"/>
              </a:endParaRPr>
            </a:p>
          </p:txBody>
        </p:sp>
        <p:sp>
          <p:nvSpPr>
            <p:cNvPr id="32" name="Oval 31">
              <a:extLst>
                <a:ext uri="{FF2B5EF4-FFF2-40B4-BE49-F238E27FC236}">
                  <a16:creationId xmlns:a16="http://schemas.microsoft.com/office/drawing/2014/main" id="{6E789087-F148-0318-DD52-80F564006AAD}"/>
                </a:ext>
              </a:extLst>
            </p:cNvPr>
            <p:cNvSpPr/>
            <p:nvPr/>
          </p:nvSpPr>
          <p:spPr>
            <a:xfrm>
              <a:off x="3305613" y="4078290"/>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3" name="Rectangle 32">
              <a:extLst>
                <a:ext uri="{FF2B5EF4-FFF2-40B4-BE49-F238E27FC236}">
                  <a16:creationId xmlns:a16="http://schemas.microsoft.com/office/drawing/2014/main" id="{A63BDC35-5FFD-F247-76FB-536239FD4564}"/>
                </a:ext>
              </a:extLst>
            </p:cNvPr>
            <p:cNvSpPr/>
            <p:nvPr/>
          </p:nvSpPr>
          <p:spPr>
            <a:xfrm>
              <a:off x="3064823" y="4500322"/>
              <a:ext cx="921257" cy="369332"/>
            </a:xfrm>
            <a:prstGeom prst="rect">
              <a:avLst/>
            </a:prstGeom>
            <a:ln>
              <a:noFill/>
            </a:ln>
          </p:spPr>
          <p:txBody>
            <a:bodyPr wrap="square">
              <a:spAutoFit/>
            </a:bodyPr>
            <a:lstStyle/>
            <a:p>
              <a:pPr algn="ctr"/>
              <a:r>
                <a:rPr lang="en-US" dirty="0">
                  <a:solidFill>
                    <a:schemeClr val="accent2"/>
                  </a:solidFill>
                  <a:latin typeface="Helvetica Neue" panose="02000503000000020004" pitchFamily="2" charset="0"/>
                </a:rPr>
                <a:t>Naboo</a:t>
              </a:r>
              <a:endParaRPr lang="en-US" dirty="0">
                <a:solidFill>
                  <a:schemeClr val="accent2"/>
                </a:solidFill>
                <a:effectLst/>
                <a:latin typeface="Helvetica Neue" panose="02000503000000020004" pitchFamily="2" charset="0"/>
              </a:endParaRPr>
            </a:p>
          </p:txBody>
        </p:sp>
        <p:cxnSp>
          <p:nvCxnSpPr>
            <p:cNvPr id="35" name="Straight Connector 34">
              <a:extLst>
                <a:ext uri="{FF2B5EF4-FFF2-40B4-BE49-F238E27FC236}">
                  <a16:creationId xmlns:a16="http://schemas.microsoft.com/office/drawing/2014/main" id="{FF921717-3A4D-C0AE-86C2-BF8485C3FDFE}"/>
                </a:ext>
              </a:extLst>
            </p:cNvPr>
            <p:cNvCxnSpPr>
              <a:cxnSpLocks/>
            </p:cNvCxnSpPr>
            <p:nvPr/>
          </p:nvCxnSpPr>
          <p:spPr>
            <a:xfrm flipH="1">
              <a:off x="2375131" y="3356669"/>
              <a:ext cx="342373" cy="72162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C7B0158-DDE5-087A-56BF-6D5D033111BB}"/>
                </a:ext>
              </a:extLst>
            </p:cNvPr>
            <p:cNvCxnSpPr>
              <a:cxnSpLocks/>
              <a:endCxn id="32" idx="0"/>
            </p:cNvCxnSpPr>
            <p:nvPr/>
          </p:nvCxnSpPr>
          <p:spPr>
            <a:xfrm>
              <a:off x="3085743" y="3356669"/>
              <a:ext cx="439710" cy="72162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6A24BB0F-546B-D975-1ABA-32B3FF5D6A45}"/>
              </a:ext>
            </a:extLst>
          </p:cNvPr>
          <p:cNvSpPr txBox="1"/>
          <p:nvPr/>
        </p:nvSpPr>
        <p:spPr>
          <a:xfrm>
            <a:off x="4742662" y="4199579"/>
            <a:ext cx="1845377" cy="369332"/>
          </a:xfrm>
          <a:prstGeom prst="rect">
            <a:avLst/>
          </a:prstGeom>
          <a:noFill/>
        </p:spPr>
        <p:txBody>
          <a:bodyPr wrap="none" rtlCol="0">
            <a:spAutoFit/>
          </a:bodyPr>
          <a:lstStyle/>
          <a:p>
            <a:r>
              <a:rPr lang="en-US" dirty="0"/>
              <a:t>Frontier queue:</a:t>
            </a:r>
          </a:p>
        </p:txBody>
      </p:sp>
      <p:sp>
        <p:nvSpPr>
          <p:cNvPr id="54" name="TextBox 53">
            <a:extLst>
              <a:ext uri="{FF2B5EF4-FFF2-40B4-BE49-F238E27FC236}">
                <a16:creationId xmlns:a16="http://schemas.microsoft.com/office/drawing/2014/main" id="{3B499675-FFCC-7054-6702-EE41F96BA4F3}"/>
              </a:ext>
            </a:extLst>
          </p:cNvPr>
          <p:cNvSpPr txBox="1"/>
          <p:nvPr/>
        </p:nvSpPr>
        <p:spPr>
          <a:xfrm>
            <a:off x="4861372" y="5406507"/>
            <a:ext cx="3914108" cy="369332"/>
          </a:xfrm>
          <a:prstGeom prst="rect">
            <a:avLst/>
          </a:prstGeom>
          <a:noFill/>
        </p:spPr>
        <p:txBody>
          <a:bodyPr wrap="square" rtlCol="0">
            <a:spAutoFit/>
          </a:bodyPr>
          <a:lstStyle/>
          <a:p>
            <a:r>
              <a:rPr lang="en-US" b="1" dirty="0" err="1">
                <a:solidFill>
                  <a:schemeClr val="accent2"/>
                </a:solidFill>
              </a:rPr>
              <a:t>Starkiller</a:t>
            </a:r>
            <a:r>
              <a:rPr lang="en-US" b="1" dirty="0">
                <a:solidFill>
                  <a:schemeClr val="accent2"/>
                </a:solidFill>
              </a:rPr>
              <a:t> Base	532 = 300 + 253</a:t>
            </a:r>
          </a:p>
        </p:txBody>
      </p:sp>
      <p:grpSp>
        <p:nvGrpSpPr>
          <p:cNvPr id="59" name="Group 58">
            <a:extLst>
              <a:ext uri="{FF2B5EF4-FFF2-40B4-BE49-F238E27FC236}">
                <a16:creationId xmlns:a16="http://schemas.microsoft.com/office/drawing/2014/main" id="{5775F9B8-ED56-AC80-37EC-158C7ED13CB7}"/>
              </a:ext>
            </a:extLst>
          </p:cNvPr>
          <p:cNvGrpSpPr/>
          <p:nvPr/>
        </p:nvGrpSpPr>
        <p:grpSpPr>
          <a:xfrm>
            <a:off x="432773" y="4302184"/>
            <a:ext cx="2128470" cy="1617062"/>
            <a:chOff x="1921906" y="3270239"/>
            <a:chExt cx="2128470" cy="1617062"/>
          </a:xfrm>
        </p:grpSpPr>
        <p:sp>
          <p:nvSpPr>
            <p:cNvPr id="60" name="Oval 59">
              <a:extLst>
                <a:ext uri="{FF2B5EF4-FFF2-40B4-BE49-F238E27FC236}">
                  <a16:creationId xmlns:a16="http://schemas.microsoft.com/office/drawing/2014/main" id="{1980C367-7521-A960-335D-2A636D808D86}"/>
                </a:ext>
              </a:extLst>
            </p:cNvPr>
            <p:cNvSpPr/>
            <p:nvPr/>
          </p:nvSpPr>
          <p:spPr>
            <a:xfrm>
              <a:off x="2105283" y="407829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1" name="Rectangle 60">
              <a:extLst>
                <a:ext uri="{FF2B5EF4-FFF2-40B4-BE49-F238E27FC236}">
                  <a16:creationId xmlns:a16="http://schemas.microsoft.com/office/drawing/2014/main" id="{2300604E-8DFA-C3F9-8749-4F4015E997D5}"/>
                </a:ext>
              </a:extLst>
            </p:cNvPr>
            <p:cNvSpPr/>
            <p:nvPr/>
          </p:nvSpPr>
          <p:spPr>
            <a:xfrm>
              <a:off x="1921906" y="4517969"/>
              <a:ext cx="843501" cy="369332"/>
            </a:xfrm>
            <a:prstGeom prst="rect">
              <a:avLst/>
            </a:prstGeom>
            <a:ln>
              <a:noFill/>
            </a:ln>
          </p:spPr>
          <p:txBody>
            <a:bodyPr wrap="none">
              <a:spAutoFit/>
            </a:bodyPr>
            <a:lstStyle/>
            <a:p>
              <a:pPr algn="ctr"/>
              <a:r>
                <a:rPr lang="en-US" dirty="0" err="1">
                  <a:solidFill>
                    <a:schemeClr val="accent2"/>
                  </a:solidFill>
                  <a:latin typeface="Helvetica Neue" panose="02000503000000020004" pitchFamily="2" charset="0"/>
                </a:rPr>
                <a:t>Ryloth</a:t>
              </a:r>
              <a:endParaRPr lang="en-US" dirty="0">
                <a:solidFill>
                  <a:schemeClr val="accent2"/>
                </a:solidFill>
                <a:latin typeface="Helvetica Neue" panose="02000503000000020004" pitchFamily="2" charset="0"/>
              </a:endParaRPr>
            </a:p>
          </p:txBody>
        </p:sp>
        <p:sp>
          <p:nvSpPr>
            <p:cNvPr id="62" name="Oval 61">
              <a:extLst>
                <a:ext uri="{FF2B5EF4-FFF2-40B4-BE49-F238E27FC236}">
                  <a16:creationId xmlns:a16="http://schemas.microsoft.com/office/drawing/2014/main" id="{04C57555-F5F0-6E86-2B99-D750C14D0556}"/>
                </a:ext>
              </a:extLst>
            </p:cNvPr>
            <p:cNvSpPr/>
            <p:nvPr/>
          </p:nvSpPr>
          <p:spPr>
            <a:xfrm>
              <a:off x="3369909" y="407829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3" name="Rectangle 62">
              <a:extLst>
                <a:ext uri="{FF2B5EF4-FFF2-40B4-BE49-F238E27FC236}">
                  <a16:creationId xmlns:a16="http://schemas.microsoft.com/office/drawing/2014/main" id="{7D2AA32D-4F68-8596-5AEE-F6231EDFA024}"/>
                </a:ext>
              </a:extLst>
            </p:cNvPr>
            <p:cNvSpPr/>
            <p:nvPr/>
          </p:nvSpPr>
          <p:spPr>
            <a:xfrm>
              <a:off x="3129119" y="4500322"/>
              <a:ext cx="921257" cy="369332"/>
            </a:xfrm>
            <a:prstGeom prst="rect">
              <a:avLst/>
            </a:prstGeom>
            <a:ln>
              <a:noFill/>
            </a:ln>
          </p:spPr>
          <p:txBody>
            <a:bodyPr wrap="square">
              <a:spAutoFit/>
            </a:bodyPr>
            <a:lstStyle/>
            <a:p>
              <a:pPr algn="ctr"/>
              <a:r>
                <a:rPr lang="en-US" dirty="0">
                  <a:solidFill>
                    <a:schemeClr val="accent2"/>
                  </a:solidFill>
                  <a:latin typeface="Helvetica Neue" panose="02000503000000020004" pitchFamily="2" charset="0"/>
                </a:rPr>
                <a:t>Kessel</a:t>
              </a:r>
              <a:endParaRPr lang="en-US" dirty="0">
                <a:solidFill>
                  <a:schemeClr val="accent2"/>
                </a:solidFill>
                <a:effectLst/>
                <a:latin typeface="Helvetica Neue" panose="02000503000000020004" pitchFamily="2" charset="0"/>
              </a:endParaRPr>
            </a:p>
          </p:txBody>
        </p:sp>
        <p:cxnSp>
          <p:nvCxnSpPr>
            <p:cNvPr id="64" name="Straight Connector 63">
              <a:extLst>
                <a:ext uri="{FF2B5EF4-FFF2-40B4-BE49-F238E27FC236}">
                  <a16:creationId xmlns:a16="http://schemas.microsoft.com/office/drawing/2014/main" id="{3BDD6E21-4FD8-6C50-C66D-EE30687A359D}"/>
                </a:ext>
              </a:extLst>
            </p:cNvPr>
            <p:cNvCxnSpPr>
              <a:cxnSpLocks/>
              <a:stCxn id="32" idx="2"/>
              <a:endCxn id="60" idx="0"/>
            </p:cNvCxnSpPr>
            <p:nvPr/>
          </p:nvCxnSpPr>
          <p:spPr>
            <a:xfrm flipH="1">
              <a:off x="2325123" y="3270239"/>
              <a:ext cx="400364" cy="80805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B6531AB-9E6F-DD19-D79C-B82E557689A7}"/>
                </a:ext>
              </a:extLst>
            </p:cNvPr>
            <p:cNvCxnSpPr>
              <a:cxnSpLocks/>
              <a:endCxn id="62" idx="0"/>
            </p:cNvCxnSpPr>
            <p:nvPr/>
          </p:nvCxnSpPr>
          <p:spPr>
            <a:xfrm>
              <a:off x="3150039" y="3356669"/>
              <a:ext cx="439710" cy="72162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68" name="TextBox 67">
            <a:extLst>
              <a:ext uri="{FF2B5EF4-FFF2-40B4-BE49-F238E27FC236}">
                <a16:creationId xmlns:a16="http://schemas.microsoft.com/office/drawing/2014/main" id="{C672A9BD-3339-B48A-640D-A6DB43702B57}"/>
              </a:ext>
            </a:extLst>
          </p:cNvPr>
          <p:cNvSpPr txBox="1"/>
          <p:nvPr/>
        </p:nvSpPr>
        <p:spPr>
          <a:xfrm>
            <a:off x="4824812" y="6576376"/>
            <a:ext cx="3914108" cy="369332"/>
          </a:xfrm>
          <a:prstGeom prst="rect">
            <a:avLst/>
          </a:prstGeom>
          <a:solidFill>
            <a:schemeClr val="bg1">
              <a:alpha val="90370"/>
            </a:schemeClr>
          </a:solidFill>
        </p:spPr>
        <p:txBody>
          <a:bodyPr wrap="square" rtlCol="0">
            <a:spAutoFit/>
          </a:bodyPr>
          <a:lstStyle/>
          <a:p>
            <a:r>
              <a:rPr lang="en-US" b="1" dirty="0">
                <a:solidFill>
                  <a:schemeClr val="accent2"/>
                </a:solidFill>
              </a:rPr>
              <a:t>Kessel		418 = 418 + 0  </a:t>
            </a:r>
          </a:p>
        </p:txBody>
      </p:sp>
      <p:sp>
        <p:nvSpPr>
          <p:cNvPr id="69" name="TextBox 68">
            <a:extLst>
              <a:ext uri="{FF2B5EF4-FFF2-40B4-BE49-F238E27FC236}">
                <a16:creationId xmlns:a16="http://schemas.microsoft.com/office/drawing/2014/main" id="{F90537A4-9A85-6706-78CE-7D619A73E582}"/>
              </a:ext>
            </a:extLst>
          </p:cNvPr>
          <p:cNvSpPr txBox="1"/>
          <p:nvPr/>
        </p:nvSpPr>
        <p:spPr>
          <a:xfrm>
            <a:off x="4824812" y="6268764"/>
            <a:ext cx="3914108" cy="369332"/>
          </a:xfrm>
          <a:prstGeom prst="rect">
            <a:avLst/>
          </a:prstGeom>
          <a:solidFill>
            <a:schemeClr val="bg1">
              <a:alpha val="90370"/>
            </a:schemeClr>
          </a:solidFill>
        </p:spPr>
        <p:txBody>
          <a:bodyPr wrap="square" rtlCol="0">
            <a:spAutoFit/>
          </a:bodyPr>
          <a:lstStyle/>
          <a:p>
            <a:r>
              <a:rPr lang="en-US" b="1" dirty="0" err="1">
                <a:solidFill>
                  <a:schemeClr val="accent2"/>
                </a:solidFill>
              </a:rPr>
              <a:t>Ryloth</a:t>
            </a:r>
            <a:r>
              <a:rPr lang="en-US" b="1" dirty="0">
                <a:solidFill>
                  <a:schemeClr val="accent2"/>
                </a:solidFill>
              </a:rPr>
              <a:t>		607 = 414 + 193</a:t>
            </a:r>
          </a:p>
        </p:txBody>
      </p:sp>
    </p:spTree>
    <p:extLst>
      <p:ext uri="{BB962C8B-B14F-4D97-AF65-F5344CB8AC3E}">
        <p14:creationId xmlns:p14="http://schemas.microsoft.com/office/powerpoint/2010/main" val="220634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AE5FF-2399-544C-8AA1-46FA1E7F6831}"/>
              </a:ext>
            </a:extLst>
          </p:cNvPr>
          <p:cNvSpPr>
            <a:spLocks noGrp="1"/>
          </p:cNvSpPr>
          <p:nvPr>
            <p:ph type="title"/>
          </p:nvPr>
        </p:nvSpPr>
        <p:spPr/>
        <p:txBody>
          <a:bodyPr/>
          <a:lstStyle/>
          <a:p>
            <a:pPr marL="0" lvl="0" indent="0">
              <a:spcBef>
                <a:spcPts val="0"/>
              </a:spcBef>
              <a:buClr>
                <a:schemeClr val="accent1"/>
              </a:buClr>
            </a:pPr>
            <a:r>
              <a:rPr lang="en-US" dirty="0">
                <a:ea typeface="Open Sans"/>
                <a:cs typeface="Open Sans"/>
                <a:sym typeface="Open Sans"/>
              </a:rPr>
              <a:t>A* search example</a:t>
            </a:r>
            <a:endParaRPr lang="en-US" dirty="0">
              <a:solidFill>
                <a:srgbClr val="370661"/>
              </a:solidFill>
              <a:ea typeface="Open Sans"/>
              <a:cs typeface="Open Sans"/>
              <a:sym typeface="Open Sans"/>
            </a:endParaRPr>
          </a:p>
        </p:txBody>
      </p:sp>
      <p:sp>
        <p:nvSpPr>
          <p:cNvPr id="43" name="Oval 42">
            <a:extLst>
              <a:ext uri="{FF2B5EF4-FFF2-40B4-BE49-F238E27FC236}">
                <a16:creationId xmlns:a16="http://schemas.microsoft.com/office/drawing/2014/main" id="{37A2F6B2-E2CC-3A4D-949D-C029E80CD96E}"/>
              </a:ext>
            </a:extLst>
          </p:cNvPr>
          <p:cNvSpPr/>
          <p:nvPr/>
        </p:nvSpPr>
        <p:spPr>
          <a:xfrm>
            <a:off x="4523442" y="1026106"/>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4" name="Rectangle 43">
            <a:extLst>
              <a:ext uri="{FF2B5EF4-FFF2-40B4-BE49-F238E27FC236}">
                <a16:creationId xmlns:a16="http://schemas.microsoft.com/office/drawing/2014/main" id="{D6BC5633-13ED-3F4C-AA62-59DE44CC92EB}"/>
              </a:ext>
            </a:extLst>
          </p:cNvPr>
          <p:cNvSpPr/>
          <p:nvPr/>
        </p:nvSpPr>
        <p:spPr>
          <a:xfrm>
            <a:off x="3478586" y="966106"/>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sp>
        <p:nvSpPr>
          <p:cNvPr id="50" name="Rectangle 49">
            <a:extLst>
              <a:ext uri="{FF2B5EF4-FFF2-40B4-BE49-F238E27FC236}">
                <a16:creationId xmlns:a16="http://schemas.microsoft.com/office/drawing/2014/main" id="{DA20E5A7-8CB1-B24A-8FAD-FC8D87B385E3}"/>
              </a:ext>
            </a:extLst>
          </p:cNvPr>
          <p:cNvSpPr/>
          <p:nvPr/>
        </p:nvSpPr>
        <p:spPr>
          <a:xfrm>
            <a:off x="9306889" y="1850326"/>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85" name="Rectangle 84">
            <a:extLst>
              <a:ext uri="{FF2B5EF4-FFF2-40B4-BE49-F238E27FC236}">
                <a16:creationId xmlns:a16="http://schemas.microsoft.com/office/drawing/2014/main" id="{85A852E9-5307-8E4F-94DD-AFEE7FB06C27}"/>
              </a:ext>
            </a:extLst>
          </p:cNvPr>
          <p:cNvSpPr/>
          <p:nvPr/>
        </p:nvSpPr>
        <p:spPr>
          <a:xfrm>
            <a:off x="6451968" y="3602858"/>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41" name="Rectangle 40">
            <a:extLst>
              <a:ext uri="{FF2B5EF4-FFF2-40B4-BE49-F238E27FC236}">
                <a16:creationId xmlns:a16="http://schemas.microsoft.com/office/drawing/2014/main" id="{00A61ADE-3E81-3E43-BF24-DCDF2F4E07F5}"/>
              </a:ext>
            </a:extLst>
          </p:cNvPr>
          <p:cNvSpPr/>
          <p:nvPr/>
        </p:nvSpPr>
        <p:spPr>
          <a:xfrm>
            <a:off x="6633695" y="2407119"/>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grpSp>
        <p:nvGrpSpPr>
          <p:cNvPr id="6" name="Group 5">
            <a:extLst>
              <a:ext uri="{FF2B5EF4-FFF2-40B4-BE49-F238E27FC236}">
                <a16:creationId xmlns:a16="http://schemas.microsoft.com/office/drawing/2014/main" id="{6B47359C-1130-4232-CE13-40A59FA2E713}"/>
              </a:ext>
            </a:extLst>
          </p:cNvPr>
          <p:cNvGrpSpPr/>
          <p:nvPr/>
        </p:nvGrpSpPr>
        <p:grpSpPr>
          <a:xfrm>
            <a:off x="547619" y="1245946"/>
            <a:ext cx="10366150" cy="1625350"/>
            <a:chOff x="547619" y="1245946"/>
            <a:chExt cx="10366150" cy="1625350"/>
          </a:xfrm>
        </p:grpSpPr>
        <p:cxnSp>
          <p:nvCxnSpPr>
            <p:cNvPr id="28" name="Straight Connector 27">
              <a:extLst>
                <a:ext uri="{FF2B5EF4-FFF2-40B4-BE49-F238E27FC236}">
                  <a16:creationId xmlns:a16="http://schemas.microsoft.com/office/drawing/2014/main" id="{1D8B2B7F-A080-2B48-B438-72325173576F}"/>
                </a:ext>
              </a:extLst>
            </p:cNvPr>
            <p:cNvCxnSpPr>
              <a:cxnSpLocks/>
              <a:stCxn id="40" idx="1"/>
              <a:endCxn id="43" idx="5"/>
            </p:cNvCxnSpPr>
            <p:nvPr/>
          </p:nvCxnSpPr>
          <p:spPr>
            <a:xfrm flipH="1" flipV="1">
              <a:off x="4898732" y="1401396"/>
              <a:ext cx="1384197" cy="97083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39A0B7-16AE-5345-950B-D5B7C17FEA44}"/>
                </a:ext>
              </a:extLst>
            </p:cNvPr>
            <p:cNvCxnSpPr>
              <a:cxnSpLocks/>
              <a:stCxn id="43" idx="6"/>
              <a:endCxn id="49" idx="2"/>
            </p:cNvCxnSpPr>
            <p:nvPr/>
          </p:nvCxnSpPr>
          <p:spPr>
            <a:xfrm>
              <a:off x="4963121" y="1245946"/>
              <a:ext cx="4258703" cy="119057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29B662E-430A-0742-873A-23F8C7455F2F}"/>
                </a:ext>
              </a:extLst>
            </p:cNvPr>
            <p:cNvCxnSpPr>
              <a:cxnSpLocks/>
              <a:endCxn id="46" idx="7"/>
            </p:cNvCxnSpPr>
            <p:nvPr/>
          </p:nvCxnSpPr>
          <p:spPr>
            <a:xfrm flipH="1">
              <a:off x="2595182" y="1272803"/>
              <a:ext cx="2087712" cy="101032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7C1DB7E0-130B-B949-8C8B-00C71B63FF5C}"/>
                </a:ext>
              </a:extLst>
            </p:cNvPr>
            <p:cNvSpPr/>
            <p:nvPr/>
          </p:nvSpPr>
          <p:spPr>
            <a:xfrm>
              <a:off x="2219892" y="2218743"/>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47" name="Rectangle 46">
              <a:extLst>
                <a:ext uri="{FF2B5EF4-FFF2-40B4-BE49-F238E27FC236}">
                  <a16:creationId xmlns:a16="http://schemas.microsoft.com/office/drawing/2014/main" id="{05DF91C9-3ED0-3747-A2A9-F13A98FC84E2}"/>
                </a:ext>
              </a:extLst>
            </p:cNvPr>
            <p:cNvSpPr/>
            <p:nvPr/>
          </p:nvSpPr>
          <p:spPr>
            <a:xfrm>
              <a:off x="547619" y="2224965"/>
              <a:ext cx="1665841" cy="646331"/>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Base</a:t>
              </a:r>
            </a:p>
            <a:p>
              <a:endParaRPr lang="en-US" dirty="0">
                <a:solidFill>
                  <a:schemeClr val="accent2"/>
                </a:solidFill>
                <a:effectLst/>
                <a:latin typeface="Helvetica Neue" panose="02000503000000020004" pitchFamily="2" charset="0"/>
              </a:endParaRPr>
            </a:p>
          </p:txBody>
        </p:sp>
        <p:sp>
          <p:nvSpPr>
            <p:cNvPr id="49" name="Oval 48">
              <a:extLst>
                <a:ext uri="{FF2B5EF4-FFF2-40B4-BE49-F238E27FC236}">
                  <a16:creationId xmlns:a16="http://schemas.microsoft.com/office/drawing/2014/main" id="{ECA94101-5D61-A742-A0C9-37CD2C62509F}"/>
                </a:ext>
              </a:extLst>
            </p:cNvPr>
            <p:cNvSpPr/>
            <p:nvPr/>
          </p:nvSpPr>
          <p:spPr>
            <a:xfrm>
              <a:off x="9221824" y="221667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7" name="Rectangle 66">
              <a:extLst>
                <a:ext uri="{FF2B5EF4-FFF2-40B4-BE49-F238E27FC236}">
                  <a16:creationId xmlns:a16="http://schemas.microsoft.com/office/drawing/2014/main" id="{28750ED7-9552-5A45-9F27-B398508545D2}"/>
                </a:ext>
              </a:extLst>
            </p:cNvPr>
            <p:cNvSpPr/>
            <p:nvPr/>
          </p:nvSpPr>
          <p:spPr>
            <a:xfrm>
              <a:off x="9661503" y="2289090"/>
              <a:ext cx="1252266" cy="369332"/>
            </a:xfrm>
            <a:prstGeom prst="rect">
              <a:avLst/>
            </a:prstGeom>
          </p:spPr>
          <p:txBody>
            <a:bodyPr wrap="square">
              <a:spAutoFit/>
            </a:bodyPr>
            <a:lstStyle/>
            <a:p>
              <a:r>
                <a:rPr lang="en-US" dirty="0">
                  <a:solidFill>
                    <a:schemeClr val="accent2"/>
                  </a:solidFill>
                  <a:latin typeface="Helvetica Neue" panose="02000503000000020004" pitchFamily="2" charset="0"/>
                </a:rPr>
                <a:t>Coruscant</a:t>
              </a:r>
            </a:p>
          </p:txBody>
        </p:sp>
        <p:sp>
          <p:nvSpPr>
            <p:cNvPr id="40" name="Oval 39">
              <a:extLst>
                <a:ext uri="{FF2B5EF4-FFF2-40B4-BE49-F238E27FC236}">
                  <a16:creationId xmlns:a16="http://schemas.microsoft.com/office/drawing/2014/main" id="{5A24799C-D818-2D4C-9F2A-CFB4D0A2B93E}"/>
                </a:ext>
              </a:extLst>
            </p:cNvPr>
            <p:cNvSpPr/>
            <p:nvPr/>
          </p:nvSpPr>
          <p:spPr>
            <a:xfrm>
              <a:off x="6218540" y="2307846"/>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96" name="Rectangle 95">
              <a:extLst>
                <a:ext uri="{FF2B5EF4-FFF2-40B4-BE49-F238E27FC236}">
                  <a16:creationId xmlns:a16="http://schemas.microsoft.com/office/drawing/2014/main" id="{8F0CEC1C-50B6-2246-97E7-C0081B116531}"/>
                </a:ext>
              </a:extLst>
            </p:cNvPr>
            <p:cNvSpPr/>
            <p:nvPr/>
          </p:nvSpPr>
          <p:spPr>
            <a:xfrm>
              <a:off x="5001633" y="2273183"/>
              <a:ext cx="1056700" cy="369332"/>
            </a:xfrm>
            <a:prstGeom prst="rect">
              <a:avLst/>
            </a:prstGeom>
          </p:spPr>
          <p:txBody>
            <a:bodyPr wrap="none">
              <a:spAutoFit/>
            </a:bodyPr>
            <a:lstStyle/>
            <a:p>
              <a:r>
                <a:rPr lang="en-US" dirty="0">
                  <a:solidFill>
                    <a:schemeClr val="accent2"/>
                  </a:solidFill>
                  <a:latin typeface="Helvetica Neue" panose="02000503000000020004" pitchFamily="2" charset="0"/>
                </a:rPr>
                <a:t>Tatooine</a:t>
              </a:r>
              <a:endParaRPr lang="en-US" dirty="0"/>
            </a:p>
          </p:txBody>
        </p:sp>
      </p:grpSp>
      <p:sp>
        <p:nvSpPr>
          <p:cNvPr id="177" name="TextBox 176">
            <a:extLst>
              <a:ext uri="{FF2B5EF4-FFF2-40B4-BE49-F238E27FC236}">
                <a16:creationId xmlns:a16="http://schemas.microsoft.com/office/drawing/2014/main" id="{FE4144A3-2004-0243-CDBE-B31381E45DA9}"/>
              </a:ext>
            </a:extLst>
          </p:cNvPr>
          <p:cNvSpPr txBox="1"/>
          <p:nvPr/>
        </p:nvSpPr>
        <p:spPr>
          <a:xfrm>
            <a:off x="262021" y="1075820"/>
            <a:ext cx="6105524" cy="646331"/>
          </a:xfrm>
          <a:prstGeom prst="rect">
            <a:avLst/>
          </a:prstGeom>
          <a:noFill/>
        </p:spPr>
        <p:txBody>
          <a:bodyPr wrap="square">
            <a:spAutoFit/>
          </a:bodyPr>
          <a:lstStyle/>
          <a:p>
            <a:r>
              <a:rPr lang="en-US" dirty="0"/>
              <a:t>Initial State: </a:t>
            </a:r>
            <a:r>
              <a:rPr lang="en-US" b="1" dirty="0" err="1"/>
              <a:t>Alderaan</a:t>
            </a:r>
            <a:br>
              <a:rPr lang="en-US" dirty="0"/>
            </a:br>
            <a:r>
              <a:rPr lang="en-US" dirty="0"/>
              <a:t>Goal State: </a:t>
            </a:r>
            <a:r>
              <a:rPr lang="en-US" b="1" dirty="0"/>
              <a:t>Kessel</a:t>
            </a:r>
            <a:endParaRPr lang="en-US" dirty="0"/>
          </a:p>
        </p:txBody>
      </p:sp>
      <p:grpSp>
        <p:nvGrpSpPr>
          <p:cNvPr id="21" name="Group 20">
            <a:extLst>
              <a:ext uri="{FF2B5EF4-FFF2-40B4-BE49-F238E27FC236}">
                <a16:creationId xmlns:a16="http://schemas.microsoft.com/office/drawing/2014/main" id="{A6233493-F690-185E-A891-2B9076B5DC76}"/>
              </a:ext>
            </a:extLst>
          </p:cNvPr>
          <p:cNvGrpSpPr/>
          <p:nvPr/>
        </p:nvGrpSpPr>
        <p:grpSpPr>
          <a:xfrm>
            <a:off x="329796" y="2438583"/>
            <a:ext cx="4328763" cy="1489610"/>
            <a:chOff x="329796" y="2438583"/>
            <a:chExt cx="4328763" cy="1489610"/>
          </a:xfrm>
        </p:grpSpPr>
        <p:sp>
          <p:nvSpPr>
            <p:cNvPr id="9" name="Oval 8">
              <a:extLst>
                <a:ext uri="{FF2B5EF4-FFF2-40B4-BE49-F238E27FC236}">
                  <a16:creationId xmlns:a16="http://schemas.microsoft.com/office/drawing/2014/main" id="{BA3BA0F4-0CFA-3100-181F-8F13454F3531}"/>
                </a:ext>
              </a:extLst>
            </p:cNvPr>
            <p:cNvSpPr/>
            <p:nvPr/>
          </p:nvSpPr>
          <p:spPr>
            <a:xfrm>
              <a:off x="658345" y="3136829"/>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CF0B8718-60D4-CFB9-E7A1-967E67B47762}"/>
                </a:ext>
              </a:extLst>
            </p:cNvPr>
            <p:cNvSpPr/>
            <p:nvPr/>
          </p:nvSpPr>
          <p:spPr>
            <a:xfrm>
              <a:off x="329796" y="3558861"/>
              <a:ext cx="971741"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  </a:t>
              </a:r>
              <a:r>
                <a:rPr lang="en-US" dirty="0" err="1">
                  <a:solidFill>
                    <a:schemeClr val="accent2"/>
                  </a:solidFill>
                  <a:latin typeface="Helvetica Neue" panose="02000503000000020004" pitchFamily="2" charset="0"/>
                </a:rPr>
                <a:t>Ryloth</a:t>
              </a:r>
              <a:endParaRPr lang="en-US" dirty="0">
                <a:solidFill>
                  <a:schemeClr val="accent2"/>
                </a:solidFill>
                <a:effectLst/>
                <a:latin typeface="Helvetica Neue" panose="02000503000000020004" pitchFamily="2" charset="0"/>
              </a:endParaRPr>
            </a:p>
          </p:txBody>
        </p:sp>
        <p:sp>
          <p:nvSpPr>
            <p:cNvPr id="11" name="Oval 10">
              <a:extLst>
                <a:ext uri="{FF2B5EF4-FFF2-40B4-BE49-F238E27FC236}">
                  <a16:creationId xmlns:a16="http://schemas.microsoft.com/office/drawing/2014/main" id="{967FABEB-FF25-FB8F-2EDF-0EBCE54A5E61}"/>
                </a:ext>
              </a:extLst>
            </p:cNvPr>
            <p:cNvSpPr/>
            <p:nvPr/>
          </p:nvSpPr>
          <p:spPr>
            <a:xfrm>
              <a:off x="1709088"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a:extLst>
                <a:ext uri="{FF2B5EF4-FFF2-40B4-BE49-F238E27FC236}">
                  <a16:creationId xmlns:a16="http://schemas.microsoft.com/office/drawing/2014/main" id="{9A41E6E4-7C82-4DF6-AE59-301BC7565416}"/>
                </a:ext>
              </a:extLst>
            </p:cNvPr>
            <p:cNvSpPr/>
            <p:nvPr/>
          </p:nvSpPr>
          <p:spPr>
            <a:xfrm>
              <a:off x="1380539" y="3558861"/>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Onderon</a:t>
              </a:r>
              <a:endParaRPr lang="en-US" dirty="0">
                <a:solidFill>
                  <a:schemeClr val="accent2"/>
                </a:solidFill>
                <a:effectLst/>
                <a:latin typeface="Helvetica Neue" panose="02000503000000020004" pitchFamily="2" charset="0"/>
              </a:endParaRPr>
            </a:p>
          </p:txBody>
        </p:sp>
        <p:sp>
          <p:nvSpPr>
            <p:cNvPr id="13" name="Oval 12">
              <a:extLst>
                <a:ext uri="{FF2B5EF4-FFF2-40B4-BE49-F238E27FC236}">
                  <a16:creationId xmlns:a16="http://schemas.microsoft.com/office/drawing/2014/main" id="{3B2C5659-0A6D-B75F-505A-80EA74D78D9C}"/>
                </a:ext>
              </a:extLst>
            </p:cNvPr>
            <p:cNvSpPr/>
            <p:nvPr/>
          </p:nvSpPr>
          <p:spPr>
            <a:xfrm>
              <a:off x="2710360" y="3136829"/>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Rectangle 13">
              <a:extLst>
                <a:ext uri="{FF2B5EF4-FFF2-40B4-BE49-F238E27FC236}">
                  <a16:creationId xmlns:a16="http://schemas.microsoft.com/office/drawing/2014/main" id="{4B43934F-256C-FCCD-07B3-D4C7EBB9D9A0}"/>
                </a:ext>
              </a:extLst>
            </p:cNvPr>
            <p:cNvSpPr/>
            <p:nvPr/>
          </p:nvSpPr>
          <p:spPr>
            <a:xfrm>
              <a:off x="2569589" y="3558861"/>
              <a:ext cx="800219" cy="369332"/>
            </a:xfrm>
            <a:prstGeom prst="rect">
              <a:avLst/>
            </a:prstGeom>
            <a:ln>
              <a:noFill/>
            </a:ln>
          </p:spPr>
          <p:txBody>
            <a:bodyPr wrap="none">
              <a:spAutoFit/>
            </a:bodyPr>
            <a:lstStyle/>
            <a:p>
              <a:pPr algn="ctr"/>
              <a:r>
                <a:rPr lang="en-US" dirty="0">
                  <a:solidFill>
                    <a:schemeClr val="accent2"/>
                  </a:solidFill>
                  <a:latin typeface="Helvetica Neue" panose="02000503000000020004" pitchFamily="2" charset="0"/>
                </a:rPr>
                <a:t>Endor</a:t>
              </a:r>
              <a:endParaRPr lang="en-US" dirty="0">
                <a:solidFill>
                  <a:schemeClr val="accent2"/>
                </a:solidFill>
                <a:effectLst/>
                <a:latin typeface="Helvetica Neue" panose="02000503000000020004" pitchFamily="2" charset="0"/>
              </a:endParaRPr>
            </a:p>
          </p:txBody>
        </p:sp>
        <p:sp>
          <p:nvSpPr>
            <p:cNvPr id="15" name="Oval 14">
              <a:extLst>
                <a:ext uri="{FF2B5EF4-FFF2-40B4-BE49-F238E27FC236}">
                  <a16:creationId xmlns:a16="http://schemas.microsoft.com/office/drawing/2014/main" id="{54B992BA-9CB4-ED0C-CEE4-A163FE23D840}"/>
                </a:ext>
              </a:extLst>
            </p:cNvPr>
            <p:cNvSpPr/>
            <p:nvPr/>
          </p:nvSpPr>
          <p:spPr>
            <a:xfrm>
              <a:off x="3710716"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 name="Rectangle 15">
              <a:extLst>
                <a:ext uri="{FF2B5EF4-FFF2-40B4-BE49-F238E27FC236}">
                  <a16:creationId xmlns:a16="http://schemas.microsoft.com/office/drawing/2014/main" id="{89E48AAA-6450-1C3F-AAA2-3BDCC5137000}"/>
                </a:ext>
              </a:extLst>
            </p:cNvPr>
            <p:cNvSpPr/>
            <p:nvPr/>
          </p:nvSpPr>
          <p:spPr>
            <a:xfrm>
              <a:off x="3561784" y="3558861"/>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cxnSp>
          <p:nvCxnSpPr>
            <p:cNvPr id="17" name="Straight Connector 16">
              <a:extLst>
                <a:ext uri="{FF2B5EF4-FFF2-40B4-BE49-F238E27FC236}">
                  <a16:creationId xmlns:a16="http://schemas.microsoft.com/office/drawing/2014/main" id="{18B2A890-466E-FD1E-CA31-57ACF31AC072}"/>
                </a:ext>
              </a:extLst>
            </p:cNvPr>
            <p:cNvCxnSpPr>
              <a:cxnSpLocks/>
              <a:endCxn id="9" idx="7"/>
            </p:cNvCxnSpPr>
            <p:nvPr/>
          </p:nvCxnSpPr>
          <p:spPr>
            <a:xfrm flipH="1">
              <a:off x="1033635" y="2438583"/>
              <a:ext cx="1186257" cy="762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5138259-BDA1-8476-68F7-C4C88A3E3002}"/>
                </a:ext>
              </a:extLst>
            </p:cNvPr>
            <p:cNvCxnSpPr>
              <a:cxnSpLocks/>
              <a:endCxn id="11" idx="0"/>
            </p:cNvCxnSpPr>
            <p:nvPr/>
          </p:nvCxnSpPr>
          <p:spPr>
            <a:xfrm flipH="1">
              <a:off x="1928928" y="2594033"/>
              <a:ext cx="355353" cy="5427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54694B-2AA7-BCF4-D708-6B96E8B08276}"/>
                </a:ext>
              </a:extLst>
            </p:cNvPr>
            <p:cNvCxnSpPr>
              <a:cxnSpLocks/>
              <a:endCxn id="13" idx="0"/>
            </p:cNvCxnSpPr>
            <p:nvPr/>
          </p:nvCxnSpPr>
          <p:spPr>
            <a:xfrm>
              <a:off x="2595182" y="2594033"/>
              <a:ext cx="335018" cy="5427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5D8912-C553-F0E7-42FB-C02B484A264E}"/>
                </a:ext>
              </a:extLst>
            </p:cNvPr>
            <p:cNvCxnSpPr>
              <a:cxnSpLocks/>
              <a:endCxn id="15" idx="1"/>
            </p:cNvCxnSpPr>
            <p:nvPr/>
          </p:nvCxnSpPr>
          <p:spPr>
            <a:xfrm>
              <a:off x="2659571" y="2438583"/>
              <a:ext cx="1115534" cy="762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E8977069-7E25-85F2-C247-7C76350ED6B9}"/>
              </a:ext>
            </a:extLst>
          </p:cNvPr>
          <p:cNvSpPr txBox="1"/>
          <p:nvPr/>
        </p:nvSpPr>
        <p:spPr>
          <a:xfrm>
            <a:off x="2386519" y="2457855"/>
            <a:ext cx="184731" cy="369332"/>
          </a:xfrm>
          <a:prstGeom prst="rect">
            <a:avLst/>
          </a:prstGeom>
          <a:noFill/>
        </p:spPr>
        <p:txBody>
          <a:bodyPr wrap="none" rtlCol="0">
            <a:spAutoFit/>
          </a:bodyPr>
          <a:lstStyle/>
          <a:p>
            <a:endParaRPr lang="en-US" dirty="0"/>
          </a:p>
        </p:txBody>
      </p:sp>
      <p:sp>
        <p:nvSpPr>
          <p:cNvPr id="23" name="TextBox 22">
            <a:extLst>
              <a:ext uri="{FF2B5EF4-FFF2-40B4-BE49-F238E27FC236}">
                <a16:creationId xmlns:a16="http://schemas.microsoft.com/office/drawing/2014/main" id="{6730EFE6-8927-EAA9-56C8-08B8F182CAF3}"/>
              </a:ext>
            </a:extLst>
          </p:cNvPr>
          <p:cNvSpPr txBox="1"/>
          <p:nvPr/>
        </p:nvSpPr>
        <p:spPr>
          <a:xfrm>
            <a:off x="4845180" y="6490194"/>
            <a:ext cx="3914108" cy="446892"/>
          </a:xfrm>
          <a:prstGeom prst="rect">
            <a:avLst/>
          </a:prstGeom>
          <a:solidFill>
            <a:schemeClr val="bg1"/>
          </a:solidFill>
        </p:spPr>
        <p:txBody>
          <a:bodyPr wrap="square" rtlCol="0">
            <a:spAutoFit/>
          </a:bodyPr>
          <a:lstStyle/>
          <a:p>
            <a:r>
              <a:rPr lang="en-US" b="1" dirty="0" err="1">
                <a:solidFill>
                  <a:schemeClr val="accent2"/>
                </a:solidFill>
              </a:rPr>
              <a:t>Alderaan</a:t>
            </a:r>
            <a:r>
              <a:rPr lang="en-US" b="1" dirty="0">
                <a:solidFill>
                  <a:schemeClr val="accent2"/>
                </a:solidFill>
              </a:rPr>
              <a:t>	646 = 280 + 366  </a:t>
            </a:r>
          </a:p>
        </p:txBody>
      </p:sp>
      <p:sp>
        <p:nvSpPr>
          <p:cNvPr id="24" name="TextBox 23">
            <a:extLst>
              <a:ext uri="{FF2B5EF4-FFF2-40B4-BE49-F238E27FC236}">
                <a16:creationId xmlns:a16="http://schemas.microsoft.com/office/drawing/2014/main" id="{E920126E-258D-0185-1713-B495CDE4374B}"/>
              </a:ext>
            </a:extLst>
          </p:cNvPr>
          <p:cNvSpPr txBox="1"/>
          <p:nvPr/>
        </p:nvSpPr>
        <p:spPr>
          <a:xfrm>
            <a:off x="4842766" y="5529219"/>
            <a:ext cx="3914108" cy="369332"/>
          </a:xfrm>
          <a:prstGeom prst="rect">
            <a:avLst/>
          </a:prstGeom>
          <a:solidFill>
            <a:schemeClr val="bg1">
              <a:alpha val="90370"/>
            </a:schemeClr>
          </a:solidFill>
        </p:spPr>
        <p:txBody>
          <a:bodyPr wrap="square" rtlCol="0">
            <a:spAutoFit/>
          </a:bodyPr>
          <a:lstStyle/>
          <a:p>
            <a:r>
              <a:rPr lang="en-US" b="1" dirty="0" err="1">
                <a:solidFill>
                  <a:schemeClr val="accent2"/>
                </a:solidFill>
              </a:rPr>
              <a:t>Onderon</a:t>
            </a:r>
            <a:r>
              <a:rPr lang="en-US" b="1" dirty="0">
                <a:solidFill>
                  <a:schemeClr val="accent2"/>
                </a:solidFill>
              </a:rPr>
              <a:t>	526 = 146 + 380  </a:t>
            </a:r>
          </a:p>
        </p:txBody>
      </p:sp>
      <p:graphicFrame>
        <p:nvGraphicFramePr>
          <p:cNvPr id="27" name="Table 2">
            <a:extLst>
              <a:ext uri="{FF2B5EF4-FFF2-40B4-BE49-F238E27FC236}">
                <a16:creationId xmlns:a16="http://schemas.microsoft.com/office/drawing/2014/main" id="{DBE4EDE8-98B1-5994-D7DC-CF231399DC65}"/>
              </a:ext>
            </a:extLst>
          </p:cNvPr>
          <p:cNvGraphicFramePr>
            <a:graphicFrameLocks noGrp="1"/>
          </p:cNvGraphicFramePr>
          <p:nvPr/>
        </p:nvGraphicFramePr>
        <p:xfrm>
          <a:off x="8756874" y="4121369"/>
          <a:ext cx="3259615" cy="2593145"/>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632141505"/>
                    </a:ext>
                  </a:extLst>
                </a:gridCol>
                <a:gridCol w="642416">
                  <a:extLst>
                    <a:ext uri="{9D8B030D-6E8A-4147-A177-3AD203B41FA5}">
                      <a16:colId xmlns:a16="http://schemas.microsoft.com/office/drawing/2014/main" val="1109464113"/>
                    </a:ext>
                  </a:extLst>
                </a:gridCol>
                <a:gridCol w="142340">
                  <a:extLst>
                    <a:ext uri="{9D8B030D-6E8A-4147-A177-3AD203B41FA5}">
                      <a16:colId xmlns:a16="http://schemas.microsoft.com/office/drawing/2014/main" val="2570685854"/>
                    </a:ext>
                  </a:extLst>
                </a:gridCol>
                <a:gridCol w="1065213">
                  <a:extLst>
                    <a:ext uri="{9D8B030D-6E8A-4147-A177-3AD203B41FA5}">
                      <a16:colId xmlns:a16="http://schemas.microsoft.com/office/drawing/2014/main" val="1129571147"/>
                    </a:ext>
                  </a:extLst>
                </a:gridCol>
                <a:gridCol w="628596">
                  <a:extLst>
                    <a:ext uri="{9D8B030D-6E8A-4147-A177-3AD203B41FA5}">
                      <a16:colId xmlns:a16="http://schemas.microsoft.com/office/drawing/2014/main" val="1940163824"/>
                    </a:ext>
                  </a:extLst>
                </a:gridCol>
              </a:tblGrid>
              <a:tr h="181702">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tc>
                  <a:txBody>
                    <a:bodyPr/>
                    <a:lstStyle/>
                    <a:p>
                      <a:pPr algn="l" fontAlgn="b"/>
                      <a:endParaRPr lang="en-US" sz="1200" b="1" i="0" u="none" strike="noStrike" baseline="0" dirty="0">
                        <a:solidFill>
                          <a:schemeClr val="accent4"/>
                        </a:solidFill>
                        <a:effectLst/>
                        <a:latin typeface="+mn-lt"/>
                      </a:endParaRPr>
                    </a:p>
                  </a:txBody>
                  <a:tcPr marL="9525" marR="9525" marT="9525" marB="0" anchor="b"/>
                </a:tc>
                <a:tc>
                  <a:txBody>
                    <a:bodyPr/>
                    <a:lstStyle/>
                    <a:p>
                      <a:pPr algn="l" fontAlgn="b"/>
                      <a:r>
                        <a:rPr lang="en-US" sz="1200" b="1" i="0" u="none" strike="noStrike" baseline="0" dirty="0">
                          <a:solidFill>
                            <a:schemeClr val="accent4"/>
                          </a:solidFill>
                          <a:effectLst/>
                          <a:latin typeface="+mn-lt"/>
                        </a:rPr>
                        <a:t>Planet</a:t>
                      </a:r>
                    </a:p>
                  </a:txBody>
                  <a:tcPr marL="9525" marR="9525" marT="9525" marB="0" anchor="b"/>
                </a:tc>
                <a:tc>
                  <a:txBody>
                    <a:bodyPr/>
                    <a:lstStyle/>
                    <a:p>
                      <a:pPr algn="l" fontAlgn="b"/>
                      <a:r>
                        <a:rPr lang="en-US" sz="1200" b="1" i="0" u="none" strike="noStrike" baseline="0" dirty="0">
                          <a:solidFill>
                            <a:schemeClr val="accent4"/>
                          </a:solidFill>
                          <a:effectLst/>
                          <a:latin typeface="+mn-lt"/>
                        </a:rPr>
                        <a:t>SLD</a:t>
                      </a:r>
                    </a:p>
                  </a:txBody>
                  <a:tcPr marL="9525" marR="9525" marT="9525" marB="0" anchor="b"/>
                </a:tc>
                <a:extLst>
                  <a:ext uri="{0D108BD9-81ED-4DB2-BD59-A6C34878D82A}">
                    <a16:rowId xmlns:a16="http://schemas.microsoft.com/office/drawing/2014/main" val="2424969334"/>
                  </a:ext>
                </a:extLst>
              </a:tr>
              <a:tr h="240074">
                <a:tc>
                  <a:txBody>
                    <a:bodyPr/>
                    <a:lstStyle/>
                    <a:p>
                      <a:pPr algn="l" fontAlgn="b"/>
                      <a:r>
                        <a:rPr lang="en-US" sz="1200" b="0" i="0" u="none" strike="noStrike" baseline="0" dirty="0" err="1">
                          <a:solidFill>
                            <a:srgbClr val="000000"/>
                          </a:solidFill>
                          <a:effectLst/>
                          <a:latin typeface="+mn-lt"/>
                        </a:rPr>
                        <a:t>Alderaan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366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Lotho</a:t>
                      </a:r>
                      <a:r>
                        <a:rPr lang="en-US" sz="1200" b="0" i="0" u="none" strike="noStrike" baseline="0" dirty="0">
                          <a:solidFill>
                            <a:srgbClr val="000000"/>
                          </a:solidFill>
                          <a:effectLst/>
                          <a:latin typeface="+mn-lt"/>
                        </a:rPr>
                        <a:t> Minor</a:t>
                      </a:r>
                    </a:p>
                  </a:txBody>
                  <a:tcPr marL="9525" marR="9525" marT="9525" marB="0" anchor="b"/>
                </a:tc>
                <a:tc>
                  <a:txBody>
                    <a:bodyPr/>
                    <a:lstStyle/>
                    <a:p>
                      <a:pPr algn="r" fontAlgn="b"/>
                      <a:r>
                        <a:rPr lang="en-US" sz="1200" b="0" i="0" u="none" strike="noStrike" baseline="0" dirty="0">
                          <a:solidFill>
                            <a:srgbClr val="000000"/>
                          </a:solidFill>
                          <a:effectLst/>
                          <a:latin typeface="+mn-lt"/>
                        </a:rPr>
                        <a:t>244</a:t>
                      </a:r>
                    </a:p>
                  </a:txBody>
                  <a:tcPr marL="9525" marR="9525" marT="9525" marB="0" anchor="b"/>
                </a:tc>
                <a:extLst>
                  <a:ext uri="{0D108BD9-81ED-4DB2-BD59-A6C34878D82A}">
                    <a16:rowId xmlns:a16="http://schemas.microsoft.com/office/drawing/2014/main" val="3050881670"/>
                  </a:ext>
                </a:extLst>
              </a:tr>
              <a:tr h="240074">
                <a:tc>
                  <a:txBody>
                    <a:bodyPr/>
                    <a:lstStyle/>
                    <a:p>
                      <a:pPr algn="l" fontAlgn="b"/>
                      <a:r>
                        <a:rPr lang="en-US" sz="1200" b="0" i="0" u="none" strike="noStrike" baseline="0" dirty="0" err="1">
                          <a:solidFill>
                            <a:srgbClr val="000000"/>
                          </a:solidFill>
                          <a:effectLst/>
                          <a:latin typeface="+mn-lt"/>
                        </a:rPr>
                        <a:t>Bespin</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80</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Mandalore</a:t>
                      </a:r>
                    </a:p>
                  </a:txBody>
                  <a:tcPr marL="9525" marR="9525" marT="9525" marB="0" anchor="b"/>
                </a:tc>
                <a:tc>
                  <a:txBody>
                    <a:bodyPr/>
                    <a:lstStyle/>
                    <a:p>
                      <a:pPr algn="r" fontAlgn="b"/>
                      <a:r>
                        <a:rPr lang="en-US" sz="1200" b="0" i="0" u="none" strike="noStrike" baseline="0">
                          <a:solidFill>
                            <a:srgbClr val="000000"/>
                          </a:solidFill>
                          <a:effectLst/>
                          <a:latin typeface="+mn-lt"/>
                        </a:rPr>
                        <a:t>241</a:t>
                      </a:r>
                    </a:p>
                  </a:txBody>
                  <a:tcPr marL="9525" marR="9525" marT="9525" marB="0" anchor="b"/>
                </a:tc>
                <a:extLst>
                  <a:ext uri="{0D108BD9-81ED-4DB2-BD59-A6C34878D82A}">
                    <a16:rowId xmlns:a16="http://schemas.microsoft.com/office/drawing/2014/main" val="3469727496"/>
                  </a:ext>
                </a:extLst>
              </a:tr>
              <a:tr h="240074">
                <a:tc>
                  <a:txBody>
                    <a:bodyPr/>
                    <a:lstStyle/>
                    <a:p>
                      <a:pPr algn="l" fontAlgn="b"/>
                      <a:r>
                        <a:rPr lang="en-US" sz="1200" b="0" i="0" u="none" strike="noStrike" baseline="0">
                          <a:solidFill>
                            <a:srgbClr val="000000"/>
                          </a:solidFill>
                          <a:effectLst/>
                          <a:latin typeface="+mn-lt"/>
                        </a:rPr>
                        <a:t>Coruscant</a:t>
                      </a:r>
                    </a:p>
                  </a:txBody>
                  <a:tcPr marL="9525" marR="9525" marT="9525" marB="0" anchor="b"/>
                </a:tc>
                <a:tc>
                  <a:txBody>
                    <a:bodyPr/>
                    <a:lstStyle/>
                    <a:p>
                      <a:pPr algn="r" fontAlgn="b"/>
                      <a:r>
                        <a:rPr lang="en-US" sz="1200" b="0" i="0" u="none" strike="noStrike" baseline="0" dirty="0">
                          <a:solidFill>
                            <a:srgbClr val="000000"/>
                          </a:solidFill>
                          <a:effectLst/>
                          <a:latin typeface="+mn-lt"/>
                        </a:rPr>
                        <a:t>374</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Naboo</a:t>
                      </a:r>
                    </a:p>
                  </a:txBody>
                  <a:tcPr marL="9525" marR="9525" marT="9525" marB="0" anchor="b"/>
                </a:tc>
                <a:tc>
                  <a:txBody>
                    <a:bodyPr/>
                    <a:lstStyle/>
                    <a:p>
                      <a:pPr algn="r" fontAlgn="b"/>
                      <a:r>
                        <a:rPr lang="en-US" sz="1200" b="0" i="0" u="none" strike="noStrike" baseline="0">
                          <a:solidFill>
                            <a:srgbClr val="000000"/>
                          </a:solidFill>
                          <a:effectLst/>
                          <a:latin typeface="+mn-lt"/>
                        </a:rPr>
                        <a:t>100</a:t>
                      </a:r>
                    </a:p>
                  </a:txBody>
                  <a:tcPr marL="9525" marR="9525" marT="9525" marB="0" anchor="b"/>
                </a:tc>
                <a:extLst>
                  <a:ext uri="{0D108BD9-81ED-4DB2-BD59-A6C34878D82A}">
                    <a16:rowId xmlns:a16="http://schemas.microsoft.com/office/drawing/2014/main" val="3691324431"/>
                  </a:ext>
                </a:extLst>
              </a:tr>
              <a:tr h="240074">
                <a:tc>
                  <a:txBody>
                    <a:bodyPr/>
                    <a:lstStyle/>
                    <a:p>
                      <a:pPr algn="l" fontAlgn="b"/>
                      <a:r>
                        <a:rPr lang="en-US" sz="1200" b="0" i="0" u="none" strike="noStrike" baseline="0">
                          <a:solidFill>
                            <a:srgbClr val="000000"/>
                          </a:solidFill>
                          <a:effectLst/>
                          <a:latin typeface="+mn-lt"/>
                        </a:rPr>
                        <a:t>Dagobah</a:t>
                      </a:r>
                    </a:p>
                  </a:txBody>
                  <a:tcPr marL="9525" marR="9525" marT="9525" marB="0" anchor="b"/>
                </a:tc>
                <a:tc>
                  <a:txBody>
                    <a:bodyPr/>
                    <a:lstStyle/>
                    <a:p>
                      <a:pPr algn="r" fontAlgn="b"/>
                      <a:r>
                        <a:rPr lang="en-US" sz="1200" b="0" i="0" u="none" strike="noStrike" baseline="0" dirty="0">
                          <a:solidFill>
                            <a:srgbClr val="000000"/>
                          </a:solidFill>
                          <a:effectLst/>
                          <a:latin typeface="+mn-lt"/>
                        </a:rPr>
                        <a:t>242</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Onderon</a:t>
                      </a:r>
                    </a:p>
                  </a:txBody>
                  <a:tcPr marL="9525" marR="9525" marT="9525" marB="0" anchor="b"/>
                </a:tc>
                <a:tc>
                  <a:txBody>
                    <a:bodyPr/>
                    <a:lstStyle/>
                    <a:p>
                      <a:pPr algn="r" fontAlgn="b"/>
                      <a:r>
                        <a:rPr lang="en-US" sz="1200" b="0" i="0" u="none" strike="noStrike" baseline="0">
                          <a:solidFill>
                            <a:srgbClr val="000000"/>
                          </a:solidFill>
                          <a:effectLst/>
                          <a:latin typeface="+mn-lt"/>
                        </a:rPr>
                        <a:t>380</a:t>
                      </a:r>
                    </a:p>
                  </a:txBody>
                  <a:tcPr marL="9525" marR="9525" marT="9525" marB="0" anchor="b"/>
                </a:tc>
                <a:extLst>
                  <a:ext uri="{0D108BD9-81ED-4DB2-BD59-A6C34878D82A}">
                    <a16:rowId xmlns:a16="http://schemas.microsoft.com/office/drawing/2014/main" val="1917150976"/>
                  </a:ext>
                </a:extLst>
              </a:tr>
              <a:tr h="240074">
                <a:tc>
                  <a:txBody>
                    <a:bodyPr/>
                    <a:lstStyle/>
                    <a:p>
                      <a:pPr algn="l" fontAlgn="b"/>
                      <a:r>
                        <a:rPr lang="en-US" sz="1200" b="0" i="0" u="none" strike="noStrike" baseline="0">
                          <a:solidFill>
                            <a:srgbClr val="000000"/>
                          </a:solidFill>
                          <a:effectLst/>
                          <a:latin typeface="+mn-lt"/>
                        </a:rPr>
                        <a:t>Endor</a:t>
                      </a:r>
                    </a:p>
                  </a:txBody>
                  <a:tcPr marL="9525" marR="9525" marT="9525" marB="0" anchor="b"/>
                </a:tc>
                <a:tc>
                  <a:txBody>
                    <a:bodyPr/>
                    <a:lstStyle/>
                    <a:p>
                      <a:pPr algn="r" fontAlgn="b"/>
                      <a:r>
                        <a:rPr lang="en-US" sz="1200" b="0" i="0" u="none" strike="noStrike" baseline="0">
                          <a:solidFill>
                            <a:srgbClr val="000000"/>
                          </a:solidFill>
                          <a:effectLst/>
                          <a:latin typeface="+mn-lt"/>
                        </a:rPr>
                        <a:t>176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Polis Massa</a:t>
                      </a:r>
                    </a:p>
                  </a:txBody>
                  <a:tcPr marL="9525" marR="9525" marT="9525" marB="0" anchor="b"/>
                </a:tc>
                <a:tc>
                  <a:txBody>
                    <a:bodyPr/>
                    <a:lstStyle/>
                    <a:p>
                      <a:pPr algn="r" fontAlgn="b"/>
                      <a:r>
                        <a:rPr lang="en-US" sz="1200" b="0" i="0" u="none" strike="noStrike" baseline="0">
                          <a:solidFill>
                            <a:srgbClr val="000000"/>
                          </a:solidFill>
                          <a:effectLst/>
                          <a:latin typeface="+mn-lt"/>
                        </a:rPr>
                        <a:t>234</a:t>
                      </a:r>
                    </a:p>
                  </a:txBody>
                  <a:tcPr marL="9525" marR="9525" marT="9525" marB="0" anchor="b"/>
                </a:tc>
                <a:extLst>
                  <a:ext uri="{0D108BD9-81ED-4DB2-BD59-A6C34878D82A}">
                    <a16:rowId xmlns:a16="http://schemas.microsoft.com/office/drawing/2014/main" val="1082404056"/>
                  </a:ext>
                </a:extLst>
              </a:tr>
              <a:tr h="240074">
                <a:tc>
                  <a:txBody>
                    <a:bodyPr/>
                    <a:lstStyle/>
                    <a:p>
                      <a:pPr algn="l" fontAlgn="b"/>
                      <a:r>
                        <a:rPr lang="en-US" sz="1200" b="0" i="0" u="none" strike="noStrike" baseline="0" dirty="0" err="1">
                          <a:solidFill>
                            <a:srgbClr val="000000"/>
                          </a:solidFill>
                          <a:effectLst/>
                          <a:latin typeface="+mn-lt"/>
                        </a:rPr>
                        <a:t>Fondor</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161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Ryloth</a:t>
                      </a:r>
                      <a:endParaRPr lang="en-US" sz="1200" b="0" i="0" u="none" strike="noStrike" baseline="0" dirty="0">
                        <a:solidFill>
                          <a:srgbClr val="000000"/>
                        </a:solidFill>
                        <a:effectLst/>
                        <a:latin typeface="+mn-lt"/>
                      </a:endParaRPr>
                    </a:p>
                  </a:txBody>
                  <a:tcPr marL="9525" marR="9525" marT="9525" marB="0" anchor="b"/>
                </a:tc>
                <a:tc>
                  <a:txBody>
                    <a:bodyPr/>
                    <a:lstStyle/>
                    <a:p>
                      <a:pPr algn="r" fontAlgn="b"/>
                      <a:r>
                        <a:rPr lang="en-US" sz="1200" b="0" i="0" u="none" strike="noStrike" baseline="0">
                          <a:solidFill>
                            <a:srgbClr val="000000"/>
                          </a:solidFill>
                          <a:effectLst/>
                          <a:latin typeface="+mn-lt"/>
                        </a:rPr>
                        <a:t>193</a:t>
                      </a:r>
                    </a:p>
                  </a:txBody>
                  <a:tcPr marL="9525" marR="9525" marT="9525" marB="0" anchor="b"/>
                </a:tc>
                <a:extLst>
                  <a:ext uri="{0D108BD9-81ED-4DB2-BD59-A6C34878D82A}">
                    <a16:rowId xmlns:a16="http://schemas.microsoft.com/office/drawing/2014/main" val="443994611"/>
                  </a:ext>
                </a:extLst>
              </a:tr>
              <a:tr h="240074">
                <a:tc>
                  <a:txBody>
                    <a:bodyPr/>
                    <a:lstStyle/>
                    <a:p>
                      <a:pPr algn="l" fontAlgn="b"/>
                      <a:r>
                        <a:rPr lang="en-US" sz="1200" b="0" i="0" u="none" strike="noStrike" baseline="0">
                          <a:solidFill>
                            <a:srgbClr val="000000"/>
                          </a:solidFill>
                          <a:effectLst/>
                          <a:latin typeface="+mn-lt"/>
                        </a:rPr>
                        <a:t>Geonosis</a:t>
                      </a:r>
                    </a:p>
                  </a:txBody>
                  <a:tcPr marL="9525" marR="9525" marT="9525" marB="0" anchor="b"/>
                </a:tc>
                <a:tc>
                  <a:txBody>
                    <a:bodyPr/>
                    <a:lstStyle/>
                    <a:p>
                      <a:pPr algn="r" fontAlgn="b"/>
                      <a:r>
                        <a:rPr lang="en-US" sz="1200" b="0" i="0" u="none" strike="noStrike" baseline="0">
                          <a:solidFill>
                            <a:srgbClr val="000000"/>
                          </a:solidFill>
                          <a:effectLst/>
                          <a:latin typeface="+mn-lt"/>
                        </a:rPr>
                        <a:t>77</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err="1">
                          <a:solidFill>
                            <a:srgbClr val="000000"/>
                          </a:solidFill>
                          <a:effectLst/>
                          <a:latin typeface="+mn-lt"/>
                        </a:rPr>
                        <a:t>Starkiller</a:t>
                      </a:r>
                      <a:r>
                        <a:rPr lang="en-US" sz="1200" b="0" i="0" u="none" strike="noStrike" baseline="0" dirty="0">
                          <a:solidFill>
                            <a:srgbClr val="000000"/>
                          </a:solidFill>
                          <a:effectLst/>
                          <a:latin typeface="+mn-lt"/>
                        </a:rPr>
                        <a:t> Base</a:t>
                      </a:r>
                    </a:p>
                  </a:txBody>
                  <a:tcPr marL="9525" marR="9525" marT="9525" marB="0" anchor="b"/>
                </a:tc>
                <a:tc>
                  <a:txBody>
                    <a:bodyPr/>
                    <a:lstStyle/>
                    <a:p>
                      <a:pPr algn="r" fontAlgn="b"/>
                      <a:r>
                        <a:rPr lang="en-US" sz="1200" b="0" i="0" u="none" strike="noStrike" baseline="0">
                          <a:solidFill>
                            <a:srgbClr val="000000"/>
                          </a:solidFill>
                          <a:effectLst/>
                          <a:latin typeface="+mn-lt"/>
                        </a:rPr>
                        <a:t>253</a:t>
                      </a:r>
                    </a:p>
                  </a:txBody>
                  <a:tcPr marL="9525" marR="9525" marT="9525" marB="0" anchor="b"/>
                </a:tc>
                <a:extLst>
                  <a:ext uri="{0D108BD9-81ED-4DB2-BD59-A6C34878D82A}">
                    <a16:rowId xmlns:a16="http://schemas.microsoft.com/office/drawing/2014/main" val="469821536"/>
                  </a:ext>
                </a:extLst>
              </a:tr>
              <a:tr h="240074">
                <a:tc>
                  <a:txBody>
                    <a:bodyPr/>
                    <a:lstStyle/>
                    <a:p>
                      <a:pPr algn="l" fontAlgn="b"/>
                      <a:r>
                        <a:rPr lang="en-US" sz="1200" b="0" i="0" u="none" strike="noStrike" baseline="0">
                          <a:solidFill>
                            <a:srgbClr val="000000"/>
                          </a:solidFill>
                          <a:effectLst/>
                          <a:latin typeface="+mn-lt"/>
                        </a:rPr>
                        <a:t>Hoth</a:t>
                      </a:r>
                    </a:p>
                  </a:txBody>
                  <a:tcPr marL="9525" marR="9525" marT="9525" marB="0" anchor="b"/>
                </a:tc>
                <a:tc>
                  <a:txBody>
                    <a:bodyPr/>
                    <a:lstStyle/>
                    <a:p>
                      <a:pPr algn="r" fontAlgn="b"/>
                      <a:r>
                        <a:rPr lang="en-US" sz="1200" b="0" i="0" u="none" strike="noStrike" baseline="0">
                          <a:solidFill>
                            <a:srgbClr val="000000"/>
                          </a:solidFill>
                          <a:effectLst/>
                          <a:latin typeface="+mn-lt"/>
                        </a:rPr>
                        <a:t>151</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Tatooine</a:t>
                      </a:r>
                    </a:p>
                  </a:txBody>
                  <a:tcPr marL="9525" marR="9525" marT="9525" marB="0" anchor="b"/>
                </a:tc>
                <a:tc>
                  <a:txBody>
                    <a:bodyPr/>
                    <a:lstStyle/>
                    <a:p>
                      <a:pPr algn="r" fontAlgn="b"/>
                      <a:r>
                        <a:rPr lang="en-US" sz="1200" b="0" i="0" u="none" strike="noStrike" baseline="0">
                          <a:solidFill>
                            <a:srgbClr val="000000"/>
                          </a:solidFill>
                          <a:effectLst/>
                          <a:latin typeface="+mn-lt"/>
                        </a:rPr>
                        <a:t>329</a:t>
                      </a:r>
                    </a:p>
                  </a:txBody>
                  <a:tcPr marL="9525" marR="9525" marT="9525" marB="0" anchor="b"/>
                </a:tc>
                <a:extLst>
                  <a:ext uri="{0D108BD9-81ED-4DB2-BD59-A6C34878D82A}">
                    <a16:rowId xmlns:a16="http://schemas.microsoft.com/office/drawing/2014/main" val="232418652"/>
                  </a:ext>
                </a:extLst>
              </a:tr>
              <a:tr h="240074">
                <a:tc>
                  <a:txBody>
                    <a:bodyPr/>
                    <a:lstStyle/>
                    <a:p>
                      <a:pPr algn="l" fontAlgn="b"/>
                      <a:r>
                        <a:rPr lang="en-US" sz="1200" b="0" i="0" u="none" strike="noStrike" baseline="0">
                          <a:solidFill>
                            <a:srgbClr val="000000"/>
                          </a:solidFill>
                          <a:effectLst/>
                          <a:latin typeface="+mn-lt"/>
                        </a:rPr>
                        <a:t>Iridonia</a:t>
                      </a:r>
                    </a:p>
                  </a:txBody>
                  <a:tcPr marL="9525" marR="9525" marT="9525" marB="0" anchor="b"/>
                </a:tc>
                <a:tc>
                  <a:txBody>
                    <a:bodyPr/>
                    <a:lstStyle/>
                    <a:p>
                      <a:pPr algn="r" fontAlgn="b"/>
                      <a:r>
                        <a:rPr lang="en-US" sz="1200" b="0" i="0" u="none" strike="noStrike" baseline="0">
                          <a:solidFill>
                            <a:srgbClr val="000000"/>
                          </a:solidFill>
                          <a:effectLst/>
                          <a:latin typeface="+mn-lt"/>
                        </a:rPr>
                        <a:t>226</a:t>
                      </a:r>
                    </a:p>
                  </a:txBody>
                  <a:tcPr marL="9525" marR="9525" marT="9525" marB="0" anchor="b"/>
                </a:tc>
                <a:tc>
                  <a:txBody>
                    <a:bodyPr/>
                    <a:lstStyle/>
                    <a:p>
                      <a:pPr algn="r" fontAlgn="b"/>
                      <a:endParaRPr lang="en-US" sz="1200" b="0" i="0" u="none" strike="noStrike" baseline="0">
                        <a:solidFill>
                          <a:srgbClr val="000000"/>
                        </a:solidFill>
                        <a:effectLst/>
                        <a:latin typeface="+mn-lt"/>
                      </a:endParaRPr>
                    </a:p>
                  </a:txBody>
                  <a:tcPr marL="9525" marR="9525" marT="9525" marB="0" anchor="b"/>
                </a:tc>
                <a:tc>
                  <a:txBody>
                    <a:bodyPr/>
                    <a:lstStyle/>
                    <a:p>
                      <a:pPr algn="l" fontAlgn="b"/>
                      <a:r>
                        <a:rPr lang="en-US" sz="1200" b="0" i="0" u="none" strike="noStrike" baseline="0" dirty="0">
                          <a:solidFill>
                            <a:srgbClr val="000000"/>
                          </a:solidFill>
                          <a:effectLst/>
                          <a:latin typeface="+mn-lt"/>
                        </a:rPr>
                        <a:t>Vandor-1</a:t>
                      </a:r>
                    </a:p>
                  </a:txBody>
                  <a:tcPr marL="9525" marR="9525" marT="9525" marB="0" anchor="b"/>
                </a:tc>
                <a:tc>
                  <a:txBody>
                    <a:bodyPr/>
                    <a:lstStyle/>
                    <a:p>
                      <a:pPr algn="r" fontAlgn="b"/>
                      <a:r>
                        <a:rPr lang="en-US" sz="1200" b="0" i="0" u="none" strike="noStrike" baseline="0" dirty="0">
                          <a:solidFill>
                            <a:srgbClr val="000000"/>
                          </a:solidFill>
                          <a:effectLst/>
                          <a:latin typeface="+mn-lt"/>
                        </a:rPr>
                        <a:t>199</a:t>
                      </a:r>
                    </a:p>
                  </a:txBody>
                  <a:tcPr marL="9525" marR="9525" marT="9525" marB="0" anchor="b"/>
                </a:tc>
                <a:extLst>
                  <a:ext uri="{0D108BD9-81ED-4DB2-BD59-A6C34878D82A}">
                    <a16:rowId xmlns:a16="http://schemas.microsoft.com/office/drawing/2014/main" val="221416254"/>
                  </a:ext>
                </a:extLst>
              </a:tr>
              <a:tr h="240074">
                <a:tc>
                  <a:txBody>
                    <a:bodyPr/>
                    <a:lstStyle/>
                    <a:p>
                      <a:pPr algn="l" fontAlgn="b"/>
                      <a:r>
                        <a:rPr lang="en-US" sz="1200" b="0" i="0" u="none" strike="noStrike" baseline="0" dirty="0">
                          <a:solidFill>
                            <a:srgbClr val="000000"/>
                          </a:solidFill>
                          <a:effectLst/>
                          <a:latin typeface="+mn-lt"/>
                        </a:rPr>
                        <a:t>Kessel</a:t>
                      </a:r>
                    </a:p>
                  </a:txBody>
                  <a:tcPr marL="9525" marR="9525" marT="9525" marB="0" anchor="b"/>
                </a:tc>
                <a:tc>
                  <a:txBody>
                    <a:bodyPr/>
                    <a:lstStyle/>
                    <a:p>
                      <a:pPr algn="r" fontAlgn="b"/>
                      <a:r>
                        <a:rPr lang="en-US" sz="1200" b="0" i="0" u="none" strike="noStrike" baseline="0">
                          <a:solidFill>
                            <a:srgbClr val="000000"/>
                          </a:solidFill>
                          <a:effectLst/>
                          <a:latin typeface="+mn-lt"/>
                        </a:rPr>
                        <a:t>0</a:t>
                      </a:r>
                    </a:p>
                  </a:txBody>
                  <a:tcPr marL="9525" marR="9525" marT="9525" marB="0" anchor="b"/>
                </a:tc>
                <a:tc>
                  <a:txBody>
                    <a:bodyPr/>
                    <a:lstStyle/>
                    <a:p>
                      <a:pPr algn="r" fontAlgn="b"/>
                      <a:endParaRPr lang="en-US" sz="1200" b="0" i="0" u="none" strike="noStrike" baseline="0" dirty="0">
                        <a:solidFill>
                          <a:srgbClr val="000000"/>
                        </a:solidFill>
                        <a:effectLst/>
                        <a:latin typeface="+mn-lt"/>
                      </a:endParaRPr>
                    </a:p>
                  </a:txBody>
                  <a:tcPr marL="9525" marR="9525" marT="9525" marB="0" anchor="b"/>
                </a:tc>
                <a:tc>
                  <a:txBody>
                    <a:bodyPr/>
                    <a:lstStyle/>
                    <a:p>
                      <a:pPr algn="l" fontAlgn="b"/>
                      <a:r>
                        <a:rPr lang="en-US" sz="1200" b="0" i="0" u="none" strike="noStrike" baseline="0">
                          <a:solidFill>
                            <a:srgbClr val="000000"/>
                          </a:solidFill>
                          <a:effectLst/>
                          <a:latin typeface="+mn-lt"/>
                        </a:rPr>
                        <a:t>Zygerria</a:t>
                      </a:r>
                    </a:p>
                  </a:txBody>
                  <a:tcPr marL="9525" marR="9525" marT="9525" marB="0" anchor="b"/>
                </a:tc>
                <a:tc>
                  <a:txBody>
                    <a:bodyPr/>
                    <a:lstStyle/>
                    <a:p>
                      <a:pPr algn="r" fontAlgn="b"/>
                      <a:r>
                        <a:rPr lang="en-US" sz="1200" b="0" i="0" u="none" strike="noStrike" baseline="0" dirty="0">
                          <a:solidFill>
                            <a:srgbClr val="000000"/>
                          </a:solidFill>
                          <a:effectLst/>
                          <a:latin typeface="+mn-lt"/>
                        </a:rPr>
                        <a:t>160</a:t>
                      </a:r>
                    </a:p>
                  </a:txBody>
                  <a:tcPr marL="9525" marR="9525" marT="9525" marB="0" anchor="b"/>
                </a:tc>
                <a:extLst>
                  <a:ext uri="{0D108BD9-81ED-4DB2-BD59-A6C34878D82A}">
                    <a16:rowId xmlns:a16="http://schemas.microsoft.com/office/drawing/2014/main" val="3915899476"/>
                  </a:ext>
                </a:extLst>
              </a:tr>
            </a:tbl>
          </a:graphicData>
        </a:graphic>
      </p:graphicFrame>
      <p:pic>
        <p:nvPicPr>
          <p:cNvPr id="30" name="Picture 29">
            <a:extLst>
              <a:ext uri="{FF2B5EF4-FFF2-40B4-BE49-F238E27FC236}">
                <a16:creationId xmlns:a16="http://schemas.microsoft.com/office/drawing/2014/main" id="{E93F7F3F-5756-1468-897F-519D40E4A66F}"/>
              </a:ext>
            </a:extLst>
          </p:cNvPr>
          <p:cNvPicPr>
            <a:picLocks noChangeAspect="1"/>
          </p:cNvPicPr>
          <p:nvPr/>
        </p:nvPicPr>
        <p:blipFill>
          <a:blip r:embed="rId3"/>
          <a:stretch>
            <a:fillRect/>
          </a:stretch>
        </p:blipFill>
        <p:spPr>
          <a:xfrm>
            <a:off x="7480135" y="-14734"/>
            <a:ext cx="4118477" cy="2287559"/>
          </a:xfrm>
          <a:prstGeom prst="rect">
            <a:avLst/>
          </a:prstGeom>
        </p:spPr>
      </p:pic>
      <p:grpSp>
        <p:nvGrpSpPr>
          <p:cNvPr id="37" name="Group 36">
            <a:extLst>
              <a:ext uri="{FF2B5EF4-FFF2-40B4-BE49-F238E27FC236}">
                <a16:creationId xmlns:a16="http://schemas.microsoft.com/office/drawing/2014/main" id="{24B114E6-0713-9AE1-7B4E-810067362F8C}"/>
              </a:ext>
            </a:extLst>
          </p:cNvPr>
          <p:cNvGrpSpPr/>
          <p:nvPr/>
        </p:nvGrpSpPr>
        <p:grpSpPr>
          <a:xfrm>
            <a:off x="1814086" y="3356669"/>
            <a:ext cx="2236290" cy="2084630"/>
            <a:chOff x="1814086" y="3356669"/>
            <a:chExt cx="2236290" cy="2084630"/>
          </a:xfrm>
        </p:grpSpPr>
        <p:sp>
          <p:nvSpPr>
            <p:cNvPr id="38" name="Oval 37">
              <a:extLst>
                <a:ext uri="{FF2B5EF4-FFF2-40B4-BE49-F238E27FC236}">
                  <a16:creationId xmlns:a16="http://schemas.microsoft.com/office/drawing/2014/main" id="{DC8FD5ED-FA93-5228-D90A-D1235DD44F75}"/>
                </a:ext>
              </a:extLst>
            </p:cNvPr>
            <p:cNvSpPr/>
            <p:nvPr/>
          </p:nvSpPr>
          <p:spPr>
            <a:xfrm>
              <a:off x="2148147" y="407829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9" name="Rectangle 38">
              <a:extLst>
                <a:ext uri="{FF2B5EF4-FFF2-40B4-BE49-F238E27FC236}">
                  <a16:creationId xmlns:a16="http://schemas.microsoft.com/office/drawing/2014/main" id="{384BCEF3-9EF3-16E6-02EA-8A7BACF6D271}"/>
                </a:ext>
              </a:extLst>
            </p:cNvPr>
            <p:cNvSpPr/>
            <p:nvPr/>
          </p:nvSpPr>
          <p:spPr>
            <a:xfrm>
              <a:off x="1814086" y="4517969"/>
              <a:ext cx="1144865" cy="923330"/>
            </a:xfrm>
            <a:prstGeom prst="rect">
              <a:avLst/>
            </a:prstGeom>
            <a:ln>
              <a:noFill/>
            </a:ln>
          </p:spPr>
          <p:txBody>
            <a:bodyPr wrap="none">
              <a:spAutoFit/>
            </a:bodyPr>
            <a:lstStyle/>
            <a:p>
              <a:pPr algn="ctr"/>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a:t>
              </a:r>
              <a:br>
                <a:rPr lang="en-US" dirty="0">
                  <a:solidFill>
                    <a:schemeClr val="accent2"/>
                  </a:solidFill>
                  <a:latin typeface="Helvetica Neue" panose="02000503000000020004" pitchFamily="2" charset="0"/>
                </a:rPr>
              </a:br>
              <a:r>
                <a:rPr lang="en-US" dirty="0">
                  <a:solidFill>
                    <a:schemeClr val="accent2"/>
                  </a:solidFill>
                  <a:latin typeface="Helvetica Neue" panose="02000503000000020004" pitchFamily="2" charset="0"/>
                </a:rPr>
                <a:t>Base</a:t>
              </a:r>
            </a:p>
            <a:p>
              <a:endParaRPr lang="en-US" dirty="0">
                <a:solidFill>
                  <a:schemeClr val="accent2"/>
                </a:solidFill>
                <a:latin typeface="Helvetica Neue" panose="02000503000000020004" pitchFamily="2" charset="0"/>
              </a:endParaRPr>
            </a:p>
          </p:txBody>
        </p:sp>
        <p:sp>
          <p:nvSpPr>
            <p:cNvPr id="42" name="Oval 41">
              <a:extLst>
                <a:ext uri="{FF2B5EF4-FFF2-40B4-BE49-F238E27FC236}">
                  <a16:creationId xmlns:a16="http://schemas.microsoft.com/office/drawing/2014/main" id="{8B91957C-C859-A938-5F60-FA275B4D18C3}"/>
                </a:ext>
              </a:extLst>
            </p:cNvPr>
            <p:cNvSpPr/>
            <p:nvPr/>
          </p:nvSpPr>
          <p:spPr>
            <a:xfrm>
              <a:off x="3369909" y="407829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5" name="Rectangle 44">
              <a:extLst>
                <a:ext uri="{FF2B5EF4-FFF2-40B4-BE49-F238E27FC236}">
                  <a16:creationId xmlns:a16="http://schemas.microsoft.com/office/drawing/2014/main" id="{A312A02E-854C-5EB8-87CA-7E86F3F2E42B}"/>
                </a:ext>
              </a:extLst>
            </p:cNvPr>
            <p:cNvSpPr/>
            <p:nvPr/>
          </p:nvSpPr>
          <p:spPr>
            <a:xfrm>
              <a:off x="3129119" y="4500322"/>
              <a:ext cx="921257" cy="369332"/>
            </a:xfrm>
            <a:prstGeom prst="rect">
              <a:avLst/>
            </a:prstGeom>
            <a:ln>
              <a:noFill/>
            </a:ln>
          </p:spPr>
          <p:txBody>
            <a:bodyPr wrap="square">
              <a:spAutoFit/>
            </a:bodyPr>
            <a:lstStyle/>
            <a:p>
              <a:pPr algn="ctr"/>
              <a:r>
                <a:rPr lang="en-US" dirty="0">
                  <a:solidFill>
                    <a:schemeClr val="accent2"/>
                  </a:solidFill>
                  <a:latin typeface="Helvetica Neue" panose="02000503000000020004" pitchFamily="2" charset="0"/>
                </a:rPr>
                <a:t>Kessel</a:t>
              </a:r>
              <a:endParaRPr lang="en-US" dirty="0">
                <a:solidFill>
                  <a:schemeClr val="accent2"/>
                </a:solidFill>
                <a:effectLst/>
                <a:latin typeface="Helvetica Neue" panose="02000503000000020004" pitchFamily="2" charset="0"/>
              </a:endParaRPr>
            </a:p>
          </p:txBody>
        </p:sp>
        <p:cxnSp>
          <p:nvCxnSpPr>
            <p:cNvPr id="48" name="Straight Connector 47">
              <a:extLst>
                <a:ext uri="{FF2B5EF4-FFF2-40B4-BE49-F238E27FC236}">
                  <a16:creationId xmlns:a16="http://schemas.microsoft.com/office/drawing/2014/main" id="{4B41F0E4-78AA-C130-71FC-BF418C1CAC22}"/>
                </a:ext>
              </a:extLst>
            </p:cNvPr>
            <p:cNvCxnSpPr>
              <a:cxnSpLocks/>
              <a:endCxn id="38" idx="0"/>
            </p:cNvCxnSpPr>
            <p:nvPr/>
          </p:nvCxnSpPr>
          <p:spPr>
            <a:xfrm flipH="1">
              <a:off x="2367987" y="3356669"/>
              <a:ext cx="342373" cy="72162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4861428-F49E-EA5F-81D9-56D638620D34}"/>
                </a:ext>
              </a:extLst>
            </p:cNvPr>
            <p:cNvCxnSpPr>
              <a:cxnSpLocks/>
              <a:endCxn id="42" idx="0"/>
            </p:cNvCxnSpPr>
            <p:nvPr/>
          </p:nvCxnSpPr>
          <p:spPr>
            <a:xfrm>
              <a:off x="3150039" y="3356669"/>
              <a:ext cx="439710" cy="72162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F77B6D7C-2398-3899-3620-127D8DE0C5BD}"/>
              </a:ext>
            </a:extLst>
          </p:cNvPr>
          <p:cNvGrpSpPr/>
          <p:nvPr/>
        </p:nvGrpSpPr>
        <p:grpSpPr>
          <a:xfrm>
            <a:off x="-24814" y="3360723"/>
            <a:ext cx="1941635" cy="2089168"/>
            <a:chOff x="2044445" y="3356669"/>
            <a:chExt cx="1941635" cy="2089168"/>
          </a:xfrm>
        </p:grpSpPr>
        <p:sp>
          <p:nvSpPr>
            <p:cNvPr id="5" name="Oval 4">
              <a:extLst>
                <a:ext uri="{FF2B5EF4-FFF2-40B4-BE49-F238E27FC236}">
                  <a16:creationId xmlns:a16="http://schemas.microsoft.com/office/drawing/2014/main" id="{848D86B9-7870-4C1F-89D9-94B668BBC369}"/>
                </a:ext>
              </a:extLst>
            </p:cNvPr>
            <p:cNvSpPr/>
            <p:nvPr/>
          </p:nvSpPr>
          <p:spPr>
            <a:xfrm>
              <a:off x="2148147" y="407829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9" name="Rectangle 28">
              <a:extLst>
                <a:ext uri="{FF2B5EF4-FFF2-40B4-BE49-F238E27FC236}">
                  <a16:creationId xmlns:a16="http://schemas.microsoft.com/office/drawing/2014/main" id="{590D8A66-B65F-09CB-1DA8-D7088B8B81DB}"/>
                </a:ext>
              </a:extLst>
            </p:cNvPr>
            <p:cNvSpPr/>
            <p:nvPr/>
          </p:nvSpPr>
          <p:spPr>
            <a:xfrm>
              <a:off x="2044445" y="4522507"/>
              <a:ext cx="1144865" cy="923330"/>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a:t>
              </a:r>
              <a:br>
                <a:rPr lang="en-US" dirty="0">
                  <a:solidFill>
                    <a:schemeClr val="accent2"/>
                  </a:solidFill>
                  <a:latin typeface="Helvetica Neue" panose="02000503000000020004" pitchFamily="2" charset="0"/>
                </a:rPr>
              </a:br>
              <a:r>
                <a:rPr lang="en-US" dirty="0">
                  <a:solidFill>
                    <a:schemeClr val="accent2"/>
                  </a:solidFill>
                  <a:latin typeface="Helvetica Neue" panose="02000503000000020004" pitchFamily="2" charset="0"/>
                </a:rPr>
                <a:t>Base</a:t>
              </a:r>
            </a:p>
            <a:p>
              <a:endParaRPr lang="en-US" dirty="0">
                <a:solidFill>
                  <a:schemeClr val="accent2"/>
                </a:solidFill>
                <a:latin typeface="Helvetica Neue" panose="02000503000000020004" pitchFamily="2" charset="0"/>
              </a:endParaRPr>
            </a:p>
          </p:txBody>
        </p:sp>
        <p:sp>
          <p:nvSpPr>
            <p:cNvPr id="32" name="Oval 31">
              <a:extLst>
                <a:ext uri="{FF2B5EF4-FFF2-40B4-BE49-F238E27FC236}">
                  <a16:creationId xmlns:a16="http://schemas.microsoft.com/office/drawing/2014/main" id="{6E789087-F148-0318-DD52-80F564006AAD}"/>
                </a:ext>
              </a:extLst>
            </p:cNvPr>
            <p:cNvSpPr/>
            <p:nvPr/>
          </p:nvSpPr>
          <p:spPr>
            <a:xfrm>
              <a:off x="3305613" y="4078290"/>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3" name="Rectangle 32">
              <a:extLst>
                <a:ext uri="{FF2B5EF4-FFF2-40B4-BE49-F238E27FC236}">
                  <a16:creationId xmlns:a16="http://schemas.microsoft.com/office/drawing/2014/main" id="{A63BDC35-5FFD-F247-76FB-536239FD4564}"/>
                </a:ext>
              </a:extLst>
            </p:cNvPr>
            <p:cNvSpPr/>
            <p:nvPr/>
          </p:nvSpPr>
          <p:spPr>
            <a:xfrm>
              <a:off x="3064823" y="4500322"/>
              <a:ext cx="921257" cy="369332"/>
            </a:xfrm>
            <a:prstGeom prst="rect">
              <a:avLst/>
            </a:prstGeom>
            <a:ln>
              <a:noFill/>
            </a:ln>
          </p:spPr>
          <p:txBody>
            <a:bodyPr wrap="square">
              <a:spAutoFit/>
            </a:bodyPr>
            <a:lstStyle/>
            <a:p>
              <a:pPr algn="ctr"/>
              <a:r>
                <a:rPr lang="en-US" dirty="0">
                  <a:solidFill>
                    <a:schemeClr val="accent2"/>
                  </a:solidFill>
                  <a:latin typeface="Helvetica Neue" panose="02000503000000020004" pitchFamily="2" charset="0"/>
                </a:rPr>
                <a:t>Naboo</a:t>
              </a:r>
              <a:endParaRPr lang="en-US" dirty="0">
                <a:solidFill>
                  <a:schemeClr val="accent2"/>
                </a:solidFill>
                <a:effectLst/>
                <a:latin typeface="Helvetica Neue" panose="02000503000000020004" pitchFamily="2" charset="0"/>
              </a:endParaRPr>
            </a:p>
          </p:txBody>
        </p:sp>
        <p:cxnSp>
          <p:nvCxnSpPr>
            <p:cNvPr id="35" name="Straight Connector 34">
              <a:extLst>
                <a:ext uri="{FF2B5EF4-FFF2-40B4-BE49-F238E27FC236}">
                  <a16:creationId xmlns:a16="http://schemas.microsoft.com/office/drawing/2014/main" id="{FF921717-3A4D-C0AE-86C2-BF8485C3FDFE}"/>
                </a:ext>
              </a:extLst>
            </p:cNvPr>
            <p:cNvCxnSpPr>
              <a:cxnSpLocks/>
            </p:cNvCxnSpPr>
            <p:nvPr/>
          </p:nvCxnSpPr>
          <p:spPr>
            <a:xfrm flipH="1">
              <a:off x="2375131" y="3356669"/>
              <a:ext cx="342373" cy="72162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C7B0158-DDE5-087A-56BF-6D5D033111BB}"/>
                </a:ext>
              </a:extLst>
            </p:cNvPr>
            <p:cNvCxnSpPr>
              <a:cxnSpLocks/>
              <a:endCxn id="32" idx="0"/>
            </p:cNvCxnSpPr>
            <p:nvPr/>
          </p:nvCxnSpPr>
          <p:spPr>
            <a:xfrm>
              <a:off x="3085743" y="3356669"/>
              <a:ext cx="439710" cy="72162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6A24BB0F-546B-D975-1ABA-32B3FF5D6A45}"/>
              </a:ext>
            </a:extLst>
          </p:cNvPr>
          <p:cNvSpPr txBox="1"/>
          <p:nvPr/>
        </p:nvSpPr>
        <p:spPr>
          <a:xfrm>
            <a:off x="4742662" y="4199579"/>
            <a:ext cx="1845377" cy="369332"/>
          </a:xfrm>
          <a:prstGeom prst="rect">
            <a:avLst/>
          </a:prstGeom>
          <a:noFill/>
        </p:spPr>
        <p:txBody>
          <a:bodyPr wrap="none" rtlCol="0">
            <a:spAutoFit/>
          </a:bodyPr>
          <a:lstStyle/>
          <a:p>
            <a:r>
              <a:rPr lang="en-US" dirty="0"/>
              <a:t>Frontier queue:</a:t>
            </a:r>
          </a:p>
        </p:txBody>
      </p:sp>
      <p:sp>
        <p:nvSpPr>
          <p:cNvPr id="54" name="TextBox 53">
            <a:extLst>
              <a:ext uri="{FF2B5EF4-FFF2-40B4-BE49-F238E27FC236}">
                <a16:creationId xmlns:a16="http://schemas.microsoft.com/office/drawing/2014/main" id="{3B499675-FFCC-7054-6702-EE41F96BA4F3}"/>
              </a:ext>
            </a:extLst>
          </p:cNvPr>
          <p:cNvSpPr txBox="1"/>
          <p:nvPr/>
        </p:nvSpPr>
        <p:spPr>
          <a:xfrm>
            <a:off x="4861372" y="5765391"/>
            <a:ext cx="3914108" cy="369332"/>
          </a:xfrm>
          <a:prstGeom prst="rect">
            <a:avLst/>
          </a:prstGeom>
          <a:noFill/>
        </p:spPr>
        <p:txBody>
          <a:bodyPr wrap="square" rtlCol="0">
            <a:spAutoFit/>
          </a:bodyPr>
          <a:lstStyle/>
          <a:p>
            <a:r>
              <a:rPr lang="en-US" b="1" dirty="0" err="1">
                <a:solidFill>
                  <a:schemeClr val="accent2"/>
                </a:solidFill>
              </a:rPr>
              <a:t>Starkiller</a:t>
            </a:r>
            <a:r>
              <a:rPr lang="en-US" b="1" dirty="0">
                <a:solidFill>
                  <a:schemeClr val="accent2"/>
                </a:solidFill>
              </a:rPr>
              <a:t> Base	532 = 300 + 253</a:t>
            </a:r>
          </a:p>
        </p:txBody>
      </p:sp>
      <p:grpSp>
        <p:nvGrpSpPr>
          <p:cNvPr id="59" name="Group 58">
            <a:extLst>
              <a:ext uri="{FF2B5EF4-FFF2-40B4-BE49-F238E27FC236}">
                <a16:creationId xmlns:a16="http://schemas.microsoft.com/office/drawing/2014/main" id="{5775F9B8-ED56-AC80-37EC-158C7ED13CB7}"/>
              </a:ext>
            </a:extLst>
          </p:cNvPr>
          <p:cNvGrpSpPr/>
          <p:nvPr/>
        </p:nvGrpSpPr>
        <p:grpSpPr>
          <a:xfrm>
            <a:off x="432773" y="4302184"/>
            <a:ext cx="2128470" cy="1617062"/>
            <a:chOff x="1921906" y="3270239"/>
            <a:chExt cx="2128470" cy="1617062"/>
          </a:xfrm>
        </p:grpSpPr>
        <p:sp>
          <p:nvSpPr>
            <p:cNvPr id="60" name="Oval 59">
              <a:extLst>
                <a:ext uri="{FF2B5EF4-FFF2-40B4-BE49-F238E27FC236}">
                  <a16:creationId xmlns:a16="http://schemas.microsoft.com/office/drawing/2014/main" id="{1980C367-7521-A960-335D-2A636D808D86}"/>
                </a:ext>
              </a:extLst>
            </p:cNvPr>
            <p:cNvSpPr/>
            <p:nvPr/>
          </p:nvSpPr>
          <p:spPr>
            <a:xfrm>
              <a:off x="2105283" y="407829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1" name="Rectangle 60">
              <a:extLst>
                <a:ext uri="{FF2B5EF4-FFF2-40B4-BE49-F238E27FC236}">
                  <a16:creationId xmlns:a16="http://schemas.microsoft.com/office/drawing/2014/main" id="{2300604E-8DFA-C3F9-8749-4F4015E997D5}"/>
                </a:ext>
              </a:extLst>
            </p:cNvPr>
            <p:cNvSpPr/>
            <p:nvPr/>
          </p:nvSpPr>
          <p:spPr>
            <a:xfrm>
              <a:off x="1921906" y="4517969"/>
              <a:ext cx="843501" cy="369332"/>
            </a:xfrm>
            <a:prstGeom prst="rect">
              <a:avLst/>
            </a:prstGeom>
            <a:ln>
              <a:noFill/>
            </a:ln>
          </p:spPr>
          <p:txBody>
            <a:bodyPr wrap="none">
              <a:spAutoFit/>
            </a:bodyPr>
            <a:lstStyle/>
            <a:p>
              <a:pPr algn="ctr"/>
              <a:r>
                <a:rPr lang="en-US" dirty="0" err="1">
                  <a:solidFill>
                    <a:schemeClr val="accent2"/>
                  </a:solidFill>
                  <a:latin typeface="Helvetica Neue" panose="02000503000000020004" pitchFamily="2" charset="0"/>
                </a:rPr>
                <a:t>Ryloth</a:t>
              </a:r>
              <a:endParaRPr lang="en-US" dirty="0">
                <a:solidFill>
                  <a:schemeClr val="accent2"/>
                </a:solidFill>
                <a:latin typeface="Helvetica Neue" panose="02000503000000020004" pitchFamily="2" charset="0"/>
              </a:endParaRPr>
            </a:p>
          </p:txBody>
        </p:sp>
        <p:sp>
          <p:nvSpPr>
            <p:cNvPr id="62" name="Oval 61">
              <a:extLst>
                <a:ext uri="{FF2B5EF4-FFF2-40B4-BE49-F238E27FC236}">
                  <a16:creationId xmlns:a16="http://schemas.microsoft.com/office/drawing/2014/main" id="{04C57555-F5F0-6E86-2B99-D750C14D0556}"/>
                </a:ext>
              </a:extLst>
            </p:cNvPr>
            <p:cNvSpPr/>
            <p:nvPr/>
          </p:nvSpPr>
          <p:spPr>
            <a:xfrm>
              <a:off x="3369909" y="4078290"/>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3" name="Rectangle 62">
              <a:extLst>
                <a:ext uri="{FF2B5EF4-FFF2-40B4-BE49-F238E27FC236}">
                  <a16:creationId xmlns:a16="http://schemas.microsoft.com/office/drawing/2014/main" id="{7D2AA32D-4F68-8596-5AEE-F6231EDFA024}"/>
                </a:ext>
              </a:extLst>
            </p:cNvPr>
            <p:cNvSpPr/>
            <p:nvPr/>
          </p:nvSpPr>
          <p:spPr>
            <a:xfrm>
              <a:off x="3129119" y="4500322"/>
              <a:ext cx="921257" cy="369332"/>
            </a:xfrm>
            <a:prstGeom prst="rect">
              <a:avLst/>
            </a:prstGeom>
            <a:ln>
              <a:noFill/>
            </a:ln>
          </p:spPr>
          <p:txBody>
            <a:bodyPr wrap="square">
              <a:spAutoFit/>
            </a:bodyPr>
            <a:lstStyle/>
            <a:p>
              <a:pPr algn="ctr"/>
              <a:r>
                <a:rPr lang="en-US" dirty="0">
                  <a:solidFill>
                    <a:schemeClr val="accent2"/>
                  </a:solidFill>
                  <a:latin typeface="Helvetica Neue" panose="02000503000000020004" pitchFamily="2" charset="0"/>
                </a:rPr>
                <a:t>Kessel</a:t>
              </a:r>
              <a:endParaRPr lang="en-US" dirty="0">
                <a:solidFill>
                  <a:schemeClr val="accent2"/>
                </a:solidFill>
                <a:effectLst/>
                <a:latin typeface="Helvetica Neue" panose="02000503000000020004" pitchFamily="2" charset="0"/>
              </a:endParaRPr>
            </a:p>
          </p:txBody>
        </p:sp>
        <p:cxnSp>
          <p:nvCxnSpPr>
            <p:cNvPr id="64" name="Straight Connector 63">
              <a:extLst>
                <a:ext uri="{FF2B5EF4-FFF2-40B4-BE49-F238E27FC236}">
                  <a16:creationId xmlns:a16="http://schemas.microsoft.com/office/drawing/2014/main" id="{3BDD6E21-4FD8-6C50-C66D-EE30687A359D}"/>
                </a:ext>
              </a:extLst>
            </p:cNvPr>
            <p:cNvCxnSpPr>
              <a:cxnSpLocks/>
              <a:stCxn id="32" idx="2"/>
              <a:endCxn id="60" idx="0"/>
            </p:cNvCxnSpPr>
            <p:nvPr/>
          </p:nvCxnSpPr>
          <p:spPr>
            <a:xfrm flipH="1">
              <a:off x="2325123" y="3270239"/>
              <a:ext cx="400364" cy="80805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B6531AB-9E6F-DD19-D79C-B82E557689A7}"/>
                </a:ext>
              </a:extLst>
            </p:cNvPr>
            <p:cNvCxnSpPr>
              <a:cxnSpLocks/>
              <a:endCxn id="62" idx="0"/>
            </p:cNvCxnSpPr>
            <p:nvPr/>
          </p:nvCxnSpPr>
          <p:spPr>
            <a:xfrm>
              <a:off x="3150039" y="3356669"/>
              <a:ext cx="439710" cy="72162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68" name="TextBox 67">
            <a:extLst>
              <a:ext uri="{FF2B5EF4-FFF2-40B4-BE49-F238E27FC236}">
                <a16:creationId xmlns:a16="http://schemas.microsoft.com/office/drawing/2014/main" id="{C672A9BD-3339-B48A-640D-A6DB43702B57}"/>
              </a:ext>
            </a:extLst>
          </p:cNvPr>
          <p:cNvSpPr txBox="1"/>
          <p:nvPr/>
        </p:nvSpPr>
        <p:spPr>
          <a:xfrm>
            <a:off x="4852069" y="4480331"/>
            <a:ext cx="3914108" cy="369332"/>
          </a:xfrm>
          <a:prstGeom prst="rect">
            <a:avLst/>
          </a:prstGeom>
          <a:solidFill>
            <a:schemeClr val="bg1">
              <a:alpha val="90370"/>
            </a:schemeClr>
          </a:solidFill>
        </p:spPr>
        <p:txBody>
          <a:bodyPr wrap="square" rtlCol="0">
            <a:spAutoFit/>
          </a:bodyPr>
          <a:lstStyle/>
          <a:p>
            <a:r>
              <a:rPr lang="en-US" b="1" dirty="0">
                <a:solidFill>
                  <a:schemeClr val="accent2"/>
                </a:solidFill>
              </a:rPr>
              <a:t>Kessel		418 = 418 + 0  </a:t>
            </a:r>
          </a:p>
        </p:txBody>
      </p:sp>
      <p:sp>
        <p:nvSpPr>
          <p:cNvPr id="69" name="TextBox 68">
            <a:extLst>
              <a:ext uri="{FF2B5EF4-FFF2-40B4-BE49-F238E27FC236}">
                <a16:creationId xmlns:a16="http://schemas.microsoft.com/office/drawing/2014/main" id="{F90537A4-9A85-6706-78CE-7D619A73E582}"/>
              </a:ext>
            </a:extLst>
          </p:cNvPr>
          <p:cNvSpPr txBox="1"/>
          <p:nvPr/>
        </p:nvSpPr>
        <p:spPr>
          <a:xfrm>
            <a:off x="4836529" y="6248975"/>
            <a:ext cx="3914108" cy="369332"/>
          </a:xfrm>
          <a:prstGeom prst="rect">
            <a:avLst/>
          </a:prstGeom>
          <a:noFill/>
        </p:spPr>
        <p:txBody>
          <a:bodyPr wrap="square" rtlCol="0">
            <a:spAutoFit/>
          </a:bodyPr>
          <a:lstStyle/>
          <a:p>
            <a:r>
              <a:rPr lang="en-US" b="1" dirty="0" err="1">
                <a:solidFill>
                  <a:schemeClr val="accent2"/>
                </a:solidFill>
              </a:rPr>
              <a:t>Ryloth</a:t>
            </a:r>
            <a:r>
              <a:rPr lang="en-US" b="1" dirty="0">
                <a:solidFill>
                  <a:schemeClr val="accent2"/>
                </a:solidFill>
              </a:rPr>
              <a:t>		607 = 414 + 193</a:t>
            </a:r>
          </a:p>
        </p:txBody>
      </p:sp>
      <p:sp>
        <p:nvSpPr>
          <p:cNvPr id="25" name="Google Shape;295;p20">
            <a:extLst>
              <a:ext uri="{FF2B5EF4-FFF2-40B4-BE49-F238E27FC236}">
                <a16:creationId xmlns:a16="http://schemas.microsoft.com/office/drawing/2014/main" id="{7B3C93E6-CBAF-5780-70C2-87B78305AD36}"/>
              </a:ext>
            </a:extLst>
          </p:cNvPr>
          <p:cNvSpPr/>
          <p:nvPr/>
        </p:nvSpPr>
        <p:spPr>
          <a:xfrm>
            <a:off x="5219236" y="2931158"/>
            <a:ext cx="5875008" cy="955765"/>
          </a:xfrm>
          <a:prstGeom prst="wedgeRoundRectCallout">
            <a:avLst>
              <a:gd name="adj1" fmla="val -38899"/>
              <a:gd name="adj2" fmla="val 130920"/>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dirty="0">
                <a:solidFill>
                  <a:schemeClr val="dk1"/>
                </a:solidFill>
                <a:latin typeface="Open Sans"/>
                <a:ea typeface="Open Sans"/>
                <a:cs typeface="Open Sans"/>
                <a:sym typeface="Open Sans"/>
              </a:rPr>
              <a:t>Passes the goal test, so </a:t>
            </a:r>
            <a:r>
              <a:rPr lang="en-US" sz="2500" b="1" dirty="0">
                <a:solidFill>
                  <a:schemeClr val="dk1"/>
                </a:solidFill>
                <a:latin typeface="Open Sans"/>
                <a:ea typeface="Open Sans"/>
                <a:cs typeface="Open Sans"/>
                <a:sym typeface="Open Sans"/>
              </a:rPr>
              <a:t>this </a:t>
            </a:r>
            <a:r>
              <a:rPr lang="en-US" sz="2500" dirty="0">
                <a:solidFill>
                  <a:schemeClr val="dk1"/>
                </a:solidFill>
                <a:latin typeface="Open Sans"/>
                <a:ea typeface="Open Sans"/>
                <a:cs typeface="Open Sans"/>
                <a:sym typeface="Open Sans"/>
              </a:rPr>
              <a:t>is the shortest path to Kessel!</a:t>
            </a:r>
            <a:endParaRPr sz="2500" dirty="0">
              <a:solidFill>
                <a:schemeClr val="dk1"/>
              </a:solidFill>
              <a:latin typeface="Open Sans"/>
              <a:ea typeface="Open Sans"/>
              <a:cs typeface="Open Sans"/>
              <a:sym typeface="Open Sans"/>
            </a:endParaRPr>
          </a:p>
        </p:txBody>
      </p:sp>
      <p:sp>
        <p:nvSpPr>
          <p:cNvPr id="26" name="TextBox 25">
            <a:extLst>
              <a:ext uri="{FF2B5EF4-FFF2-40B4-BE49-F238E27FC236}">
                <a16:creationId xmlns:a16="http://schemas.microsoft.com/office/drawing/2014/main" id="{169412AE-4FA7-8EEC-2655-AA395E5C09D0}"/>
              </a:ext>
            </a:extLst>
          </p:cNvPr>
          <p:cNvSpPr txBox="1"/>
          <p:nvPr/>
        </p:nvSpPr>
        <p:spPr>
          <a:xfrm>
            <a:off x="4842766" y="4749993"/>
            <a:ext cx="3813263" cy="305233"/>
          </a:xfrm>
          <a:prstGeom prst="rect">
            <a:avLst/>
          </a:prstGeom>
          <a:noFill/>
        </p:spPr>
        <p:txBody>
          <a:bodyPr wrap="square" rtlCol="0">
            <a:spAutoFit/>
          </a:bodyPr>
          <a:lstStyle/>
          <a:p>
            <a:r>
              <a:rPr lang="en-US" b="1" dirty="0">
                <a:solidFill>
                  <a:schemeClr val="accent2"/>
                </a:solidFill>
              </a:rPr>
              <a:t>Tatooine	447 = 118 + 329  </a:t>
            </a:r>
          </a:p>
        </p:txBody>
      </p:sp>
      <p:sp>
        <p:nvSpPr>
          <p:cNvPr id="55" name="TextBox 54">
            <a:extLst>
              <a:ext uri="{FF2B5EF4-FFF2-40B4-BE49-F238E27FC236}">
                <a16:creationId xmlns:a16="http://schemas.microsoft.com/office/drawing/2014/main" id="{5053021D-B837-EE6D-7DF4-A453A928798E}"/>
              </a:ext>
            </a:extLst>
          </p:cNvPr>
          <p:cNvSpPr txBox="1"/>
          <p:nvPr/>
        </p:nvSpPr>
        <p:spPr>
          <a:xfrm>
            <a:off x="4842766" y="5014186"/>
            <a:ext cx="3914108" cy="406265"/>
          </a:xfrm>
          <a:prstGeom prst="rect">
            <a:avLst/>
          </a:prstGeom>
          <a:noFill/>
        </p:spPr>
        <p:txBody>
          <a:bodyPr wrap="square" rtlCol="0">
            <a:spAutoFit/>
          </a:bodyPr>
          <a:lstStyle/>
          <a:p>
            <a:r>
              <a:rPr lang="en-US" b="1" dirty="0">
                <a:solidFill>
                  <a:schemeClr val="accent2"/>
                </a:solidFill>
              </a:rPr>
              <a:t>Coruscant	449 =  75 + 374  </a:t>
            </a:r>
          </a:p>
        </p:txBody>
      </p:sp>
      <p:sp>
        <p:nvSpPr>
          <p:cNvPr id="56" name="TextBox 55">
            <a:extLst>
              <a:ext uri="{FF2B5EF4-FFF2-40B4-BE49-F238E27FC236}">
                <a16:creationId xmlns:a16="http://schemas.microsoft.com/office/drawing/2014/main" id="{78783EC4-8A32-D61E-B281-7F6DAA00A6D4}"/>
              </a:ext>
            </a:extLst>
          </p:cNvPr>
          <p:cNvSpPr txBox="1"/>
          <p:nvPr/>
        </p:nvSpPr>
        <p:spPr>
          <a:xfrm>
            <a:off x="4842766" y="5275948"/>
            <a:ext cx="3914108" cy="491581"/>
          </a:xfrm>
          <a:prstGeom prst="rect">
            <a:avLst/>
          </a:prstGeom>
          <a:noFill/>
        </p:spPr>
        <p:txBody>
          <a:bodyPr wrap="square" rtlCol="0">
            <a:spAutoFit/>
          </a:bodyPr>
          <a:lstStyle/>
          <a:p>
            <a:r>
              <a:rPr lang="en-US" b="1" dirty="0">
                <a:solidFill>
                  <a:schemeClr val="accent2"/>
                </a:solidFill>
              </a:rPr>
              <a:t>Kessel		450 = 450 + 0 </a:t>
            </a:r>
          </a:p>
        </p:txBody>
      </p:sp>
      <p:sp>
        <p:nvSpPr>
          <p:cNvPr id="53" name="TextBox 52">
            <a:extLst>
              <a:ext uri="{FF2B5EF4-FFF2-40B4-BE49-F238E27FC236}">
                <a16:creationId xmlns:a16="http://schemas.microsoft.com/office/drawing/2014/main" id="{ECA38A66-03B7-03E5-94E5-62EBB2AD0867}"/>
              </a:ext>
            </a:extLst>
          </p:cNvPr>
          <p:cNvSpPr txBox="1"/>
          <p:nvPr/>
        </p:nvSpPr>
        <p:spPr>
          <a:xfrm>
            <a:off x="4843623" y="6025477"/>
            <a:ext cx="3914108" cy="406265"/>
          </a:xfrm>
          <a:prstGeom prst="rect">
            <a:avLst/>
          </a:prstGeom>
          <a:noFill/>
        </p:spPr>
        <p:txBody>
          <a:bodyPr wrap="square" rtlCol="0">
            <a:spAutoFit/>
          </a:bodyPr>
          <a:lstStyle/>
          <a:p>
            <a:r>
              <a:rPr lang="en-US" b="1" dirty="0" err="1">
                <a:solidFill>
                  <a:schemeClr val="accent2"/>
                </a:solidFill>
              </a:rPr>
              <a:t>Starkiller</a:t>
            </a:r>
            <a:r>
              <a:rPr lang="en-US" b="1" dirty="0">
                <a:solidFill>
                  <a:schemeClr val="accent2"/>
                </a:solidFill>
              </a:rPr>
              <a:t> Base	591 = 338 + 253</a:t>
            </a:r>
          </a:p>
        </p:txBody>
      </p:sp>
    </p:spTree>
    <p:extLst>
      <p:ext uri="{BB962C8B-B14F-4D97-AF65-F5344CB8AC3E}">
        <p14:creationId xmlns:p14="http://schemas.microsoft.com/office/powerpoint/2010/main" val="2591323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itle 1">
            <a:extLst>
              <a:ext uri="{FF2B5EF4-FFF2-40B4-BE49-F238E27FC236}">
                <a16:creationId xmlns:a16="http://schemas.microsoft.com/office/drawing/2014/main" id="{31BB49A1-AA35-1A46-A6FE-75E0B2810119}"/>
              </a:ext>
            </a:extLst>
          </p:cNvPr>
          <p:cNvSpPr>
            <a:spLocks noGrp="1"/>
          </p:cNvSpPr>
          <p:nvPr>
            <p:ph type="title"/>
          </p:nvPr>
        </p:nvSpPr>
        <p:spPr/>
        <p:txBody>
          <a:bodyPr/>
          <a:lstStyle/>
          <a:p>
            <a:r>
              <a:rPr lang="en-US" dirty="0">
                <a:ea typeface="Open Sans"/>
                <a:cs typeface="Open Sans"/>
                <a:sym typeface="Open Sans"/>
              </a:rPr>
              <a:t>Idea: Admissibility</a:t>
            </a:r>
            <a:endParaRPr lang="en-US" dirty="0"/>
          </a:p>
        </p:txBody>
      </p:sp>
      <p:sp>
        <p:nvSpPr>
          <p:cNvPr id="73" name="Google Shape;73;g92b3bf485b_0_0"/>
          <p:cNvSpPr txBox="1">
            <a:spLocks noGrp="1"/>
          </p:cNvSpPr>
          <p:nvPr>
            <p:ph sz="half" idx="1"/>
          </p:nvPr>
        </p:nvSpPr>
        <p:spPr>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lvl="0" indent="0" algn="l" rtl="0">
              <a:lnSpc>
                <a:spcPct val="140000"/>
              </a:lnSpc>
              <a:spcBef>
                <a:spcPts val="0"/>
              </a:spcBef>
              <a:spcAft>
                <a:spcPts val="0"/>
              </a:spcAft>
              <a:buSzPts val="2000"/>
              <a:buNone/>
            </a:pPr>
            <a:endParaRPr dirty="0"/>
          </a:p>
          <a:p>
            <a:pPr marL="228600" lvl="0" indent="0" algn="l" rtl="0">
              <a:lnSpc>
                <a:spcPct val="140000"/>
              </a:lnSpc>
              <a:spcBef>
                <a:spcPts val="0"/>
              </a:spcBef>
              <a:spcAft>
                <a:spcPts val="0"/>
              </a:spcAft>
              <a:buSzPts val="2000"/>
              <a:buNone/>
            </a:pPr>
            <a:endParaRPr dirty="0"/>
          </a:p>
        </p:txBody>
      </p:sp>
      <p:sp>
        <p:nvSpPr>
          <p:cNvPr id="10" name="Google Shape;73;g92b3bf485b_0_0">
            <a:extLst>
              <a:ext uri="{FF2B5EF4-FFF2-40B4-BE49-F238E27FC236}">
                <a16:creationId xmlns:a16="http://schemas.microsoft.com/office/drawing/2014/main" id="{0BDF67A5-726B-E343-85F1-554ADD73A161}"/>
              </a:ext>
            </a:extLst>
          </p:cNvPr>
          <p:cNvSpPr txBox="1">
            <a:spLocks/>
          </p:cNvSpPr>
          <p:nvPr/>
        </p:nvSpPr>
        <p:spPr>
          <a:xfrm>
            <a:off x="1062891" y="4290834"/>
            <a:ext cx="3203619" cy="2049517"/>
          </a:xfrm>
          <a:prstGeom prst="rect">
            <a:avLst/>
          </a:prstGeom>
          <a:noFill/>
          <a:ln w="9525" cap="flat" cmpd="sng">
            <a:solidFill>
              <a:srgbClr val="FFFFFF"/>
            </a:solidFill>
            <a:prstDash val="solid"/>
            <a:round/>
            <a:headEnd type="none" w="sm" len="sm"/>
            <a:tailEnd type="none" w="sm" len="sm"/>
          </a:ln>
        </p:spPr>
        <p:txBody>
          <a:bodyPr spcFirstLastPara="1" vert="horz" wrap="square" lIns="91425" tIns="45700" rIns="91425" bIns="45700" rtlCol="0" anchor="t" anchorCtr="0">
            <a:noAutofit/>
          </a:bodyPr>
          <a:lstStyle>
            <a:lvl1pPr marL="457200" lvl="0" indent="-355600" algn="l" defTabSz="914400" rtl="0" eaLnBrk="1" latinLnBrk="0" hangingPunct="1">
              <a:lnSpc>
                <a:spcPct val="90000"/>
              </a:lnSpc>
              <a:spcBef>
                <a:spcPts val="1000"/>
              </a:spcBef>
              <a:spcAft>
                <a:spcPts val="0"/>
              </a:spcAft>
              <a:buClr>
                <a:schemeClr val="dk1"/>
              </a:buClr>
              <a:buSzPts val="2000"/>
              <a:buFont typeface="Courier New"/>
              <a:buChar char="o"/>
              <a:defRPr sz="2000" kern="1200">
                <a:solidFill>
                  <a:schemeClr val="tx1"/>
                </a:solidFill>
                <a:latin typeface="Open Sans"/>
                <a:ea typeface="Open Sans"/>
                <a:cs typeface="Open Sans"/>
                <a:sym typeface="Open Sans"/>
              </a:defRPr>
            </a:lvl1pPr>
            <a:lvl2pPr marL="914400" lvl="1" indent="-355600" algn="l" defTabSz="914400" rtl="0" eaLnBrk="1" latinLnBrk="0" hangingPunct="1">
              <a:lnSpc>
                <a:spcPct val="90000"/>
              </a:lnSpc>
              <a:spcBef>
                <a:spcPts val="500"/>
              </a:spcBef>
              <a:spcAft>
                <a:spcPts val="0"/>
              </a:spcAft>
              <a:buClr>
                <a:schemeClr val="dk1"/>
              </a:buClr>
              <a:buSzPts val="2000"/>
              <a:buFont typeface="Noto Sans Symbols"/>
              <a:buChar char="▪"/>
              <a:defRPr sz="2000" kern="1200">
                <a:solidFill>
                  <a:schemeClr val="tx1"/>
                </a:solidFill>
                <a:latin typeface="Open Sans"/>
                <a:ea typeface="Open Sans"/>
                <a:cs typeface="Open Sans"/>
                <a:sym typeface="Open Sans"/>
              </a:defRPr>
            </a:lvl2pPr>
            <a:lvl3pPr marL="1371600" lvl="2"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3pPr>
            <a:lvl4pPr marL="1828800" lvl="3"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o"/>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228600" indent="0">
              <a:lnSpc>
                <a:spcPct val="140000"/>
              </a:lnSpc>
              <a:spcBef>
                <a:spcPts val="0"/>
              </a:spcBef>
              <a:buNone/>
            </a:pPr>
            <a:r>
              <a:rPr lang="en-US" dirty="0"/>
              <a:t>Inadmissible (pessimistic) heuristics break optimality by trapping good plans on the frontier </a:t>
            </a:r>
          </a:p>
          <a:p>
            <a:pPr marL="228600" indent="0">
              <a:lnSpc>
                <a:spcPct val="140000"/>
              </a:lnSpc>
              <a:spcBef>
                <a:spcPts val="0"/>
              </a:spcBef>
              <a:buNone/>
            </a:pPr>
            <a:endParaRPr lang="en-US" dirty="0"/>
          </a:p>
          <a:p>
            <a:pPr marL="228600" indent="0">
              <a:lnSpc>
                <a:spcPct val="140000"/>
              </a:lnSpc>
              <a:spcBef>
                <a:spcPts val="0"/>
              </a:spcBef>
              <a:buNone/>
            </a:pPr>
            <a:endParaRPr lang="en-US" dirty="0"/>
          </a:p>
          <a:p>
            <a:pPr marL="228600" indent="0">
              <a:lnSpc>
                <a:spcPct val="140000"/>
              </a:lnSpc>
              <a:spcBef>
                <a:spcPts val="0"/>
              </a:spcBef>
              <a:buFont typeface="Courier New"/>
              <a:buNone/>
            </a:pPr>
            <a:endParaRPr lang="en-US" dirty="0"/>
          </a:p>
        </p:txBody>
      </p:sp>
      <p:sp>
        <p:nvSpPr>
          <p:cNvPr id="12" name="Google Shape;73;g92b3bf485b_0_0">
            <a:extLst>
              <a:ext uri="{FF2B5EF4-FFF2-40B4-BE49-F238E27FC236}">
                <a16:creationId xmlns:a16="http://schemas.microsoft.com/office/drawing/2014/main" id="{1492944B-0142-3647-A0E1-D5EDE6DDBDFF}"/>
              </a:ext>
            </a:extLst>
          </p:cNvPr>
          <p:cNvSpPr txBox="1">
            <a:spLocks/>
          </p:cNvSpPr>
          <p:nvPr/>
        </p:nvSpPr>
        <p:spPr>
          <a:xfrm>
            <a:off x="6673876" y="4248792"/>
            <a:ext cx="3203619" cy="2049517"/>
          </a:xfrm>
          <a:prstGeom prst="rect">
            <a:avLst/>
          </a:prstGeom>
          <a:noFill/>
          <a:ln w="9525" cap="flat" cmpd="sng">
            <a:solidFill>
              <a:srgbClr val="FFFFFF"/>
            </a:solidFill>
            <a:prstDash val="solid"/>
            <a:round/>
            <a:headEnd type="none" w="sm" len="sm"/>
            <a:tailEnd type="none" w="sm" len="sm"/>
          </a:ln>
        </p:spPr>
        <p:txBody>
          <a:bodyPr spcFirstLastPara="1" vert="horz" wrap="square" lIns="91425" tIns="45700" rIns="91425" bIns="45700" rtlCol="0" anchor="t" anchorCtr="0">
            <a:noAutofit/>
          </a:bodyPr>
          <a:lstStyle>
            <a:lvl1pPr marL="457200" lvl="0" indent="-355600" algn="l" defTabSz="914400" rtl="0" eaLnBrk="1" latinLnBrk="0" hangingPunct="1">
              <a:lnSpc>
                <a:spcPct val="90000"/>
              </a:lnSpc>
              <a:spcBef>
                <a:spcPts val="1000"/>
              </a:spcBef>
              <a:spcAft>
                <a:spcPts val="0"/>
              </a:spcAft>
              <a:buClr>
                <a:schemeClr val="dk1"/>
              </a:buClr>
              <a:buSzPts val="2000"/>
              <a:buFont typeface="Courier New"/>
              <a:buChar char="o"/>
              <a:defRPr sz="2000" kern="1200">
                <a:solidFill>
                  <a:schemeClr val="tx1"/>
                </a:solidFill>
                <a:latin typeface="Open Sans"/>
                <a:ea typeface="Open Sans"/>
                <a:cs typeface="Open Sans"/>
                <a:sym typeface="Open Sans"/>
              </a:defRPr>
            </a:lvl1pPr>
            <a:lvl2pPr marL="914400" lvl="1" indent="-355600" algn="l" defTabSz="914400" rtl="0" eaLnBrk="1" latinLnBrk="0" hangingPunct="1">
              <a:lnSpc>
                <a:spcPct val="90000"/>
              </a:lnSpc>
              <a:spcBef>
                <a:spcPts val="500"/>
              </a:spcBef>
              <a:spcAft>
                <a:spcPts val="0"/>
              </a:spcAft>
              <a:buClr>
                <a:schemeClr val="dk1"/>
              </a:buClr>
              <a:buSzPts val="2000"/>
              <a:buFont typeface="Noto Sans Symbols"/>
              <a:buChar char="▪"/>
              <a:defRPr sz="2000" kern="1200">
                <a:solidFill>
                  <a:schemeClr val="tx1"/>
                </a:solidFill>
                <a:latin typeface="Open Sans"/>
                <a:ea typeface="Open Sans"/>
                <a:cs typeface="Open Sans"/>
                <a:sym typeface="Open Sans"/>
              </a:defRPr>
            </a:lvl2pPr>
            <a:lvl3pPr marL="1371600" lvl="2"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2000" kern="1200">
                <a:solidFill>
                  <a:schemeClr val="tx1"/>
                </a:solidFill>
                <a:latin typeface="+mn-lt"/>
                <a:ea typeface="+mn-ea"/>
                <a:cs typeface="+mn-cs"/>
              </a:defRPr>
            </a:lvl3pPr>
            <a:lvl4pPr marL="1828800" lvl="3"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o"/>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Clr>
                <a:schemeClr val="dk1"/>
              </a:buClr>
              <a:buSzPts val="1800"/>
              <a:buFont typeface="Arial" panose="020B0604020202020204" pitchFamily="34" charset="0"/>
              <a:buChar char="•"/>
              <a:defRPr sz="1800" kern="1200">
                <a:solidFill>
                  <a:schemeClr val="tx1"/>
                </a:solidFill>
                <a:latin typeface="+mn-lt"/>
                <a:ea typeface="+mn-ea"/>
                <a:cs typeface="+mn-cs"/>
              </a:defRPr>
            </a:lvl9pPr>
          </a:lstStyle>
          <a:p>
            <a:pPr marL="228600" indent="0">
              <a:lnSpc>
                <a:spcPct val="140000"/>
              </a:lnSpc>
              <a:spcBef>
                <a:spcPts val="0"/>
              </a:spcBef>
              <a:buNone/>
            </a:pPr>
            <a:r>
              <a:rPr lang="en-US" dirty="0"/>
              <a:t>Admissible (optimistic) heuristics slow down bad plans but never outweigh true costs</a:t>
            </a:r>
          </a:p>
          <a:p>
            <a:pPr marL="228600" indent="0">
              <a:lnSpc>
                <a:spcPct val="140000"/>
              </a:lnSpc>
              <a:spcBef>
                <a:spcPts val="0"/>
              </a:spcBef>
              <a:buNone/>
            </a:pPr>
            <a:endParaRPr lang="en-US" dirty="0"/>
          </a:p>
        </p:txBody>
      </p:sp>
      <p:sp>
        <p:nvSpPr>
          <p:cNvPr id="13" name="TextBox 12">
            <a:extLst>
              <a:ext uri="{FF2B5EF4-FFF2-40B4-BE49-F238E27FC236}">
                <a16:creationId xmlns:a16="http://schemas.microsoft.com/office/drawing/2014/main" id="{997AB42C-3EAC-3448-8A86-53043E02B1A9}"/>
              </a:ext>
            </a:extLst>
          </p:cNvPr>
          <p:cNvSpPr txBox="1"/>
          <p:nvPr/>
        </p:nvSpPr>
        <p:spPr bwMode="auto">
          <a:xfrm>
            <a:off x="8863600" y="6465102"/>
            <a:ext cx="3143250" cy="39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rtlCol="0" anchor="ctr">
            <a:spAutoFit/>
          </a:bodyPr>
          <a:lstStyle/>
          <a:p>
            <a:pPr algn="ctr"/>
            <a:r>
              <a:rPr lang="en-US" sz="1050" dirty="0">
                <a:solidFill>
                  <a:schemeClr val="bg1"/>
                </a:solidFill>
              </a:rPr>
              <a:t>Slide credit: </a:t>
            </a:r>
            <a:r>
              <a:rPr lang="en-US" sz="1050" dirty="0">
                <a:solidFill>
                  <a:schemeClr val="bg1"/>
                </a:solidFill>
                <a:latin typeface="Calibri"/>
                <a:cs typeface="Calibri"/>
              </a:rPr>
              <a:t>Dan Klein and Pieter </a:t>
            </a:r>
            <a:r>
              <a:rPr lang="en-US" sz="1050" dirty="0" err="1">
                <a:solidFill>
                  <a:schemeClr val="bg1"/>
                </a:solidFill>
                <a:latin typeface="Calibri"/>
                <a:cs typeface="Calibri"/>
              </a:rPr>
              <a:t>Abbeel</a:t>
            </a:r>
            <a:endParaRPr lang="en-US" sz="1050" dirty="0">
              <a:solidFill>
                <a:schemeClr val="bg1"/>
              </a:solidFill>
              <a:latin typeface="Calibri"/>
              <a:cs typeface="Calibri"/>
            </a:endParaRPr>
          </a:p>
          <a:p>
            <a:pPr algn="ctr"/>
            <a:r>
              <a:rPr lang="en-US" sz="1050" dirty="0">
                <a:solidFill>
                  <a:schemeClr val="bg1"/>
                </a:solidFill>
                <a:latin typeface="Calibri"/>
                <a:cs typeface="Calibri"/>
              </a:rPr>
              <a:t>http://</a:t>
            </a:r>
            <a:r>
              <a:rPr lang="en-US" sz="1050" dirty="0" err="1">
                <a:solidFill>
                  <a:schemeClr val="bg1"/>
                </a:solidFill>
                <a:latin typeface="Calibri"/>
                <a:cs typeface="Calibri"/>
              </a:rPr>
              <a:t>ai.berkeley.edu</a:t>
            </a:r>
            <a:endParaRPr lang="en-US" sz="1050" dirty="0">
              <a:solidFill>
                <a:schemeClr val="bg1"/>
              </a:solidFill>
            </a:endParaRPr>
          </a:p>
        </p:txBody>
      </p:sp>
      <p:pic>
        <p:nvPicPr>
          <p:cNvPr id="3" name="Google Shape;128;p3">
            <a:extLst>
              <a:ext uri="{FF2B5EF4-FFF2-40B4-BE49-F238E27FC236}">
                <a16:creationId xmlns:a16="http://schemas.microsoft.com/office/drawing/2014/main" id="{FBFE48AA-3F56-C823-FE86-69A610A28713}"/>
              </a:ext>
            </a:extLst>
          </p:cNvPr>
          <p:cNvPicPr preferRelativeResize="0"/>
          <p:nvPr/>
        </p:nvPicPr>
        <p:blipFill rotWithShape="1">
          <a:blip r:embed="rId3">
            <a:alphaModFix/>
          </a:blip>
          <a:srcRect/>
          <a:stretch/>
        </p:blipFill>
        <p:spPr>
          <a:xfrm>
            <a:off x="1372804" y="1137177"/>
            <a:ext cx="2546704" cy="3050088"/>
          </a:xfrm>
          <a:prstGeom prst="rect">
            <a:avLst/>
          </a:prstGeom>
          <a:noFill/>
          <a:ln>
            <a:noFill/>
          </a:ln>
        </p:spPr>
      </p:pic>
      <p:pic>
        <p:nvPicPr>
          <p:cNvPr id="4" name="Google Shape;129;p3">
            <a:extLst>
              <a:ext uri="{FF2B5EF4-FFF2-40B4-BE49-F238E27FC236}">
                <a16:creationId xmlns:a16="http://schemas.microsoft.com/office/drawing/2014/main" id="{7A564A05-4761-8B27-C49B-4DA28C8EA270}"/>
              </a:ext>
            </a:extLst>
          </p:cNvPr>
          <p:cNvPicPr preferRelativeResize="0"/>
          <p:nvPr/>
        </p:nvPicPr>
        <p:blipFill rotWithShape="1">
          <a:blip r:embed="rId4">
            <a:alphaModFix/>
          </a:blip>
          <a:srcRect/>
          <a:stretch/>
        </p:blipFill>
        <p:spPr>
          <a:xfrm>
            <a:off x="7521220" y="1138026"/>
            <a:ext cx="2159877" cy="3049239"/>
          </a:xfrm>
          <a:prstGeom prst="rect">
            <a:avLst/>
          </a:prstGeom>
          <a:noFill/>
          <a:ln>
            <a:noFill/>
          </a:ln>
        </p:spPr>
      </p:pic>
    </p:spTree>
    <p:extLst>
      <p:ext uri="{BB962C8B-B14F-4D97-AF65-F5344CB8AC3E}">
        <p14:creationId xmlns:p14="http://schemas.microsoft.com/office/powerpoint/2010/main" val="26324061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itle 1">
            <a:extLst>
              <a:ext uri="{FF2B5EF4-FFF2-40B4-BE49-F238E27FC236}">
                <a16:creationId xmlns:a16="http://schemas.microsoft.com/office/drawing/2014/main" id="{42326FF4-D81D-6649-ABEA-8595E80DB4D8}"/>
              </a:ext>
            </a:extLst>
          </p:cNvPr>
          <p:cNvSpPr>
            <a:spLocks noGrp="1"/>
          </p:cNvSpPr>
          <p:nvPr>
            <p:ph type="title"/>
          </p:nvPr>
        </p:nvSpPr>
        <p:spPr/>
        <p:txBody>
          <a:bodyPr/>
          <a:lstStyle/>
          <a:p>
            <a:r>
              <a:rPr lang="en-US" dirty="0">
                <a:ea typeface="Open Sans"/>
                <a:cs typeface="Open Sans"/>
                <a:sym typeface="Open Sans"/>
              </a:rPr>
              <a:t>Heuristic functions</a:t>
            </a:r>
            <a:endParaRPr lang="en-US" dirty="0"/>
          </a:p>
        </p:txBody>
      </p:sp>
      <p:sp>
        <p:nvSpPr>
          <p:cNvPr id="73" name="Google Shape;73;g92b3bf485b_0_0"/>
          <p:cNvSpPr txBox="1">
            <a:spLocks noGrp="1"/>
          </p:cNvSpPr>
          <p:nvPr>
            <p:ph sz="half" idx="1"/>
          </p:nvPr>
        </p:nvSpPr>
        <p:spPr>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571500" indent="-342900">
              <a:lnSpc>
                <a:spcPct val="140000"/>
              </a:lnSpc>
              <a:spcBef>
                <a:spcPts val="0"/>
              </a:spcBef>
            </a:pPr>
            <a:r>
              <a:rPr lang="en-US" dirty="0"/>
              <a:t>For the 8-puzzle</a:t>
            </a:r>
          </a:p>
          <a:p>
            <a:pPr marL="1028700" lvl="1" indent="-342900">
              <a:lnSpc>
                <a:spcPct val="140000"/>
              </a:lnSpc>
              <a:spcBef>
                <a:spcPts val="0"/>
              </a:spcBef>
            </a:pPr>
            <a:r>
              <a:rPr lang="en-US" b="1" dirty="0"/>
              <a:t>Avg. solution cost is about 22 steps</a:t>
            </a:r>
          </a:p>
          <a:p>
            <a:pPr marL="1028700" lvl="1" indent="-342900">
              <a:lnSpc>
                <a:spcPct val="140000"/>
              </a:lnSpc>
              <a:spcBef>
                <a:spcPts val="0"/>
              </a:spcBef>
            </a:pPr>
            <a:r>
              <a:rPr lang="en-US" b="1" dirty="0"/>
              <a:t>Search cost for BFS is about 176,000 nodes expanded </a:t>
            </a:r>
          </a:p>
          <a:p>
            <a:pPr marL="1028700" lvl="1" indent="-342900">
              <a:lnSpc>
                <a:spcPct val="140000"/>
              </a:lnSpc>
              <a:spcBef>
                <a:spcPts val="0"/>
              </a:spcBef>
            </a:pPr>
            <a:r>
              <a:rPr lang="en-US" b="1" dirty="0"/>
              <a:t>A good heuristic function can reduce the search process</a:t>
            </a:r>
            <a:endParaRPr lang="en-US" dirty="0"/>
          </a:p>
          <a:p>
            <a:pPr marL="1028700" lvl="1">
              <a:lnSpc>
                <a:spcPct val="140000"/>
              </a:lnSpc>
              <a:spcBef>
                <a:spcPts val="0"/>
              </a:spcBef>
            </a:pPr>
            <a:endParaRPr lang="en-US" b="1" dirty="0"/>
          </a:p>
          <a:p>
            <a:pPr marL="1028700" lvl="1" indent="-342900">
              <a:lnSpc>
                <a:spcPct val="140000"/>
              </a:lnSpc>
              <a:spcBef>
                <a:spcPts val="0"/>
              </a:spcBef>
            </a:pPr>
            <a:endParaRPr lang="en-US" dirty="0"/>
          </a:p>
          <a:p>
            <a:pPr marL="228600" lvl="0" indent="0" algn="l" rtl="0">
              <a:lnSpc>
                <a:spcPct val="140000"/>
              </a:lnSpc>
              <a:spcBef>
                <a:spcPts val="0"/>
              </a:spcBef>
              <a:spcAft>
                <a:spcPts val="0"/>
              </a:spcAft>
              <a:buSzPts val="2000"/>
              <a:buNone/>
            </a:pPr>
            <a:endParaRPr dirty="0"/>
          </a:p>
          <a:p>
            <a:pPr marL="228600" lvl="0" indent="0" algn="l" rtl="0">
              <a:lnSpc>
                <a:spcPct val="140000"/>
              </a:lnSpc>
              <a:spcBef>
                <a:spcPts val="0"/>
              </a:spcBef>
              <a:spcAft>
                <a:spcPts val="0"/>
              </a:spcAft>
              <a:buSzPts val="2000"/>
              <a:buNone/>
            </a:pPr>
            <a:endParaRPr dirty="0"/>
          </a:p>
        </p:txBody>
      </p:sp>
      <p:pic>
        <p:nvPicPr>
          <p:cNvPr id="86" name="Google Shape;86;g92b3bf485b_0_0"/>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87" name="Google Shape;87;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1" name="Picture 4">
            <a:extLst>
              <a:ext uri="{FF2B5EF4-FFF2-40B4-BE49-F238E27FC236}">
                <a16:creationId xmlns:a16="http://schemas.microsoft.com/office/drawing/2014/main" id="{7159DDB2-3855-5F40-9828-10BD822BA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084102" y="1825625"/>
            <a:ext cx="5269698" cy="3334204"/>
          </a:xfrm>
          <a:prstGeom prst="rect">
            <a:avLst/>
          </a:prstGeom>
          <a:noFill/>
          <a:ln>
            <a:noFill/>
          </a:ln>
        </p:spPr>
      </p:pic>
    </p:spTree>
    <p:extLst>
      <p:ext uri="{BB962C8B-B14F-4D97-AF65-F5344CB8AC3E}">
        <p14:creationId xmlns:p14="http://schemas.microsoft.com/office/powerpoint/2010/main" val="38525891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itle 1">
            <a:extLst>
              <a:ext uri="{FF2B5EF4-FFF2-40B4-BE49-F238E27FC236}">
                <a16:creationId xmlns:a16="http://schemas.microsoft.com/office/drawing/2014/main" id="{1F1E89C1-2D49-A54A-8E93-0371D84E2514}"/>
              </a:ext>
            </a:extLst>
          </p:cNvPr>
          <p:cNvSpPr>
            <a:spLocks noGrp="1"/>
          </p:cNvSpPr>
          <p:nvPr>
            <p:ph type="title"/>
          </p:nvPr>
        </p:nvSpPr>
        <p:spPr/>
        <p:txBody>
          <a:bodyPr>
            <a:normAutofit fontScale="90000"/>
          </a:bodyPr>
          <a:lstStyle/>
          <a:p>
            <a:r>
              <a:rPr lang="en-US" dirty="0">
                <a:ea typeface="Open Sans"/>
                <a:cs typeface="Open Sans"/>
                <a:sym typeface="Open Sans"/>
              </a:rPr>
              <a:t>Example Admissible heuristics</a:t>
            </a:r>
            <a:br>
              <a:rPr lang="en-US" dirty="0">
                <a:solidFill>
                  <a:srgbClr val="370661"/>
                </a:solidFill>
                <a:ea typeface="Open Sans"/>
                <a:cs typeface="Open Sans"/>
                <a:sym typeface="Open Sans"/>
              </a:rPr>
            </a:br>
            <a:endParaRPr lang="en-US" dirty="0"/>
          </a:p>
        </p:txBody>
      </p:sp>
      <p:sp>
        <p:nvSpPr>
          <p:cNvPr id="73" name="Google Shape;73;g92b3bf485b_0_0"/>
          <p:cNvSpPr txBox="1">
            <a:spLocks noGrp="1"/>
          </p:cNvSpPr>
          <p:nvPr>
            <p:ph sz="half" idx="1"/>
          </p:nvPr>
        </p:nvSpPr>
        <p:spPr>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indent="0">
              <a:lnSpc>
                <a:spcPct val="140000"/>
              </a:lnSpc>
              <a:spcBef>
                <a:spcPts val="0"/>
              </a:spcBef>
              <a:buNone/>
            </a:pPr>
            <a:r>
              <a:rPr lang="en-US" dirty="0"/>
              <a:t>For the 8-puzzle:</a:t>
            </a:r>
          </a:p>
          <a:p>
            <a:pPr marL="571500" indent="-342900">
              <a:lnSpc>
                <a:spcPct val="140000"/>
              </a:lnSpc>
              <a:spcBef>
                <a:spcPts val="0"/>
              </a:spcBef>
            </a:pPr>
            <a:r>
              <a:rPr lang="en-US" i="1" dirty="0"/>
              <a:t>h</a:t>
            </a:r>
            <a:r>
              <a:rPr lang="en-US" i="1" baseline="-25000" dirty="0"/>
              <a:t>oop</a:t>
            </a:r>
            <a:r>
              <a:rPr lang="en-US" i="1" dirty="0"/>
              <a:t>(n) </a:t>
            </a:r>
            <a:r>
              <a:rPr lang="en-US" dirty="0"/>
              <a:t>= number of out of place tiles</a:t>
            </a:r>
          </a:p>
          <a:p>
            <a:pPr marL="571500" indent="-342900">
              <a:lnSpc>
                <a:spcPct val="140000"/>
              </a:lnSpc>
              <a:spcBef>
                <a:spcPts val="0"/>
              </a:spcBef>
            </a:pPr>
            <a:r>
              <a:rPr lang="en-US" i="1" dirty="0" err="1"/>
              <a:t>h</a:t>
            </a:r>
            <a:r>
              <a:rPr lang="en-US" i="1" baseline="-25000" dirty="0" err="1"/>
              <a:t>md</a:t>
            </a:r>
            <a:r>
              <a:rPr lang="en-US" i="1" dirty="0"/>
              <a:t>(n) </a:t>
            </a:r>
            <a:r>
              <a:rPr lang="en-US" dirty="0"/>
              <a:t>= total Manhattan distance (i.e., # of moves from desired location of each tile)</a:t>
            </a:r>
          </a:p>
          <a:p>
            <a:pPr marL="571500" indent="-342900">
              <a:lnSpc>
                <a:spcPct val="140000"/>
              </a:lnSpc>
              <a:spcBef>
                <a:spcPts val="0"/>
              </a:spcBef>
            </a:pPr>
            <a:endParaRPr lang="en-US" dirty="0">
              <a:solidFill>
                <a:srgbClr val="CC0099"/>
              </a:solidFill>
            </a:endParaRPr>
          </a:p>
          <a:p>
            <a:pPr marL="571500" indent="-342900">
              <a:lnSpc>
                <a:spcPct val="140000"/>
              </a:lnSpc>
              <a:spcBef>
                <a:spcPts val="0"/>
              </a:spcBef>
            </a:pPr>
            <a:r>
              <a:rPr lang="en-US" dirty="0">
                <a:solidFill>
                  <a:srgbClr val="CC0099"/>
                </a:solidFill>
              </a:rPr>
              <a:t>h</a:t>
            </a:r>
            <a:r>
              <a:rPr lang="en-US" baseline="-25000" dirty="0">
                <a:solidFill>
                  <a:srgbClr val="CC0099"/>
                </a:solidFill>
              </a:rPr>
              <a:t>oop</a:t>
            </a:r>
            <a:r>
              <a:rPr lang="en-US" dirty="0">
                <a:solidFill>
                  <a:srgbClr val="CC0099"/>
                </a:solidFill>
              </a:rPr>
              <a:t>(S) = </a:t>
            </a:r>
            <a:r>
              <a:rPr lang="en-US" dirty="0"/>
              <a:t>8</a:t>
            </a:r>
            <a:endParaRPr lang="en-US" dirty="0">
              <a:solidFill>
                <a:srgbClr val="CC0099"/>
              </a:solidFill>
            </a:endParaRPr>
          </a:p>
          <a:p>
            <a:pPr marL="571500" indent="-342900">
              <a:lnSpc>
                <a:spcPct val="140000"/>
              </a:lnSpc>
              <a:spcBef>
                <a:spcPts val="0"/>
              </a:spcBef>
            </a:pPr>
            <a:r>
              <a:rPr lang="en-US" dirty="0" err="1">
                <a:solidFill>
                  <a:srgbClr val="CC0099"/>
                </a:solidFill>
              </a:rPr>
              <a:t>h</a:t>
            </a:r>
            <a:r>
              <a:rPr lang="en-US" baseline="-25000" dirty="0" err="1">
                <a:solidFill>
                  <a:srgbClr val="CC0099"/>
                </a:solidFill>
              </a:rPr>
              <a:t>md</a:t>
            </a:r>
            <a:r>
              <a:rPr lang="en-US" dirty="0">
                <a:solidFill>
                  <a:srgbClr val="CC0099"/>
                </a:solidFill>
              </a:rPr>
              <a:t>(S) = </a:t>
            </a:r>
            <a:r>
              <a:rPr lang="en-US" dirty="0"/>
              <a:t>3+1+2+2+2+3+3+2 = 18 </a:t>
            </a:r>
          </a:p>
          <a:p>
            <a:pPr marL="571500" indent="-342900">
              <a:lnSpc>
                <a:spcPct val="140000"/>
              </a:lnSpc>
              <a:spcBef>
                <a:spcPts val="0"/>
              </a:spcBef>
            </a:pPr>
            <a:endParaRPr lang="en-US" dirty="0"/>
          </a:p>
          <a:p>
            <a:pPr marL="228600" lvl="0" indent="0" algn="l" rtl="0">
              <a:lnSpc>
                <a:spcPct val="140000"/>
              </a:lnSpc>
              <a:spcBef>
                <a:spcPts val="0"/>
              </a:spcBef>
              <a:spcAft>
                <a:spcPts val="0"/>
              </a:spcAft>
              <a:buSzPts val="2000"/>
              <a:buNone/>
            </a:pPr>
            <a:endParaRPr lang="en-US" dirty="0"/>
          </a:p>
        </p:txBody>
      </p:sp>
      <p:pic>
        <p:nvPicPr>
          <p:cNvPr id="11" name="Picture 4">
            <a:extLst>
              <a:ext uri="{FF2B5EF4-FFF2-40B4-BE49-F238E27FC236}">
                <a16:creationId xmlns:a16="http://schemas.microsoft.com/office/drawing/2014/main" id="{2E6F36DD-7AE6-4D43-B62E-6F79A7445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084102" y="1825625"/>
            <a:ext cx="5269698" cy="3334204"/>
          </a:xfrm>
          <a:prstGeom prst="rect">
            <a:avLst/>
          </a:prstGeom>
          <a:noFill/>
          <a:ln>
            <a:noFill/>
          </a:ln>
        </p:spPr>
      </p:pic>
      <p:sp>
        <p:nvSpPr>
          <p:cNvPr id="3" name="Google Shape;295;p20">
            <a:extLst>
              <a:ext uri="{FF2B5EF4-FFF2-40B4-BE49-F238E27FC236}">
                <a16:creationId xmlns:a16="http://schemas.microsoft.com/office/drawing/2014/main" id="{A870DB07-097A-C7C1-2042-5BD178FD7514}"/>
              </a:ext>
            </a:extLst>
          </p:cNvPr>
          <p:cNvSpPr/>
          <p:nvPr/>
        </p:nvSpPr>
        <p:spPr>
          <a:xfrm>
            <a:off x="5219236" y="4857343"/>
            <a:ext cx="5875008" cy="955765"/>
          </a:xfrm>
          <a:prstGeom prst="wedgeRoundRectCallout">
            <a:avLst>
              <a:gd name="adj1" fmla="val -54463"/>
              <a:gd name="adj2" fmla="val -24854"/>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dirty="0">
                <a:solidFill>
                  <a:schemeClr val="dk1"/>
                </a:solidFill>
                <a:ea typeface="Open Sans"/>
                <a:cs typeface="Open Sans"/>
                <a:sym typeface="Open Sans"/>
              </a:rPr>
              <a:t>A* with </a:t>
            </a:r>
            <a:r>
              <a:rPr lang="en-US" sz="2800" dirty="0" err="1">
                <a:solidFill>
                  <a:srgbClr val="CC0099"/>
                </a:solidFill>
              </a:rPr>
              <a:t>h</a:t>
            </a:r>
            <a:r>
              <a:rPr lang="en-US" sz="2800" baseline="-25000" dirty="0" err="1">
                <a:solidFill>
                  <a:srgbClr val="CC0099"/>
                </a:solidFill>
              </a:rPr>
              <a:t>md</a:t>
            </a:r>
            <a:r>
              <a:rPr lang="en-US" sz="2800" baseline="-25000" dirty="0">
                <a:solidFill>
                  <a:srgbClr val="CC0099"/>
                </a:solidFill>
              </a:rPr>
              <a:t> </a:t>
            </a:r>
            <a:r>
              <a:rPr lang="en-US" sz="2500" dirty="0">
                <a:solidFill>
                  <a:schemeClr val="dk1"/>
                </a:solidFill>
                <a:ea typeface="Open Sans"/>
                <a:cs typeface="Open Sans"/>
                <a:sym typeface="Open Sans"/>
              </a:rPr>
              <a:t>expands about 2,500</a:t>
            </a:r>
          </a:p>
        </p:txBody>
      </p:sp>
      <p:sp>
        <p:nvSpPr>
          <p:cNvPr id="4" name="Google Shape;295;p20">
            <a:extLst>
              <a:ext uri="{FF2B5EF4-FFF2-40B4-BE49-F238E27FC236}">
                <a16:creationId xmlns:a16="http://schemas.microsoft.com/office/drawing/2014/main" id="{5A289B19-BF1E-F43B-C599-25101E4D7015}"/>
              </a:ext>
            </a:extLst>
          </p:cNvPr>
          <p:cNvSpPr/>
          <p:nvPr/>
        </p:nvSpPr>
        <p:spPr>
          <a:xfrm>
            <a:off x="5055113" y="3756866"/>
            <a:ext cx="5875008" cy="955765"/>
          </a:xfrm>
          <a:prstGeom prst="wedgeRoundRectCallout">
            <a:avLst>
              <a:gd name="adj1" fmla="val -83596"/>
              <a:gd name="adj2" fmla="val 43834"/>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dirty="0">
                <a:solidFill>
                  <a:schemeClr val="dk1"/>
                </a:solidFill>
                <a:latin typeface="Open Sans"/>
                <a:ea typeface="Open Sans"/>
                <a:cs typeface="Open Sans"/>
                <a:sym typeface="Open Sans"/>
              </a:rPr>
              <a:t>BFS expands about 176,000 nodes, A* with </a:t>
            </a:r>
            <a:r>
              <a:rPr lang="en-US" sz="2800" dirty="0">
                <a:solidFill>
                  <a:srgbClr val="CC0099"/>
                </a:solidFill>
              </a:rPr>
              <a:t>h</a:t>
            </a:r>
            <a:r>
              <a:rPr lang="en-US" sz="2800" baseline="-25000" dirty="0">
                <a:solidFill>
                  <a:srgbClr val="CC0099"/>
                </a:solidFill>
              </a:rPr>
              <a:t>oop </a:t>
            </a:r>
            <a:r>
              <a:rPr lang="en-US" sz="2500" dirty="0">
                <a:solidFill>
                  <a:schemeClr val="dk1"/>
                </a:solidFill>
                <a:ea typeface="Open Sans"/>
                <a:cs typeface="Open Sans"/>
                <a:sym typeface="Open Sans"/>
              </a:rPr>
              <a:t>expands about 23,000</a:t>
            </a:r>
            <a:endParaRPr sz="2500"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4873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itle 1">
            <a:extLst>
              <a:ext uri="{FF2B5EF4-FFF2-40B4-BE49-F238E27FC236}">
                <a16:creationId xmlns:a16="http://schemas.microsoft.com/office/drawing/2014/main" id="{88208BAC-2953-D047-AD54-049C63F0D7FA}"/>
              </a:ext>
            </a:extLst>
          </p:cNvPr>
          <p:cNvSpPr>
            <a:spLocks noGrp="1"/>
          </p:cNvSpPr>
          <p:nvPr>
            <p:ph type="title"/>
          </p:nvPr>
        </p:nvSpPr>
        <p:spPr/>
        <p:txBody>
          <a:bodyPr/>
          <a:lstStyle/>
          <a:p>
            <a:r>
              <a:rPr lang="en-US" dirty="0">
                <a:ea typeface="Open Sans"/>
                <a:cs typeface="Open Sans"/>
                <a:sym typeface="Open Sans"/>
              </a:rPr>
              <a:t>Relaxed problems</a:t>
            </a:r>
            <a:endParaRPr lang="en-US" dirty="0"/>
          </a:p>
        </p:txBody>
      </p:sp>
      <p:sp>
        <p:nvSpPr>
          <p:cNvPr id="73" name="Google Shape;73;g92b3bf485b_0_0"/>
          <p:cNvSpPr txBox="1">
            <a:spLocks noGrp="1"/>
          </p:cNvSpPr>
          <p:nvPr>
            <p:ph idx="1"/>
          </p:nvPr>
        </p:nvSpPr>
        <p:spPr>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571500" indent="-342900">
              <a:lnSpc>
                <a:spcPct val="140000"/>
              </a:lnSpc>
              <a:spcBef>
                <a:spcPts val="0"/>
              </a:spcBef>
            </a:pPr>
            <a:r>
              <a:rPr lang="en-US" dirty="0"/>
              <a:t>A problem with fewer restrictions on the actions than the original is called a </a:t>
            </a:r>
            <a:r>
              <a:rPr lang="en-US" i="1" dirty="0">
                <a:solidFill>
                  <a:schemeClr val="accent2"/>
                </a:solidFill>
              </a:rPr>
              <a:t>relaxed problem</a:t>
            </a:r>
          </a:p>
          <a:p>
            <a:pPr marL="571500" indent="-342900">
              <a:lnSpc>
                <a:spcPct val="140000"/>
              </a:lnSpc>
              <a:spcBef>
                <a:spcPts val="0"/>
              </a:spcBef>
            </a:pPr>
            <a:r>
              <a:rPr lang="en-US" i="1" dirty="0">
                <a:solidFill>
                  <a:schemeClr val="accent2"/>
                </a:solidFill>
                <a:effectLst>
                  <a:outerShdw blurRad="38100" dist="38100" dir="2700000" algn="tl">
                    <a:srgbClr val="000000">
                      <a:alpha val="43137"/>
                    </a:srgbClr>
                  </a:outerShdw>
                </a:effectLst>
              </a:rPr>
              <a:t>The cost of an optimal solution to a relaxed problem is an admissible heuristic for the original problem</a:t>
            </a:r>
          </a:p>
          <a:p>
            <a:pPr marL="571500" indent="-342900">
              <a:lnSpc>
                <a:spcPct val="140000"/>
              </a:lnSpc>
              <a:spcBef>
                <a:spcPts val="0"/>
              </a:spcBef>
            </a:pPr>
            <a:r>
              <a:rPr lang="en-US" dirty="0"/>
              <a:t>If the rules of the 8-puzzle are relaxed so that a tile can move </a:t>
            </a:r>
            <a:r>
              <a:rPr lang="en-US" i="1" dirty="0">
                <a:solidFill>
                  <a:schemeClr val="accent2"/>
                </a:solidFill>
              </a:rPr>
              <a:t>anywhere</a:t>
            </a:r>
            <a:r>
              <a:rPr lang="en-US" dirty="0"/>
              <a:t>, then </a:t>
            </a:r>
            <a:r>
              <a:rPr lang="en-US" i="1" dirty="0"/>
              <a:t>h</a:t>
            </a:r>
            <a:r>
              <a:rPr lang="en-US" i="1" baseline="-25000" dirty="0"/>
              <a:t>oop</a:t>
            </a:r>
            <a:r>
              <a:rPr lang="en-US" i="1" dirty="0"/>
              <a:t>(n) </a:t>
            </a:r>
            <a:r>
              <a:rPr lang="en-US" dirty="0"/>
              <a:t>gives the shortest solution</a:t>
            </a:r>
          </a:p>
          <a:p>
            <a:pPr marL="571500" indent="-342900">
              <a:lnSpc>
                <a:spcPct val="140000"/>
              </a:lnSpc>
              <a:spcBef>
                <a:spcPts val="0"/>
              </a:spcBef>
            </a:pPr>
            <a:r>
              <a:rPr lang="en-US" dirty="0"/>
              <a:t>If the rules are relaxed so that a tile can move to </a:t>
            </a:r>
            <a:r>
              <a:rPr lang="en-US" i="1" dirty="0">
                <a:solidFill>
                  <a:schemeClr val="accent2"/>
                </a:solidFill>
              </a:rPr>
              <a:t>any adjacent square, </a:t>
            </a:r>
            <a:r>
              <a:rPr lang="en-US" dirty="0"/>
              <a:t>then </a:t>
            </a:r>
            <a:r>
              <a:rPr lang="en-US" i="1" dirty="0" err="1"/>
              <a:t>h</a:t>
            </a:r>
            <a:r>
              <a:rPr lang="en-US" i="1" baseline="-25000" dirty="0" err="1"/>
              <a:t>md</a:t>
            </a:r>
            <a:r>
              <a:rPr lang="en-US" i="1" dirty="0"/>
              <a:t>(n) </a:t>
            </a:r>
            <a:r>
              <a:rPr lang="en-US" dirty="0"/>
              <a:t>gives the shortest solution</a:t>
            </a:r>
          </a:p>
        </p:txBody>
      </p:sp>
    </p:spTree>
    <p:extLst>
      <p:ext uri="{BB962C8B-B14F-4D97-AF65-F5344CB8AC3E}">
        <p14:creationId xmlns:p14="http://schemas.microsoft.com/office/powerpoint/2010/main" val="17444960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itle 1">
            <a:extLst>
              <a:ext uri="{FF2B5EF4-FFF2-40B4-BE49-F238E27FC236}">
                <a16:creationId xmlns:a16="http://schemas.microsoft.com/office/drawing/2014/main" id="{2167A5D6-3083-D24B-B7C6-8AA770814CA2}"/>
              </a:ext>
            </a:extLst>
          </p:cNvPr>
          <p:cNvSpPr>
            <a:spLocks noGrp="1"/>
          </p:cNvSpPr>
          <p:nvPr>
            <p:ph type="title"/>
          </p:nvPr>
        </p:nvSpPr>
        <p:spPr/>
        <p:txBody>
          <a:bodyPr/>
          <a:lstStyle/>
          <a:p>
            <a:r>
              <a:rPr lang="en-US" dirty="0">
                <a:ea typeface="Open Sans"/>
                <a:cs typeface="Open Sans"/>
                <a:sym typeface="Open Sans"/>
              </a:rPr>
              <a:t>Defining Heuristics: </a:t>
            </a:r>
            <a:r>
              <a:rPr lang="en-US" i="1" dirty="0">
                <a:ea typeface="Open Sans"/>
                <a:cs typeface="Open Sans"/>
                <a:sym typeface="Open Sans"/>
              </a:rPr>
              <a:t>h(n)</a:t>
            </a:r>
            <a:endParaRPr lang="en-US" dirty="0"/>
          </a:p>
        </p:txBody>
      </p:sp>
      <p:sp>
        <p:nvSpPr>
          <p:cNvPr id="73" name="Google Shape;73;g92b3bf485b_0_0"/>
          <p:cNvSpPr txBox="1">
            <a:spLocks noGrp="1"/>
          </p:cNvSpPr>
          <p:nvPr>
            <p:ph idx="1"/>
          </p:nvPr>
        </p:nvSpPr>
        <p:spPr>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571500" indent="-342900">
              <a:lnSpc>
                <a:spcPct val="140000"/>
              </a:lnSpc>
              <a:spcBef>
                <a:spcPts val="0"/>
              </a:spcBef>
            </a:pPr>
            <a:r>
              <a:rPr lang="en-US" dirty="0"/>
              <a:t>Cost of an exact solution to a </a:t>
            </a:r>
            <a:r>
              <a:rPr lang="en-US" i="1" dirty="0">
                <a:solidFill>
                  <a:schemeClr val="accent2"/>
                </a:solidFill>
              </a:rPr>
              <a:t>relaxed</a:t>
            </a:r>
            <a:r>
              <a:rPr lang="en-US" dirty="0"/>
              <a:t> problem (fewer restrictions on operator) </a:t>
            </a:r>
          </a:p>
          <a:p>
            <a:pPr marL="571500" indent="-342900">
              <a:lnSpc>
                <a:spcPct val="140000"/>
              </a:lnSpc>
              <a:spcBef>
                <a:spcPts val="0"/>
              </a:spcBef>
            </a:pPr>
            <a:r>
              <a:rPr lang="en-US" dirty="0"/>
              <a:t>Constraints on </a:t>
            </a:r>
            <a:r>
              <a:rPr lang="en-US" i="1" dirty="0">
                <a:solidFill>
                  <a:schemeClr val="accent2"/>
                </a:solidFill>
              </a:rPr>
              <a:t>Full </a:t>
            </a:r>
            <a:r>
              <a:rPr lang="en-US" dirty="0"/>
              <a:t>Problem:</a:t>
            </a:r>
          </a:p>
          <a:p>
            <a:pPr marL="685800" lvl="1" indent="0">
              <a:lnSpc>
                <a:spcPct val="140000"/>
              </a:lnSpc>
              <a:spcBef>
                <a:spcPts val="0"/>
              </a:spcBef>
              <a:buNone/>
            </a:pPr>
            <a:r>
              <a:rPr lang="en-US" dirty="0"/>
              <a:t>A tile can move from square A to square B </a:t>
            </a:r>
            <a:r>
              <a:rPr lang="en-US" i="1" dirty="0"/>
              <a:t>if</a:t>
            </a:r>
            <a:r>
              <a:rPr lang="en-US" dirty="0"/>
              <a:t> </a:t>
            </a:r>
            <a:r>
              <a:rPr lang="en-US" dirty="0">
                <a:solidFill>
                  <a:schemeClr val="accent2"/>
                </a:solidFill>
              </a:rPr>
              <a:t>A is adjacent to B</a:t>
            </a:r>
            <a:r>
              <a:rPr lang="en-US" dirty="0"/>
              <a:t> </a:t>
            </a:r>
            <a:r>
              <a:rPr lang="en-US" i="1" dirty="0"/>
              <a:t>and </a:t>
            </a:r>
            <a:r>
              <a:rPr lang="en-US" dirty="0">
                <a:solidFill>
                  <a:srgbClr val="FF0000"/>
                </a:solidFill>
              </a:rPr>
              <a:t>B is blank</a:t>
            </a:r>
            <a:r>
              <a:rPr lang="en-US" dirty="0"/>
              <a:t>.</a:t>
            </a:r>
          </a:p>
          <a:p>
            <a:pPr marL="1028700" lvl="1" indent="-342900">
              <a:lnSpc>
                <a:spcPct val="140000"/>
              </a:lnSpc>
              <a:spcBef>
                <a:spcPts val="0"/>
              </a:spcBef>
            </a:pPr>
            <a:r>
              <a:rPr lang="en-US" dirty="0"/>
              <a:t>Constraints on </a:t>
            </a:r>
            <a:r>
              <a:rPr lang="en-US" i="1" dirty="0">
                <a:solidFill>
                  <a:schemeClr val="accent2"/>
                </a:solidFill>
              </a:rPr>
              <a:t>relaxed </a:t>
            </a:r>
            <a:r>
              <a:rPr lang="en-US" dirty="0"/>
              <a:t>problems:</a:t>
            </a:r>
          </a:p>
          <a:p>
            <a:pPr marL="1485900" lvl="2">
              <a:lnSpc>
                <a:spcPct val="140000"/>
              </a:lnSpc>
              <a:spcBef>
                <a:spcPts val="0"/>
              </a:spcBef>
            </a:pPr>
            <a:r>
              <a:rPr lang="en-US" dirty="0"/>
              <a:t>A tile can move from square A to square B </a:t>
            </a:r>
            <a:r>
              <a:rPr lang="en-US" i="1" dirty="0"/>
              <a:t>if</a:t>
            </a:r>
            <a:r>
              <a:rPr lang="en-US" dirty="0"/>
              <a:t> </a:t>
            </a:r>
            <a:r>
              <a:rPr lang="en-US" dirty="0">
                <a:solidFill>
                  <a:schemeClr val="accent2"/>
                </a:solidFill>
              </a:rPr>
              <a:t>A is adjacent to B</a:t>
            </a:r>
            <a:r>
              <a:rPr lang="en-US" dirty="0"/>
              <a:t>. (</a:t>
            </a:r>
            <a:r>
              <a:rPr lang="en-US" dirty="0" err="1"/>
              <a:t>h</a:t>
            </a:r>
            <a:r>
              <a:rPr lang="en-US" baseline="-25000" dirty="0" err="1"/>
              <a:t>md</a:t>
            </a:r>
            <a:r>
              <a:rPr lang="en-US" dirty="0"/>
              <a:t>)</a:t>
            </a:r>
          </a:p>
          <a:p>
            <a:pPr marL="1485900" lvl="2">
              <a:lnSpc>
                <a:spcPct val="140000"/>
              </a:lnSpc>
              <a:spcBef>
                <a:spcPts val="0"/>
              </a:spcBef>
            </a:pPr>
            <a:r>
              <a:rPr lang="en-US" dirty="0"/>
              <a:t>A tile can move from square A to square B </a:t>
            </a:r>
            <a:r>
              <a:rPr lang="en-US" i="1" dirty="0"/>
              <a:t>if </a:t>
            </a:r>
            <a:r>
              <a:rPr lang="en-US" dirty="0">
                <a:solidFill>
                  <a:srgbClr val="FF0000"/>
                </a:solidFill>
              </a:rPr>
              <a:t>B is blank</a:t>
            </a:r>
            <a:r>
              <a:rPr lang="en-US" dirty="0"/>
              <a:t>. </a:t>
            </a:r>
          </a:p>
          <a:p>
            <a:pPr marL="1485900" lvl="2">
              <a:lnSpc>
                <a:spcPct val="140000"/>
              </a:lnSpc>
              <a:spcBef>
                <a:spcPts val="0"/>
              </a:spcBef>
            </a:pPr>
            <a:r>
              <a:rPr lang="en-US" dirty="0"/>
              <a:t>A tile can move from square A to square B. (h</a:t>
            </a:r>
            <a:r>
              <a:rPr lang="en-US" baseline="-25000" dirty="0"/>
              <a:t>oop</a:t>
            </a:r>
            <a:r>
              <a:rPr lang="en-US" dirty="0"/>
              <a:t>)</a:t>
            </a:r>
          </a:p>
          <a:p>
            <a:pPr marL="1485900" lvl="2">
              <a:lnSpc>
                <a:spcPct val="140000"/>
              </a:lnSpc>
              <a:spcBef>
                <a:spcPts val="0"/>
              </a:spcBef>
            </a:pPr>
            <a:endParaRPr lang="en-US" dirty="0"/>
          </a:p>
          <a:p>
            <a:pPr marL="1028700" lvl="1" indent="-342900">
              <a:lnSpc>
                <a:spcPct val="140000"/>
              </a:lnSpc>
              <a:spcBef>
                <a:spcPts val="0"/>
              </a:spcBef>
            </a:pPr>
            <a:endParaRPr lang="en-US" dirty="0"/>
          </a:p>
          <a:p>
            <a:pPr marL="1028700" lvl="1" indent="-342900">
              <a:lnSpc>
                <a:spcPct val="140000"/>
              </a:lnSpc>
              <a:spcBef>
                <a:spcPts val="0"/>
              </a:spcBef>
            </a:pPr>
            <a:endParaRPr lang="en-US" dirty="0"/>
          </a:p>
          <a:p>
            <a:pPr marL="228600" lvl="0" indent="0" algn="l" rtl="0">
              <a:lnSpc>
                <a:spcPct val="140000"/>
              </a:lnSpc>
              <a:spcBef>
                <a:spcPts val="0"/>
              </a:spcBef>
              <a:spcAft>
                <a:spcPts val="0"/>
              </a:spcAft>
              <a:buSzPts val="2000"/>
              <a:buNone/>
            </a:pPr>
            <a:endParaRPr dirty="0"/>
          </a:p>
          <a:p>
            <a:pPr marL="228600" lvl="0" indent="0" algn="l" rtl="0">
              <a:lnSpc>
                <a:spcPct val="140000"/>
              </a:lnSpc>
              <a:spcBef>
                <a:spcPts val="0"/>
              </a:spcBef>
              <a:spcAft>
                <a:spcPts val="0"/>
              </a:spcAft>
              <a:buSzPts val="2000"/>
              <a:buNone/>
            </a:pPr>
            <a:endParaRPr dirty="0"/>
          </a:p>
        </p:txBody>
      </p:sp>
    </p:spTree>
    <p:extLst>
      <p:ext uri="{BB962C8B-B14F-4D97-AF65-F5344CB8AC3E}">
        <p14:creationId xmlns:p14="http://schemas.microsoft.com/office/powerpoint/2010/main" val="23306962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itle 1">
            <a:extLst>
              <a:ext uri="{FF2B5EF4-FFF2-40B4-BE49-F238E27FC236}">
                <a16:creationId xmlns:a16="http://schemas.microsoft.com/office/drawing/2014/main" id="{997F0370-0E53-2547-B74D-D8439DD55B00}"/>
              </a:ext>
            </a:extLst>
          </p:cNvPr>
          <p:cNvSpPr>
            <a:spLocks noGrp="1"/>
          </p:cNvSpPr>
          <p:nvPr>
            <p:ph type="title"/>
          </p:nvPr>
        </p:nvSpPr>
        <p:spPr/>
        <p:txBody>
          <a:bodyPr/>
          <a:lstStyle/>
          <a:p>
            <a:r>
              <a:rPr lang="en-US" dirty="0">
                <a:ea typeface="Open Sans"/>
                <a:cs typeface="Open Sans"/>
                <a:sym typeface="Open Sans"/>
              </a:rPr>
              <a:t>Dominance: A metric on better heuristics</a:t>
            </a:r>
            <a:endParaRPr lang="en-US" dirty="0"/>
          </a:p>
        </p:txBody>
      </p:sp>
      <p:sp>
        <p:nvSpPr>
          <p:cNvPr id="73" name="Google Shape;73;g92b3bf485b_0_0"/>
          <p:cNvSpPr txBox="1">
            <a:spLocks noGrp="1"/>
          </p:cNvSpPr>
          <p:nvPr>
            <p:ph idx="1"/>
          </p:nvPr>
        </p:nvSpPr>
        <p:spPr>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571500" indent="-342900">
              <a:lnSpc>
                <a:spcPct val="140000"/>
              </a:lnSpc>
              <a:spcBef>
                <a:spcPts val="0"/>
              </a:spcBef>
            </a:pPr>
            <a:r>
              <a:rPr lang="en-US" dirty="0"/>
              <a:t>If </a:t>
            </a:r>
            <a:r>
              <a:rPr lang="en-US" sz="2400" i="1" dirty="0">
                <a:solidFill>
                  <a:schemeClr val="accent2"/>
                </a:solidFill>
                <a:latin typeface="Times New Roman" pitchFamily="18" charset="0"/>
              </a:rPr>
              <a:t>h</a:t>
            </a:r>
            <a:r>
              <a:rPr lang="en-US" sz="2400" i="1" baseline="-25000" dirty="0">
                <a:solidFill>
                  <a:schemeClr val="accent2"/>
                </a:solidFill>
                <a:latin typeface="Times New Roman" pitchFamily="18" charset="0"/>
              </a:rPr>
              <a:t>2</a:t>
            </a:r>
            <a:r>
              <a:rPr lang="en-US" sz="2400" i="1" dirty="0">
                <a:solidFill>
                  <a:schemeClr val="accent2"/>
                </a:solidFill>
                <a:latin typeface="Times New Roman" pitchFamily="18" charset="0"/>
              </a:rPr>
              <a:t>(n) </a:t>
            </a:r>
            <a:r>
              <a:rPr lang="en-US" sz="2400" i="1" dirty="0">
                <a:solidFill>
                  <a:schemeClr val="accent2"/>
                </a:solidFill>
                <a:latin typeface="Times New Roman" pitchFamily="18" charset="0"/>
                <a:cs typeface="Arial" pitchFamily="34" charset="0"/>
              </a:rPr>
              <a:t>≥</a:t>
            </a:r>
            <a:r>
              <a:rPr lang="en-US" sz="2400" i="1" dirty="0">
                <a:solidFill>
                  <a:schemeClr val="accent2"/>
                </a:solidFill>
                <a:latin typeface="Times New Roman" pitchFamily="18" charset="0"/>
              </a:rPr>
              <a:t> h</a:t>
            </a:r>
            <a:r>
              <a:rPr lang="en-US" sz="2400" i="1" baseline="-25000" dirty="0">
                <a:solidFill>
                  <a:schemeClr val="accent2"/>
                </a:solidFill>
                <a:latin typeface="Times New Roman" pitchFamily="18" charset="0"/>
              </a:rPr>
              <a:t>1</a:t>
            </a:r>
            <a:r>
              <a:rPr lang="en-US" sz="2400" i="1" dirty="0">
                <a:solidFill>
                  <a:schemeClr val="accent2"/>
                </a:solidFill>
                <a:latin typeface="Times New Roman" pitchFamily="18" charset="0"/>
              </a:rPr>
              <a:t>(n)</a:t>
            </a:r>
            <a:r>
              <a:rPr lang="en-US" i="1" dirty="0">
                <a:solidFill>
                  <a:schemeClr val="accent2"/>
                </a:solidFill>
              </a:rPr>
              <a:t> </a:t>
            </a:r>
            <a:r>
              <a:rPr lang="en-US" dirty="0"/>
              <a:t>for all </a:t>
            </a:r>
            <a:r>
              <a:rPr lang="en-US" i="1" dirty="0"/>
              <a:t>n</a:t>
            </a:r>
            <a:r>
              <a:rPr lang="en-US" dirty="0"/>
              <a:t> (both admissible)</a:t>
            </a:r>
          </a:p>
          <a:p>
            <a:pPr marL="1028700" lvl="1" indent="-342900">
              <a:lnSpc>
                <a:spcPct val="140000"/>
              </a:lnSpc>
              <a:spcBef>
                <a:spcPts val="0"/>
              </a:spcBef>
            </a:pPr>
            <a:r>
              <a:rPr lang="en-US" dirty="0"/>
              <a:t>then </a:t>
            </a:r>
            <a:r>
              <a:rPr lang="en-US" i="1" dirty="0"/>
              <a:t>h</a:t>
            </a:r>
            <a:r>
              <a:rPr lang="en-US" i="1" baseline="-25000" dirty="0"/>
              <a:t>2</a:t>
            </a:r>
            <a:r>
              <a:rPr lang="en-US" i="1" dirty="0"/>
              <a:t> </a:t>
            </a:r>
            <a:r>
              <a:rPr lang="en-US" i="1" dirty="0">
                <a:solidFill>
                  <a:schemeClr val="accent2"/>
                </a:solidFill>
              </a:rPr>
              <a:t>dominates </a:t>
            </a:r>
            <a:r>
              <a:rPr lang="en-US" i="1" dirty="0"/>
              <a:t>h</a:t>
            </a:r>
            <a:r>
              <a:rPr lang="en-US" i="1" baseline="-25000" dirty="0"/>
              <a:t>1</a:t>
            </a:r>
            <a:r>
              <a:rPr lang="en-US" i="1" dirty="0"/>
              <a:t> </a:t>
            </a:r>
          </a:p>
          <a:p>
            <a:pPr marL="571500" indent="-342900">
              <a:lnSpc>
                <a:spcPct val="140000"/>
              </a:lnSpc>
              <a:spcBef>
                <a:spcPts val="0"/>
              </a:spcBef>
            </a:pPr>
            <a:r>
              <a:rPr lang="en-US" dirty="0"/>
              <a:t>So </a:t>
            </a:r>
            <a:r>
              <a:rPr lang="en-US" i="1" dirty="0"/>
              <a:t>h</a:t>
            </a:r>
            <a:r>
              <a:rPr lang="en-US" i="1" baseline="-25000" dirty="0"/>
              <a:t>2</a:t>
            </a:r>
            <a:r>
              <a:rPr lang="en-US" i="1" dirty="0"/>
              <a:t> </a:t>
            </a:r>
            <a:r>
              <a:rPr lang="en-US" dirty="0"/>
              <a:t>is optimistic, but more accurate than </a:t>
            </a:r>
            <a:r>
              <a:rPr lang="en-US" i="1" dirty="0"/>
              <a:t>h</a:t>
            </a:r>
            <a:r>
              <a:rPr lang="en-US" i="1" baseline="-25000" dirty="0"/>
              <a:t>1</a:t>
            </a:r>
            <a:endParaRPr lang="en-US" dirty="0"/>
          </a:p>
          <a:p>
            <a:pPr marL="1028700" lvl="1" indent="-342900">
              <a:lnSpc>
                <a:spcPct val="140000"/>
              </a:lnSpc>
              <a:spcBef>
                <a:spcPts val="0"/>
              </a:spcBef>
            </a:pPr>
            <a:r>
              <a:rPr lang="en-US" b="1" i="1" dirty="0">
                <a:latin typeface="Times New Roman" pitchFamily="18" charset="0"/>
                <a:cs typeface="Times New Roman" pitchFamily="18" charset="0"/>
              </a:rPr>
              <a:t>h</a:t>
            </a:r>
            <a:r>
              <a:rPr lang="en-US" b="1" i="1" baseline="-25000" dirty="0">
                <a:latin typeface="Times New Roman" pitchFamily="18" charset="0"/>
                <a:cs typeface="Times New Roman" pitchFamily="18" charset="0"/>
              </a:rPr>
              <a:t>2</a:t>
            </a:r>
            <a:r>
              <a:rPr lang="en-US" i="1" dirty="0"/>
              <a:t> </a:t>
            </a:r>
            <a:r>
              <a:rPr lang="en-US" dirty="0"/>
              <a:t>is therefore better for search</a:t>
            </a:r>
          </a:p>
          <a:p>
            <a:pPr marL="1028700" lvl="1" indent="-342900">
              <a:lnSpc>
                <a:spcPct val="140000"/>
              </a:lnSpc>
              <a:spcBef>
                <a:spcPts val="0"/>
              </a:spcBef>
            </a:pPr>
            <a:r>
              <a:rPr lang="en-US" dirty="0"/>
              <a:t>Notice: </a:t>
            </a:r>
            <a:r>
              <a:rPr lang="en-US" b="1" i="1" dirty="0" err="1">
                <a:latin typeface="Times New Roman" pitchFamily="18" charset="0"/>
                <a:cs typeface="Times New Roman" pitchFamily="18" charset="0"/>
              </a:rPr>
              <a:t>h</a:t>
            </a:r>
            <a:r>
              <a:rPr lang="en-US" b="1" i="1" baseline="-25000" dirty="0" err="1">
                <a:latin typeface="Times New Roman" pitchFamily="18" charset="0"/>
                <a:cs typeface="Times New Roman" pitchFamily="18" charset="0"/>
              </a:rPr>
              <a:t>md</a:t>
            </a:r>
            <a:r>
              <a:rPr lang="en-US" baseline="-25000" dirty="0"/>
              <a:t> </a:t>
            </a:r>
            <a:r>
              <a:rPr lang="en-US" dirty="0"/>
              <a:t> dominates </a:t>
            </a:r>
            <a:r>
              <a:rPr lang="en-US" b="1" i="1" dirty="0">
                <a:latin typeface="Times New Roman" pitchFamily="18" charset="0"/>
                <a:cs typeface="Times New Roman" pitchFamily="18" charset="0"/>
              </a:rPr>
              <a:t>h</a:t>
            </a:r>
            <a:r>
              <a:rPr lang="en-US" b="1" i="1" baseline="-25000" dirty="0">
                <a:latin typeface="Times New Roman" pitchFamily="18" charset="0"/>
                <a:cs typeface="Times New Roman" pitchFamily="18" charset="0"/>
              </a:rPr>
              <a:t>oop</a:t>
            </a:r>
          </a:p>
          <a:p>
            <a:pPr marL="571500" indent="-342900">
              <a:lnSpc>
                <a:spcPct val="140000"/>
              </a:lnSpc>
              <a:spcBef>
                <a:spcPts val="0"/>
              </a:spcBef>
            </a:pPr>
            <a:r>
              <a:rPr lang="en-US" dirty="0"/>
              <a:t>Typical search costs (average number of nodes expanded):</a:t>
            </a:r>
          </a:p>
          <a:p>
            <a:pPr marL="571500" indent="-342900">
              <a:lnSpc>
                <a:spcPct val="140000"/>
              </a:lnSpc>
              <a:spcBef>
                <a:spcPts val="0"/>
              </a:spcBef>
            </a:pPr>
            <a:r>
              <a:rPr lang="en-US" i="1" dirty="0"/>
              <a:t>d=12	</a:t>
            </a:r>
            <a:r>
              <a:rPr lang="en-US" dirty="0"/>
              <a:t>Iterative Deepening Search  = 3,644,035 nodes</a:t>
            </a:r>
            <a:br>
              <a:rPr lang="en-US" dirty="0"/>
            </a:br>
            <a:r>
              <a:rPr lang="en-US" dirty="0"/>
              <a:t>	A</a:t>
            </a:r>
            <a:r>
              <a:rPr lang="en-US" baseline="30000" dirty="0"/>
              <a:t>*</a:t>
            </a:r>
            <a:r>
              <a:rPr lang="en-US" dirty="0"/>
              <a:t>(h</a:t>
            </a:r>
            <a:r>
              <a:rPr lang="en-US" baseline="-25000" dirty="0"/>
              <a:t>oop</a:t>
            </a:r>
            <a:r>
              <a:rPr lang="en-US" dirty="0"/>
              <a:t>) = 227 nodes, A</a:t>
            </a:r>
            <a:r>
              <a:rPr lang="en-US" baseline="30000" dirty="0"/>
              <a:t>*</a:t>
            </a:r>
            <a:r>
              <a:rPr lang="en-US" dirty="0"/>
              <a:t>(</a:t>
            </a:r>
            <a:r>
              <a:rPr lang="en-US" dirty="0" err="1"/>
              <a:t>h</a:t>
            </a:r>
            <a:r>
              <a:rPr lang="en-US" baseline="-25000" dirty="0" err="1"/>
              <a:t>md</a:t>
            </a:r>
            <a:r>
              <a:rPr lang="en-US" dirty="0"/>
              <a:t>) = 73 nodes </a:t>
            </a:r>
          </a:p>
          <a:p>
            <a:pPr marL="571500" indent="-342900">
              <a:lnSpc>
                <a:spcPct val="140000"/>
              </a:lnSpc>
              <a:spcBef>
                <a:spcPts val="0"/>
              </a:spcBef>
            </a:pPr>
            <a:r>
              <a:rPr lang="en-US" i="1" dirty="0"/>
              <a:t>d=24 	</a:t>
            </a:r>
            <a:r>
              <a:rPr lang="en-US" dirty="0"/>
              <a:t>IDS = too many nodes</a:t>
            </a:r>
            <a:br>
              <a:rPr lang="en-US" dirty="0"/>
            </a:br>
            <a:r>
              <a:rPr lang="en-US" dirty="0"/>
              <a:t>	A</a:t>
            </a:r>
            <a:r>
              <a:rPr lang="en-US" baseline="30000" dirty="0"/>
              <a:t>*</a:t>
            </a:r>
            <a:r>
              <a:rPr lang="en-US" dirty="0"/>
              <a:t>(h</a:t>
            </a:r>
            <a:r>
              <a:rPr lang="en-US" baseline="-25000" dirty="0"/>
              <a:t>oop</a:t>
            </a:r>
            <a:r>
              <a:rPr lang="en-US" dirty="0"/>
              <a:t>) = 39,135 nodes, A</a:t>
            </a:r>
            <a:r>
              <a:rPr lang="en-US" baseline="30000" dirty="0"/>
              <a:t>*</a:t>
            </a:r>
            <a:r>
              <a:rPr lang="en-US" dirty="0"/>
              <a:t>(</a:t>
            </a:r>
            <a:r>
              <a:rPr lang="en-US" dirty="0" err="1"/>
              <a:t>h</a:t>
            </a:r>
            <a:r>
              <a:rPr lang="en-US" baseline="-25000" dirty="0" err="1"/>
              <a:t>md</a:t>
            </a:r>
            <a:r>
              <a:rPr lang="en-US" dirty="0"/>
              <a:t>) = 1,641 nodes </a:t>
            </a:r>
          </a:p>
          <a:p>
            <a:pPr marL="571500" indent="-342900">
              <a:lnSpc>
                <a:spcPct val="140000"/>
              </a:lnSpc>
              <a:spcBef>
                <a:spcPts val="0"/>
              </a:spcBef>
            </a:pPr>
            <a:endParaRPr lang="en-US" dirty="0"/>
          </a:p>
          <a:p>
            <a:pPr marL="228600" lvl="0" indent="0" algn="l" rtl="0">
              <a:lnSpc>
                <a:spcPct val="140000"/>
              </a:lnSpc>
              <a:spcBef>
                <a:spcPts val="0"/>
              </a:spcBef>
              <a:spcAft>
                <a:spcPts val="0"/>
              </a:spcAft>
              <a:buSzPts val="2000"/>
              <a:buNone/>
            </a:pPr>
            <a:endParaRPr dirty="0"/>
          </a:p>
        </p:txBody>
      </p:sp>
    </p:spTree>
    <p:extLst>
      <p:ext uri="{BB962C8B-B14F-4D97-AF65-F5344CB8AC3E}">
        <p14:creationId xmlns:p14="http://schemas.microsoft.com/office/powerpoint/2010/main" val="20344883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itle 1">
            <a:extLst>
              <a:ext uri="{FF2B5EF4-FFF2-40B4-BE49-F238E27FC236}">
                <a16:creationId xmlns:a16="http://schemas.microsoft.com/office/drawing/2014/main" id="{055B52CC-6335-1A47-A00E-F37F7C2DAAD9}"/>
              </a:ext>
            </a:extLst>
          </p:cNvPr>
          <p:cNvSpPr>
            <a:spLocks noGrp="1"/>
          </p:cNvSpPr>
          <p:nvPr>
            <p:ph type="title"/>
          </p:nvPr>
        </p:nvSpPr>
        <p:spPr/>
        <p:txBody>
          <a:bodyPr/>
          <a:lstStyle/>
          <a:p>
            <a:r>
              <a:rPr lang="en-US" dirty="0">
                <a:ea typeface="Open Sans"/>
                <a:cs typeface="Open Sans"/>
                <a:sym typeface="Open Sans"/>
              </a:rPr>
              <a:t>The best and worst admissible heuristics</a:t>
            </a:r>
            <a:endParaRPr lang="en-US" dirty="0"/>
          </a:p>
        </p:txBody>
      </p:sp>
      <p:sp>
        <p:nvSpPr>
          <p:cNvPr id="73" name="Google Shape;73;g92b3bf485b_0_0"/>
          <p:cNvSpPr txBox="1">
            <a:spLocks noGrp="1"/>
          </p:cNvSpPr>
          <p:nvPr>
            <p:ph idx="1"/>
          </p:nvPr>
        </p:nvSpPr>
        <p:spPr>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571500" indent="-342900">
              <a:lnSpc>
                <a:spcPct val="140000"/>
              </a:lnSpc>
              <a:spcBef>
                <a:spcPts val="0"/>
              </a:spcBef>
            </a:pPr>
            <a:r>
              <a:rPr lang="en-US" b="1" dirty="0"/>
              <a:t>h*(n)  -  the (unachievable) Oracle heuristic</a:t>
            </a:r>
          </a:p>
          <a:p>
            <a:pPr marL="1028700" lvl="1" indent="-342900">
              <a:lnSpc>
                <a:spcPct val="140000"/>
              </a:lnSpc>
              <a:spcBef>
                <a:spcPts val="0"/>
              </a:spcBef>
            </a:pPr>
            <a:r>
              <a:rPr lang="en-US" dirty="0"/>
              <a:t>h*(n) = the true distance from the n to goal</a:t>
            </a:r>
          </a:p>
          <a:p>
            <a:pPr marL="228600" indent="0">
              <a:lnSpc>
                <a:spcPct val="140000"/>
              </a:lnSpc>
              <a:spcBef>
                <a:spcPts val="0"/>
              </a:spcBef>
              <a:buNone/>
            </a:pPr>
            <a:endParaRPr lang="en-US" dirty="0"/>
          </a:p>
          <a:p>
            <a:pPr marL="228600" indent="0">
              <a:lnSpc>
                <a:spcPct val="140000"/>
              </a:lnSpc>
              <a:spcBef>
                <a:spcPts val="0"/>
              </a:spcBef>
              <a:buNone/>
            </a:pPr>
            <a:r>
              <a:rPr lang="en-US" b="1" dirty="0" err="1"/>
              <a:t>h</a:t>
            </a:r>
            <a:r>
              <a:rPr lang="en-US" b="1" baseline="-25000" dirty="0" err="1"/>
              <a:t>we’re</a:t>
            </a:r>
            <a:r>
              <a:rPr lang="en-US" b="1" baseline="-25000" dirty="0"/>
              <a:t> here already</a:t>
            </a:r>
            <a:r>
              <a:rPr lang="en-US" b="1" dirty="0"/>
              <a:t>(n)= </a:t>
            </a:r>
            <a:r>
              <a:rPr lang="en-US" b="1" dirty="0" err="1"/>
              <a:t>h</a:t>
            </a:r>
            <a:r>
              <a:rPr lang="en-US" b="1" baseline="-25000" dirty="0" err="1"/>
              <a:t>teleportation</a:t>
            </a:r>
            <a:r>
              <a:rPr lang="en-US" b="1" dirty="0"/>
              <a:t>(n)=0</a:t>
            </a:r>
          </a:p>
          <a:p>
            <a:pPr marL="228600" indent="0">
              <a:lnSpc>
                <a:spcPct val="140000"/>
              </a:lnSpc>
              <a:spcBef>
                <a:spcPts val="0"/>
              </a:spcBef>
              <a:buNone/>
            </a:pPr>
            <a:endParaRPr lang="en-US" dirty="0"/>
          </a:p>
          <a:p>
            <a:pPr marL="571500" indent="-342900">
              <a:lnSpc>
                <a:spcPct val="140000"/>
              </a:lnSpc>
              <a:spcBef>
                <a:spcPts val="0"/>
              </a:spcBef>
            </a:pPr>
            <a:r>
              <a:rPr lang="en-US" b="1" dirty="0"/>
              <a:t>Admissible:  both yes!!!</a:t>
            </a:r>
          </a:p>
          <a:p>
            <a:pPr marL="571500" indent="-342900">
              <a:lnSpc>
                <a:spcPct val="140000"/>
              </a:lnSpc>
              <a:spcBef>
                <a:spcPts val="0"/>
              </a:spcBef>
            </a:pPr>
            <a:r>
              <a:rPr lang="en-US" b="1" dirty="0"/>
              <a:t>h*(n) </a:t>
            </a:r>
            <a:r>
              <a:rPr lang="en-US" b="1" i="1" dirty="0"/>
              <a:t>dominates all other heuristics</a:t>
            </a:r>
          </a:p>
          <a:p>
            <a:pPr marL="571500" indent="-342900">
              <a:lnSpc>
                <a:spcPct val="140000"/>
              </a:lnSpc>
              <a:spcBef>
                <a:spcPts val="0"/>
              </a:spcBef>
            </a:pPr>
            <a:r>
              <a:rPr lang="en-US" b="1" dirty="0" err="1"/>
              <a:t>h</a:t>
            </a:r>
            <a:r>
              <a:rPr lang="en-US" b="1" baseline="-25000" dirty="0" err="1"/>
              <a:t>teleportation</a:t>
            </a:r>
            <a:r>
              <a:rPr lang="en-US" b="1" dirty="0"/>
              <a:t>(n) </a:t>
            </a:r>
            <a:r>
              <a:rPr lang="en-US" b="1" i="1" dirty="0"/>
              <a:t>is dominated by all heuristics</a:t>
            </a:r>
            <a:endParaRPr lang="en-US" b="1" dirty="0"/>
          </a:p>
          <a:p>
            <a:pPr marL="571500" indent="-342900">
              <a:lnSpc>
                <a:spcPct val="140000"/>
              </a:lnSpc>
              <a:spcBef>
                <a:spcPts val="0"/>
              </a:spcBef>
            </a:pPr>
            <a:endParaRPr lang="en-US" dirty="0"/>
          </a:p>
          <a:p>
            <a:pPr marL="228600" indent="0">
              <a:lnSpc>
                <a:spcPct val="140000"/>
              </a:lnSpc>
              <a:spcBef>
                <a:spcPts val="0"/>
              </a:spcBef>
              <a:buNone/>
            </a:pPr>
            <a:endParaRPr lang="en-US" dirty="0"/>
          </a:p>
          <a:p>
            <a:pPr marL="685800" lvl="1" indent="0">
              <a:lnSpc>
                <a:spcPct val="140000"/>
              </a:lnSpc>
              <a:spcBef>
                <a:spcPts val="0"/>
              </a:spcBef>
              <a:buNone/>
            </a:pPr>
            <a:endParaRPr lang="en-US" dirty="0"/>
          </a:p>
          <a:p>
            <a:pPr marL="228600" indent="0">
              <a:lnSpc>
                <a:spcPct val="140000"/>
              </a:lnSpc>
              <a:spcBef>
                <a:spcPts val="0"/>
              </a:spcBef>
              <a:buNone/>
            </a:pPr>
            <a:r>
              <a:rPr lang="en-US" dirty="0"/>
              <a:t>	</a:t>
            </a:r>
          </a:p>
          <a:p>
            <a:pPr marL="228600" lvl="0" indent="0" algn="l" rtl="0">
              <a:lnSpc>
                <a:spcPct val="140000"/>
              </a:lnSpc>
              <a:spcBef>
                <a:spcPts val="0"/>
              </a:spcBef>
              <a:spcAft>
                <a:spcPts val="0"/>
              </a:spcAft>
              <a:buSzPts val="2000"/>
              <a:buNone/>
            </a:pPr>
            <a:endParaRPr dirty="0"/>
          </a:p>
          <a:p>
            <a:pPr marL="228600" lvl="0" indent="0" algn="l" rtl="0">
              <a:lnSpc>
                <a:spcPct val="140000"/>
              </a:lnSpc>
              <a:spcBef>
                <a:spcPts val="0"/>
              </a:spcBef>
              <a:spcAft>
                <a:spcPts val="0"/>
              </a:spcAft>
              <a:buSzPts val="2000"/>
              <a:buNone/>
            </a:pPr>
            <a:endParaRPr dirty="0"/>
          </a:p>
        </p:txBody>
      </p:sp>
    </p:spTree>
    <p:extLst>
      <p:ext uri="{BB962C8B-B14F-4D97-AF65-F5344CB8AC3E}">
        <p14:creationId xmlns:p14="http://schemas.microsoft.com/office/powerpoint/2010/main" val="1215739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2" name="Rectangle 291">
            <a:extLst>
              <a:ext uri="{FF2B5EF4-FFF2-40B4-BE49-F238E27FC236}">
                <a16:creationId xmlns:a16="http://schemas.microsoft.com/office/drawing/2014/main" id="{44469818-A8DD-5D46-B26B-774A55B1818C}"/>
              </a:ext>
            </a:extLst>
          </p:cNvPr>
          <p:cNvSpPr/>
          <p:nvPr/>
        </p:nvSpPr>
        <p:spPr>
          <a:xfrm>
            <a:off x="569517" y="709168"/>
            <a:ext cx="1252266" cy="369332"/>
          </a:xfrm>
          <a:prstGeom prst="rect">
            <a:avLst/>
          </a:prstGeom>
          <a:noFill/>
          <a:ln>
            <a:noFill/>
          </a:ln>
        </p:spPr>
        <p:txBody>
          <a:bodyPr wrap="none">
            <a:spAutoFit/>
          </a:bodyPr>
          <a:lstStyle/>
          <a:p>
            <a:r>
              <a:rPr lang="en-US" dirty="0">
                <a:solidFill>
                  <a:schemeClr val="accent2"/>
                </a:solidFill>
                <a:latin typeface="Helvetica Neue" panose="02000503000000020004" pitchFamily="2" charset="0"/>
              </a:rPr>
              <a:t>Coruscant</a:t>
            </a:r>
            <a:endParaRPr lang="en-US" dirty="0">
              <a:solidFill>
                <a:schemeClr val="accent2"/>
              </a:solidFill>
              <a:effectLst/>
              <a:latin typeface="Helvetica Neue" panose="02000503000000020004" pitchFamily="2" charset="0"/>
            </a:endParaRPr>
          </a:p>
        </p:txBody>
      </p:sp>
      <p:sp>
        <p:nvSpPr>
          <p:cNvPr id="298" name="Rectangle 297">
            <a:extLst>
              <a:ext uri="{FF2B5EF4-FFF2-40B4-BE49-F238E27FC236}">
                <a16:creationId xmlns:a16="http://schemas.microsoft.com/office/drawing/2014/main" id="{C10A4014-26A5-064B-8AFD-DCD9AB1137C8}"/>
              </a:ext>
            </a:extLst>
          </p:cNvPr>
          <p:cNvSpPr/>
          <p:nvPr/>
        </p:nvSpPr>
        <p:spPr>
          <a:xfrm>
            <a:off x="360669" y="3735148"/>
            <a:ext cx="1056700" cy="369332"/>
          </a:xfrm>
          <a:prstGeom prst="rect">
            <a:avLst/>
          </a:prstGeom>
          <a:noFill/>
          <a:ln>
            <a:noFill/>
          </a:ln>
        </p:spPr>
        <p:txBody>
          <a:bodyPr wrap="none">
            <a:spAutoFit/>
          </a:bodyPr>
          <a:lstStyle/>
          <a:p>
            <a:r>
              <a:rPr lang="en-US" dirty="0">
                <a:solidFill>
                  <a:schemeClr val="accent2"/>
                </a:solidFill>
                <a:latin typeface="Helvetica Neue" panose="02000503000000020004" pitchFamily="2" charset="0"/>
              </a:rPr>
              <a:t>Tatooine</a:t>
            </a:r>
            <a:endParaRPr lang="en-US" dirty="0">
              <a:solidFill>
                <a:schemeClr val="accent2"/>
              </a:solidFill>
              <a:effectLst/>
              <a:latin typeface="Helvetica Neue" panose="02000503000000020004" pitchFamily="2" charset="0"/>
            </a:endParaRPr>
          </a:p>
        </p:txBody>
      </p:sp>
      <p:sp>
        <p:nvSpPr>
          <p:cNvPr id="301" name="Rectangle 300">
            <a:extLst>
              <a:ext uri="{FF2B5EF4-FFF2-40B4-BE49-F238E27FC236}">
                <a16:creationId xmlns:a16="http://schemas.microsoft.com/office/drawing/2014/main" id="{8471FCB2-C77A-9243-8522-82842FF33436}"/>
              </a:ext>
            </a:extLst>
          </p:cNvPr>
          <p:cNvSpPr/>
          <p:nvPr/>
        </p:nvSpPr>
        <p:spPr>
          <a:xfrm>
            <a:off x="2056539" y="4174467"/>
            <a:ext cx="1602219"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Lotho</a:t>
            </a:r>
            <a:r>
              <a:rPr lang="en-US" dirty="0">
                <a:solidFill>
                  <a:schemeClr val="accent2"/>
                </a:solidFill>
                <a:latin typeface="Helvetica Neue" panose="02000503000000020004" pitchFamily="2" charset="0"/>
              </a:rPr>
              <a:t> Minor</a:t>
            </a:r>
            <a:endParaRPr lang="en-US" dirty="0">
              <a:solidFill>
                <a:schemeClr val="accent2"/>
              </a:solidFill>
              <a:effectLst/>
              <a:latin typeface="Helvetica Neue" panose="02000503000000020004" pitchFamily="2" charset="0"/>
            </a:endParaRPr>
          </a:p>
        </p:txBody>
      </p:sp>
      <p:sp>
        <p:nvSpPr>
          <p:cNvPr id="304" name="Rectangle 303">
            <a:extLst>
              <a:ext uri="{FF2B5EF4-FFF2-40B4-BE49-F238E27FC236}">
                <a16:creationId xmlns:a16="http://schemas.microsoft.com/office/drawing/2014/main" id="{360EDA99-E448-B843-A176-73EA350431EB}"/>
              </a:ext>
            </a:extLst>
          </p:cNvPr>
          <p:cNvSpPr/>
          <p:nvPr/>
        </p:nvSpPr>
        <p:spPr>
          <a:xfrm>
            <a:off x="608251" y="4906313"/>
            <a:ext cx="1276953"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Mandalore</a:t>
            </a:r>
            <a:endParaRPr lang="en-US" dirty="0">
              <a:solidFill>
                <a:schemeClr val="accent2"/>
              </a:solidFill>
              <a:effectLst/>
              <a:latin typeface="Helvetica Neue" panose="02000503000000020004" pitchFamily="2" charset="0"/>
            </a:endParaRPr>
          </a:p>
        </p:txBody>
      </p:sp>
      <p:sp>
        <p:nvSpPr>
          <p:cNvPr id="331" name="Rectangle 330">
            <a:extLst>
              <a:ext uri="{FF2B5EF4-FFF2-40B4-BE49-F238E27FC236}">
                <a16:creationId xmlns:a16="http://schemas.microsoft.com/office/drawing/2014/main" id="{1B2BB14F-D07C-D841-90BE-F93C6DE83DA9}"/>
              </a:ext>
            </a:extLst>
          </p:cNvPr>
          <p:cNvSpPr/>
          <p:nvPr/>
        </p:nvSpPr>
        <p:spPr>
          <a:xfrm>
            <a:off x="7666512" y="687046"/>
            <a:ext cx="1426994" cy="369332"/>
          </a:xfrm>
          <a:prstGeom prst="rect">
            <a:avLst/>
          </a:prstGeom>
          <a:noFill/>
          <a:ln>
            <a:noFill/>
          </a:ln>
        </p:spPr>
        <p:txBody>
          <a:bodyPr wrap="none">
            <a:spAutoFit/>
          </a:bodyPr>
          <a:lstStyle/>
          <a:p>
            <a:r>
              <a:rPr lang="en-US" dirty="0">
                <a:solidFill>
                  <a:schemeClr val="accent2"/>
                </a:solidFill>
                <a:latin typeface="Helvetica Neue" panose="02000503000000020004" pitchFamily="2" charset="0"/>
              </a:rPr>
              <a:t>Polis Massa</a:t>
            </a:r>
            <a:endParaRPr lang="en-US" dirty="0">
              <a:solidFill>
                <a:schemeClr val="accent2"/>
              </a:solidFill>
              <a:effectLst/>
              <a:latin typeface="Helvetica Neue" panose="02000503000000020004" pitchFamily="2" charset="0"/>
            </a:endParaRPr>
          </a:p>
        </p:txBody>
      </p:sp>
      <p:cxnSp>
        <p:nvCxnSpPr>
          <p:cNvPr id="29" name="Straight Connector 28">
            <a:extLst>
              <a:ext uri="{FF2B5EF4-FFF2-40B4-BE49-F238E27FC236}">
                <a16:creationId xmlns:a16="http://schemas.microsoft.com/office/drawing/2014/main" id="{61E9C98B-0A0C-0C43-B1E4-F55E657F152C}"/>
              </a:ext>
            </a:extLst>
          </p:cNvPr>
          <p:cNvCxnSpPr>
            <a:cxnSpLocks/>
            <a:stCxn id="23" idx="3"/>
            <a:endCxn id="7" idx="0"/>
          </p:cNvCxnSpPr>
          <p:nvPr/>
        </p:nvCxnSpPr>
        <p:spPr>
          <a:xfrm flipH="1">
            <a:off x="1871849" y="562878"/>
            <a:ext cx="355480" cy="439800"/>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D5972C0-37EA-2649-9794-8229D4562291}"/>
              </a:ext>
            </a:extLst>
          </p:cNvPr>
          <p:cNvCxnSpPr>
            <a:cxnSpLocks/>
            <a:stCxn id="7" idx="3"/>
            <a:endCxn id="8" idx="0"/>
          </p:cNvCxnSpPr>
          <p:nvPr/>
        </p:nvCxnSpPr>
        <p:spPr>
          <a:xfrm flipH="1">
            <a:off x="1583873" y="1377968"/>
            <a:ext cx="132525" cy="47923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3BF294-74D4-8641-8955-37880A41866B}"/>
              </a:ext>
            </a:extLst>
          </p:cNvPr>
          <p:cNvCxnSpPr>
            <a:cxnSpLocks/>
            <a:stCxn id="23" idx="5"/>
            <a:endCxn id="9" idx="1"/>
          </p:cNvCxnSpPr>
          <p:nvPr/>
        </p:nvCxnSpPr>
        <p:spPr>
          <a:xfrm>
            <a:off x="2538230" y="562878"/>
            <a:ext cx="1261939" cy="2004934"/>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3218A35-7981-6046-92E9-7790A3226B56}"/>
              </a:ext>
            </a:extLst>
          </p:cNvPr>
          <p:cNvCxnSpPr>
            <a:cxnSpLocks/>
            <a:stCxn id="8" idx="6"/>
            <a:endCxn id="9" idx="2"/>
          </p:cNvCxnSpPr>
          <p:nvPr/>
        </p:nvCxnSpPr>
        <p:spPr>
          <a:xfrm>
            <a:off x="1803712" y="2077046"/>
            <a:ext cx="1932068" cy="646217"/>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00223E-CE83-0240-8F8C-782550AA1AE1}"/>
              </a:ext>
            </a:extLst>
          </p:cNvPr>
          <p:cNvCxnSpPr>
            <a:cxnSpLocks/>
            <a:stCxn id="8" idx="4"/>
            <a:endCxn id="12" idx="0"/>
          </p:cNvCxnSpPr>
          <p:nvPr/>
        </p:nvCxnSpPr>
        <p:spPr>
          <a:xfrm>
            <a:off x="1583873" y="2296885"/>
            <a:ext cx="0" cy="1137513"/>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490E8C0-F456-EA48-A6D5-A342BAF923D4}"/>
              </a:ext>
            </a:extLst>
          </p:cNvPr>
          <p:cNvCxnSpPr>
            <a:cxnSpLocks/>
            <a:stCxn id="13" idx="1"/>
            <a:endCxn id="12" idx="4"/>
          </p:cNvCxnSpPr>
          <p:nvPr/>
        </p:nvCxnSpPr>
        <p:spPr>
          <a:xfrm flipH="1" flipV="1">
            <a:off x="1583873" y="3874077"/>
            <a:ext cx="93062" cy="461795"/>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E87B06B-FDCA-0B48-B90F-9107C0A95F44}"/>
              </a:ext>
            </a:extLst>
          </p:cNvPr>
          <p:cNvCxnSpPr>
            <a:cxnSpLocks/>
            <a:stCxn id="13" idx="4"/>
            <a:endCxn id="14" idx="1"/>
          </p:cNvCxnSpPr>
          <p:nvPr/>
        </p:nvCxnSpPr>
        <p:spPr>
          <a:xfrm>
            <a:off x="1850692" y="4711162"/>
            <a:ext cx="66712" cy="320390"/>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4688BAD-979F-9243-B353-C5ABB5DA66E5}"/>
              </a:ext>
            </a:extLst>
          </p:cNvPr>
          <p:cNvCxnSpPr>
            <a:cxnSpLocks/>
            <a:stCxn id="14" idx="5"/>
            <a:endCxn id="15" idx="1"/>
          </p:cNvCxnSpPr>
          <p:nvPr/>
        </p:nvCxnSpPr>
        <p:spPr>
          <a:xfrm>
            <a:off x="2228305" y="5342453"/>
            <a:ext cx="555055" cy="597246"/>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6010AFA-FEE9-5D48-8076-F57278F08CF8}"/>
              </a:ext>
            </a:extLst>
          </p:cNvPr>
          <p:cNvCxnSpPr>
            <a:cxnSpLocks/>
            <a:stCxn id="16" idx="2"/>
            <a:endCxn id="15" idx="6"/>
          </p:cNvCxnSpPr>
          <p:nvPr/>
        </p:nvCxnSpPr>
        <p:spPr>
          <a:xfrm flipH="1" flipV="1">
            <a:off x="3158650" y="6095150"/>
            <a:ext cx="1433257" cy="234417"/>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E02C66E-BAC4-104C-B9EE-FDA58F10C0BD}"/>
              </a:ext>
            </a:extLst>
          </p:cNvPr>
          <p:cNvCxnSpPr>
            <a:cxnSpLocks/>
            <a:stCxn id="10" idx="2"/>
            <a:endCxn id="9" idx="6"/>
          </p:cNvCxnSpPr>
          <p:nvPr/>
        </p:nvCxnSpPr>
        <p:spPr>
          <a:xfrm flipH="1">
            <a:off x="4175459" y="2652936"/>
            <a:ext cx="1667961" cy="70327"/>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FD7EFD7-A5B5-EA4A-A65A-FF277BB56C5C}"/>
              </a:ext>
            </a:extLst>
          </p:cNvPr>
          <p:cNvCxnSpPr>
            <a:cxnSpLocks/>
            <a:stCxn id="200" idx="1"/>
            <a:endCxn id="9" idx="4"/>
          </p:cNvCxnSpPr>
          <p:nvPr/>
        </p:nvCxnSpPr>
        <p:spPr>
          <a:xfrm flipH="1" flipV="1">
            <a:off x="3955620" y="2943102"/>
            <a:ext cx="326848" cy="526635"/>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0BE4B39-7A69-B646-AF3D-CA5C8EA13027}"/>
              </a:ext>
            </a:extLst>
          </p:cNvPr>
          <p:cNvCxnSpPr>
            <a:cxnSpLocks/>
            <a:stCxn id="11" idx="5"/>
            <a:endCxn id="17" idx="1"/>
          </p:cNvCxnSpPr>
          <p:nvPr/>
        </p:nvCxnSpPr>
        <p:spPr>
          <a:xfrm>
            <a:off x="4615772" y="3804290"/>
            <a:ext cx="1470213" cy="580592"/>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F81BB91-FD0D-B249-9A0E-EEF1009B947E}"/>
              </a:ext>
            </a:extLst>
          </p:cNvPr>
          <p:cNvCxnSpPr>
            <a:cxnSpLocks/>
            <a:stCxn id="16" idx="0"/>
            <a:endCxn id="11" idx="4"/>
          </p:cNvCxnSpPr>
          <p:nvPr/>
        </p:nvCxnSpPr>
        <p:spPr>
          <a:xfrm flipH="1" flipV="1">
            <a:off x="4460322" y="3868679"/>
            <a:ext cx="351425" cy="224104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917A935-A481-3E4D-A34E-B5516855567B}"/>
              </a:ext>
            </a:extLst>
          </p:cNvPr>
          <p:cNvCxnSpPr>
            <a:cxnSpLocks/>
            <a:stCxn id="16" idx="7"/>
            <a:endCxn id="17" idx="3"/>
          </p:cNvCxnSpPr>
          <p:nvPr/>
        </p:nvCxnSpPr>
        <p:spPr>
          <a:xfrm flipV="1">
            <a:off x="4967197" y="4695783"/>
            <a:ext cx="1118788" cy="1478333"/>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FA65C3B-8D67-0845-8C9E-5C379F610763}"/>
              </a:ext>
            </a:extLst>
          </p:cNvPr>
          <p:cNvCxnSpPr>
            <a:cxnSpLocks/>
            <a:stCxn id="17" idx="6"/>
            <a:endCxn id="18" idx="1"/>
          </p:cNvCxnSpPr>
          <p:nvPr/>
        </p:nvCxnSpPr>
        <p:spPr>
          <a:xfrm>
            <a:off x="6461275" y="4540333"/>
            <a:ext cx="1269626" cy="663801"/>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FB7203-DE69-B344-BF95-EA65B68C1817}"/>
              </a:ext>
            </a:extLst>
          </p:cNvPr>
          <p:cNvCxnSpPr>
            <a:cxnSpLocks/>
            <a:stCxn id="10" idx="5"/>
            <a:endCxn id="18" idx="1"/>
          </p:cNvCxnSpPr>
          <p:nvPr/>
        </p:nvCxnSpPr>
        <p:spPr>
          <a:xfrm>
            <a:off x="6218710" y="2808386"/>
            <a:ext cx="1512191" cy="239574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997B0A9-C475-864C-BB66-C48CDFC391D6}"/>
              </a:ext>
            </a:extLst>
          </p:cNvPr>
          <p:cNvCxnSpPr>
            <a:cxnSpLocks/>
            <a:stCxn id="6" idx="3"/>
            <a:endCxn id="18" idx="6"/>
          </p:cNvCxnSpPr>
          <p:nvPr/>
        </p:nvCxnSpPr>
        <p:spPr>
          <a:xfrm flipH="1">
            <a:off x="8106191" y="4990541"/>
            <a:ext cx="782959" cy="369044"/>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1EC5B6-E0E8-1A43-8665-F95E3ACDF6E2}"/>
              </a:ext>
            </a:extLst>
          </p:cNvPr>
          <p:cNvCxnSpPr>
            <a:cxnSpLocks/>
            <a:stCxn id="18" idx="4"/>
            <a:endCxn id="19" idx="7"/>
          </p:cNvCxnSpPr>
          <p:nvPr/>
        </p:nvCxnSpPr>
        <p:spPr>
          <a:xfrm flipH="1">
            <a:off x="7507122" y="5579424"/>
            <a:ext cx="379230" cy="749199"/>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4B3F772-00D0-2B41-B715-B653B96EF21D}"/>
              </a:ext>
            </a:extLst>
          </p:cNvPr>
          <p:cNvCxnSpPr>
            <a:cxnSpLocks/>
            <a:stCxn id="24" idx="2"/>
            <a:endCxn id="6" idx="6"/>
          </p:cNvCxnSpPr>
          <p:nvPr/>
        </p:nvCxnSpPr>
        <p:spPr>
          <a:xfrm flipH="1">
            <a:off x="9264440" y="4835091"/>
            <a:ext cx="1068375" cy="0"/>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5631AA-5A66-FB46-9B63-633E7B9E4C50}"/>
              </a:ext>
            </a:extLst>
          </p:cNvPr>
          <p:cNvCxnSpPr>
            <a:cxnSpLocks/>
            <a:stCxn id="20" idx="6"/>
            <a:endCxn id="21" idx="1"/>
          </p:cNvCxnSpPr>
          <p:nvPr/>
        </p:nvCxnSpPr>
        <p:spPr>
          <a:xfrm>
            <a:off x="8153157" y="1292628"/>
            <a:ext cx="1002784" cy="259844"/>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211B618-C73F-7F4E-AFC7-0D2B8310D1C6}"/>
              </a:ext>
            </a:extLst>
          </p:cNvPr>
          <p:cNvCxnSpPr>
            <a:cxnSpLocks/>
            <a:stCxn id="21" idx="5"/>
            <a:endCxn id="22" idx="1"/>
          </p:cNvCxnSpPr>
          <p:nvPr/>
        </p:nvCxnSpPr>
        <p:spPr>
          <a:xfrm>
            <a:off x="9466842" y="1863373"/>
            <a:ext cx="490683" cy="92427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B02B7C0-9CAC-5E46-B90E-0BD3873A039E}"/>
              </a:ext>
            </a:extLst>
          </p:cNvPr>
          <p:cNvCxnSpPr>
            <a:cxnSpLocks/>
            <a:stCxn id="22" idx="4"/>
            <a:endCxn id="6" idx="7"/>
          </p:cNvCxnSpPr>
          <p:nvPr/>
        </p:nvCxnSpPr>
        <p:spPr>
          <a:xfrm flipH="1">
            <a:off x="9200051" y="3162941"/>
            <a:ext cx="912925" cy="1516699"/>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3365A6F-EA42-8B4E-8A78-66213E5E714B}"/>
              </a:ext>
            </a:extLst>
          </p:cNvPr>
          <p:cNvCxnSpPr>
            <a:cxnSpLocks/>
            <a:stCxn id="24" idx="5"/>
            <a:endCxn id="25" idx="0"/>
          </p:cNvCxnSpPr>
          <p:nvPr/>
        </p:nvCxnSpPr>
        <p:spPr>
          <a:xfrm>
            <a:off x="10708105" y="4990541"/>
            <a:ext cx="878127" cy="1101079"/>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1F11B64-5287-3644-82C9-35C5B8686938}"/>
              </a:ext>
            </a:extLst>
          </p:cNvPr>
          <p:cNvSpPr/>
          <p:nvPr/>
        </p:nvSpPr>
        <p:spPr>
          <a:xfrm>
            <a:off x="2162940" y="187588"/>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7" name="Oval 6">
            <a:extLst>
              <a:ext uri="{FF2B5EF4-FFF2-40B4-BE49-F238E27FC236}">
                <a16:creationId xmlns:a16="http://schemas.microsoft.com/office/drawing/2014/main" id="{8314A98F-B44B-0C40-B635-481D365F8ECD}"/>
              </a:ext>
            </a:extLst>
          </p:cNvPr>
          <p:cNvSpPr/>
          <p:nvPr/>
        </p:nvSpPr>
        <p:spPr>
          <a:xfrm>
            <a:off x="1652009" y="1002678"/>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8" name="Oval 7">
            <a:extLst>
              <a:ext uri="{FF2B5EF4-FFF2-40B4-BE49-F238E27FC236}">
                <a16:creationId xmlns:a16="http://schemas.microsoft.com/office/drawing/2014/main" id="{32EB5876-7992-5F4E-975B-F94D51AF9340}"/>
              </a:ext>
            </a:extLst>
          </p:cNvPr>
          <p:cNvSpPr/>
          <p:nvPr/>
        </p:nvSpPr>
        <p:spPr>
          <a:xfrm>
            <a:off x="1364033" y="1857206"/>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Oval 11">
            <a:extLst>
              <a:ext uri="{FF2B5EF4-FFF2-40B4-BE49-F238E27FC236}">
                <a16:creationId xmlns:a16="http://schemas.microsoft.com/office/drawing/2014/main" id="{09D6DC3F-8383-1746-A9CB-54F77A1F606B}"/>
              </a:ext>
            </a:extLst>
          </p:cNvPr>
          <p:cNvSpPr/>
          <p:nvPr/>
        </p:nvSpPr>
        <p:spPr>
          <a:xfrm>
            <a:off x="1364033" y="3434398"/>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3" name="Oval 12">
            <a:extLst>
              <a:ext uri="{FF2B5EF4-FFF2-40B4-BE49-F238E27FC236}">
                <a16:creationId xmlns:a16="http://schemas.microsoft.com/office/drawing/2014/main" id="{959781E7-4F9C-8A47-A65A-EC98580E09E9}"/>
              </a:ext>
            </a:extLst>
          </p:cNvPr>
          <p:cNvSpPr/>
          <p:nvPr/>
        </p:nvSpPr>
        <p:spPr>
          <a:xfrm>
            <a:off x="1604962" y="4271483"/>
            <a:ext cx="491460"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4" name="Oval 13">
            <a:extLst>
              <a:ext uri="{FF2B5EF4-FFF2-40B4-BE49-F238E27FC236}">
                <a16:creationId xmlns:a16="http://schemas.microsoft.com/office/drawing/2014/main" id="{95A1C621-2C70-EE41-900A-00CEA972088F}"/>
              </a:ext>
            </a:extLst>
          </p:cNvPr>
          <p:cNvSpPr/>
          <p:nvPr/>
        </p:nvSpPr>
        <p:spPr>
          <a:xfrm>
            <a:off x="1853015" y="4967163"/>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5" name="Oval 14">
            <a:extLst>
              <a:ext uri="{FF2B5EF4-FFF2-40B4-BE49-F238E27FC236}">
                <a16:creationId xmlns:a16="http://schemas.microsoft.com/office/drawing/2014/main" id="{362102D5-B41C-4540-846D-277CABB86113}"/>
              </a:ext>
            </a:extLst>
          </p:cNvPr>
          <p:cNvSpPr/>
          <p:nvPr/>
        </p:nvSpPr>
        <p:spPr>
          <a:xfrm>
            <a:off x="2718971" y="5875310"/>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9" name="Oval 8">
            <a:extLst>
              <a:ext uri="{FF2B5EF4-FFF2-40B4-BE49-F238E27FC236}">
                <a16:creationId xmlns:a16="http://schemas.microsoft.com/office/drawing/2014/main" id="{DCFE3D8A-70BB-A747-ADCD-EB6C143A8A80}"/>
              </a:ext>
            </a:extLst>
          </p:cNvPr>
          <p:cNvSpPr/>
          <p:nvPr/>
        </p:nvSpPr>
        <p:spPr>
          <a:xfrm>
            <a:off x="3735780" y="2503423"/>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Oval 10">
            <a:extLst>
              <a:ext uri="{FF2B5EF4-FFF2-40B4-BE49-F238E27FC236}">
                <a16:creationId xmlns:a16="http://schemas.microsoft.com/office/drawing/2014/main" id="{BBF5312B-1944-3A42-80BA-49AF497BF9E5}"/>
              </a:ext>
            </a:extLst>
          </p:cNvPr>
          <p:cNvSpPr/>
          <p:nvPr/>
        </p:nvSpPr>
        <p:spPr>
          <a:xfrm>
            <a:off x="4240482" y="3429000"/>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0" name="Oval 9">
            <a:extLst>
              <a:ext uri="{FF2B5EF4-FFF2-40B4-BE49-F238E27FC236}">
                <a16:creationId xmlns:a16="http://schemas.microsoft.com/office/drawing/2014/main" id="{4B1B3979-8827-CE45-8EBF-AD691B0346BC}"/>
              </a:ext>
            </a:extLst>
          </p:cNvPr>
          <p:cNvSpPr/>
          <p:nvPr/>
        </p:nvSpPr>
        <p:spPr>
          <a:xfrm>
            <a:off x="5843420" y="2433096"/>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8" name="Oval 17">
            <a:extLst>
              <a:ext uri="{FF2B5EF4-FFF2-40B4-BE49-F238E27FC236}">
                <a16:creationId xmlns:a16="http://schemas.microsoft.com/office/drawing/2014/main" id="{9DFC363E-4857-B540-9D38-68F36FC414BC}"/>
              </a:ext>
            </a:extLst>
          </p:cNvPr>
          <p:cNvSpPr/>
          <p:nvPr/>
        </p:nvSpPr>
        <p:spPr>
          <a:xfrm>
            <a:off x="7666512" y="5139745"/>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7" name="Oval 16">
            <a:extLst>
              <a:ext uri="{FF2B5EF4-FFF2-40B4-BE49-F238E27FC236}">
                <a16:creationId xmlns:a16="http://schemas.microsoft.com/office/drawing/2014/main" id="{3F0DC465-2003-4E47-AC7C-63056F3BD2BB}"/>
              </a:ext>
            </a:extLst>
          </p:cNvPr>
          <p:cNvSpPr/>
          <p:nvPr/>
        </p:nvSpPr>
        <p:spPr>
          <a:xfrm>
            <a:off x="6021596" y="4320493"/>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 name="Oval 15">
            <a:extLst>
              <a:ext uri="{FF2B5EF4-FFF2-40B4-BE49-F238E27FC236}">
                <a16:creationId xmlns:a16="http://schemas.microsoft.com/office/drawing/2014/main" id="{5FE0EE52-C6F2-7645-95C2-58ED8DA7B56C}"/>
              </a:ext>
            </a:extLst>
          </p:cNvPr>
          <p:cNvSpPr/>
          <p:nvPr/>
        </p:nvSpPr>
        <p:spPr>
          <a:xfrm>
            <a:off x="4591907" y="6109727"/>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9" name="Oval 18">
            <a:extLst>
              <a:ext uri="{FF2B5EF4-FFF2-40B4-BE49-F238E27FC236}">
                <a16:creationId xmlns:a16="http://schemas.microsoft.com/office/drawing/2014/main" id="{C23BAE74-4659-5E46-88D2-27E65F76926B}"/>
              </a:ext>
            </a:extLst>
          </p:cNvPr>
          <p:cNvSpPr/>
          <p:nvPr/>
        </p:nvSpPr>
        <p:spPr>
          <a:xfrm>
            <a:off x="7131832" y="6264234"/>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0" name="Oval 19">
            <a:extLst>
              <a:ext uri="{FF2B5EF4-FFF2-40B4-BE49-F238E27FC236}">
                <a16:creationId xmlns:a16="http://schemas.microsoft.com/office/drawing/2014/main" id="{E337A2B8-46F8-7048-A9AA-E9589FFF0269}"/>
              </a:ext>
            </a:extLst>
          </p:cNvPr>
          <p:cNvSpPr/>
          <p:nvPr/>
        </p:nvSpPr>
        <p:spPr>
          <a:xfrm>
            <a:off x="7713478" y="1072788"/>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1" name="Oval 20">
            <a:extLst>
              <a:ext uri="{FF2B5EF4-FFF2-40B4-BE49-F238E27FC236}">
                <a16:creationId xmlns:a16="http://schemas.microsoft.com/office/drawing/2014/main" id="{91170830-11C1-B443-A3B6-4950F001250C}"/>
              </a:ext>
            </a:extLst>
          </p:cNvPr>
          <p:cNvSpPr/>
          <p:nvPr/>
        </p:nvSpPr>
        <p:spPr>
          <a:xfrm>
            <a:off x="9091552" y="1488083"/>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5" name="Oval 24">
            <a:extLst>
              <a:ext uri="{FF2B5EF4-FFF2-40B4-BE49-F238E27FC236}">
                <a16:creationId xmlns:a16="http://schemas.microsoft.com/office/drawing/2014/main" id="{3AEBF33D-0C8F-954F-9310-26B9E0D68D2F}"/>
              </a:ext>
            </a:extLst>
          </p:cNvPr>
          <p:cNvSpPr/>
          <p:nvPr/>
        </p:nvSpPr>
        <p:spPr>
          <a:xfrm>
            <a:off x="11366392" y="6091620"/>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4" name="Oval 23">
            <a:extLst>
              <a:ext uri="{FF2B5EF4-FFF2-40B4-BE49-F238E27FC236}">
                <a16:creationId xmlns:a16="http://schemas.microsoft.com/office/drawing/2014/main" id="{6EF686FB-2371-6144-9599-700A90FF4F7F}"/>
              </a:ext>
            </a:extLst>
          </p:cNvPr>
          <p:cNvSpPr/>
          <p:nvPr/>
        </p:nvSpPr>
        <p:spPr>
          <a:xfrm>
            <a:off x="10332815" y="4615251"/>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 name="Oval 5">
            <a:extLst>
              <a:ext uri="{FF2B5EF4-FFF2-40B4-BE49-F238E27FC236}">
                <a16:creationId xmlns:a16="http://schemas.microsoft.com/office/drawing/2014/main" id="{3948E0B5-E55D-7B4E-88BE-BDFC56F8661C}"/>
              </a:ext>
            </a:extLst>
          </p:cNvPr>
          <p:cNvSpPr/>
          <p:nvPr/>
        </p:nvSpPr>
        <p:spPr>
          <a:xfrm>
            <a:off x="8824761" y="4615251"/>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2" name="Oval 21">
            <a:extLst>
              <a:ext uri="{FF2B5EF4-FFF2-40B4-BE49-F238E27FC236}">
                <a16:creationId xmlns:a16="http://schemas.microsoft.com/office/drawing/2014/main" id="{2A980154-2691-2741-83E9-6257A06DEF58}"/>
              </a:ext>
            </a:extLst>
          </p:cNvPr>
          <p:cNvSpPr/>
          <p:nvPr/>
        </p:nvSpPr>
        <p:spPr>
          <a:xfrm>
            <a:off x="9893136" y="2723262"/>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Oval 1">
            <a:extLst>
              <a:ext uri="{FF2B5EF4-FFF2-40B4-BE49-F238E27FC236}">
                <a16:creationId xmlns:a16="http://schemas.microsoft.com/office/drawing/2014/main" id="{C6FCDE50-E24C-6E4F-BBA9-0BCD55730983}"/>
              </a:ext>
            </a:extLst>
          </p:cNvPr>
          <p:cNvSpPr/>
          <p:nvPr/>
        </p:nvSpPr>
        <p:spPr>
          <a:xfrm>
            <a:off x="7621836" y="5108061"/>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95" name="Oval 194">
            <a:extLst>
              <a:ext uri="{FF2B5EF4-FFF2-40B4-BE49-F238E27FC236}">
                <a16:creationId xmlns:a16="http://schemas.microsoft.com/office/drawing/2014/main" id="{11335CFD-3490-8C4A-9ED2-F2AC1205D018}"/>
              </a:ext>
            </a:extLst>
          </p:cNvPr>
          <p:cNvSpPr/>
          <p:nvPr/>
        </p:nvSpPr>
        <p:spPr>
          <a:xfrm>
            <a:off x="8793686" y="4584782"/>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97" name="Oval 196">
            <a:extLst>
              <a:ext uri="{FF2B5EF4-FFF2-40B4-BE49-F238E27FC236}">
                <a16:creationId xmlns:a16="http://schemas.microsoft.com/office/drawing/2014/main" id="{1D73B0DF-91A3-7546-9BEF-5B220E0A8DF0}"/>
              </a:ext>
            </a:extLst>
          </p:cNvPr>
          <p:cNvSpPr/>
          <p:nvPr/>
        </p:nvSpPr>
        <p:spPr>
          <a:xfrm>
            <a:off x="7108319" y="6232549"/>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98" name="Oval 197">
            <a:extLst>
              <a:ext uri="{FF2B5EF4-FFF2-40B4-BE49-F238E27FC236}">
                <a16:creationId xmlns:a16="http://schemas.microsoft.com/office/drawing/2014/main" id="{627A3F87-ADBE-BF41-8C90-9BDE8FDD09CB}"/>
              </a:ext>
            </a:extLst>
          </p:cNvPr>
          <p:cNvSpPr/>
          <p:nvPr/>
        </p:nvSpPr>
        <p:spPr>
          <a:xfrm>
            <a:off x="5987832" y="4280432"/>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99" name="Oval 198">
            <a:extLst>
              <a:ext uri="{FF2B5EF4-FFF2-40B4-BE49-F238E27FC236}">
                <a16:creationId xmlns:a16="http://schemas.microsoft.com/office/drawing/2014/main" id="{42AA6A62-DE00-664F-A4D9-63A611478D91}"/>
              </a:ext>
            </a:extLst>
          </p:cNvPr>
          <p:cNvSpPr/>
          <p:nvPr/>
        </p:nvSpPr>
        <p:spPr>
          <a:xfrm>
            <a:off x="10301130" y="4590879"/>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5" name="Oval 204">
            <a:extLst>
              <a:ext uri="{FF2B5EF4-FFF2-40B4-BE49-F238E27FC236}">
                <a16:creationId xmlns:a16="http://schemas.microsoft.com/office/drawing/2014/main" id="{B24F0F79-7F24-5441-8C23-88E985A28FC0}"/>
              </a:ext>
            </a:extLst>
          </p:cNvPr>
          <p:cNvSpPr/>
          <p:nvPr/>
        </p:nvSpPr>
        <p:spPr>
          <a:xfrm>
            <a:off x="9855648" y="2676267"/>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6" name="Oval 205">
            <a:extLst>
              <a:ext uri="{FF2B5EF4-FFF2-40B4-BE49-F238E27FC236}">
                <a16:creationId xmlns:a16="http://schemas.microsoft.com/office/drawing/2014/main" id="{3B1C567B-7067-A54C-B956-5592B57A6424}"/>
              </a:ext>
            </a:extLst>
          </p:cNvPr>
          <p:cNvSpPr/>
          <p:nvPr/>
        </p:nvSpPr>
        <p:spPr>
          <a:xfrm>
            <a:off x="5800891" y="2401786"/>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7" name="Oval 206">
            <a:extLst>
              <a:ext uri="{FF2B5EF4-FFF2-40B4-BE49-F238E27FC236}">
                <a16:creationId xmlns:a16="http://schemas.microsoft.com/office/drawing/2014/main" id="{97910962-E1BB-894D-8466-8B7EDAAC4547}"/>
              </a:ext>
            </a:extLst>
          </p:cNvPr>
          <p:cNvSpPr/>
          <p:nvPr/>
        </p:nvSpPr>
        <p:spPr>
          <a:xfrm>
            <a:off x="3706657" y="2462898"/>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8" name="Oval 207">
            <a:extLst>
              <a:ext uri="{FF2B5EF4-FFF2-40B4-BE49-F238E27FC236}">
                <a16:creationId xmlns:a16="http://schemas.microsoft.com/office/drawing/2014/main" id="{B1C7118E-A3F4-EB4B-8193-7BA246B48809}"/>
              </a:ext>
            </a:extLst>
          </p:cNvPr>
          <p:cNvSpPr/>
          <p:nvPr/>
        </p:nvSpPr>
        <p:spPr>
          <a:xfrm>
            <a:off x="4574532" y="6085370"/>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9" name="Oval 208">
            <a:extLst>
              <a:ext uri="{FF2B5EF4-FFF2-40B4-BE49-F238E27FC236}">
                <a16:creationId xmlns:a16="http://schemas.microsoft.com/office/drawing/2014/main" id="{5DB42D25-E96C-2D44-94F2-870565D25D27}"/>
              </a:ext>
            </a:extLst>
          </p:cNvPr>
          <p:cNvSpPr/>
          <p:nvPr/>
        </p:nvSpPr>
        <p:spPr>
          <a:xfrm>
            <a:off x="11342780" y="6076748"/>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219" name="Straight Connector 218">
            <a:extLst>
              <a:ext uri="{FF2B5EF4-FFF2-40B4-BE49-F238E27FC236}">
                <a16:creationId xmlns:a16="http://schemas.microsoft.com/office/drawing/2014/main" id="{F3C35212-785A-7045-8B54-3F940B03DBEF}"/>
              </a:ext>
            </a:extLst>
          </p:cNvPr>
          <p:cNvCxnSpPr>
            <a:cxnSpLocks/>
            <a:stCxn id="288" idx="3"/>
            <a:endCxn id="291" idx="0"/>
          </p:cNvCxnSpPr>
          <p:nvPr/>
        </p:nvCxnSpPr>
        <p:spPr>
          <a:xfrm flipH="1">
            <a:off x="1871849" y="562878"/>
            <a:ext cx="355480" cy="43980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9A328CB1-0F6B-0E4A-AE93-13F068848252}"/>
              </a:ext>
            </a:extLst>
          </p:cNvPr>
          <p:cNvCxnSpPr>
            <a:cxnSpLocks/>
            <a:stCxn id="291" idx="3"/>
            <a:endCxn id="294" idx="0"/>
          </p:cNvCxnSpPr>
          <p:nvPr/>
        </p:nvCxnSpPr>
        <p:spPr>
          <a:xfrm flipH="1">
            <a:off x="1583873" y="1377968"/>
            <a:ext cx="132525" cy="47923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8D435DC-4A12-7F4C-84AF-3F66868FD375}"/>
              </a:ext>
            </a:extLst>
          </p:cNvPr>
          <p:cNvCxnSpPr>
            <a:cxnSpLocks/>
            <a:stCxn id="294" idx="4"/>
            <a:endCxn id="297" idx="0"/>
          </p:cNvCxnSpPr>
          <p:nvPr/>
        </p:nvCxnSpPr>
        <p:spPr>
          <a:xfrm>
            <a:off x="1583873" y="2296885"/>
            <a:ext cx="0" cy="113751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B89115B3-1656-FD4F-BB4F-E8E4CC265983}"/>
              </a:ext>
            </a:extLst>
          </p:cNvPr>
          <p:cNvCxnSpPr>
            <a:cxnSpLocks/>
            <a:stCxn id="300" idx="1"/>
            <a:endCxn id="297" idx="4"/>
          </p:cNvCxnSpPr>
          <p:nvPr/>
        </p:nvCxnSpPr>
        <p:spPr>
          <a:xfrm flipH="1" flipV="1">
            <a:off x="1583873" y="3874077"/>
            <a:ext cx="93062" cy="46179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E50EB253-D836-FC4F-99F5-EA9A4155A973}"/>
              </a:ext>
            </a:extLst>
          </p:cNvPr>
          <p:cNvCxnSpPr>
            <a:cxnSpLocks/>
            <a:stCxn id="300" idx="4"/>
            <a:endCxn id="303" idx="1"/>
          </p:cNvCxnSpPr>
          <p:nvPr/>
        </p:nvCxnSpPr>
        <p:spPr>
          <a:xfrm>
            <a:off x="1850692" y="4711162"/>
            <a:ext cx="66712" cy="32039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D9BEBD42-D329-8C49-913A-7C8408DAC3A7}"/>
              </a:ext>
            </a:extLst>
          </p:cNvPr>
          <p:cNvCxnSpPr>
            <a:cxnSpLocks/>
            <a:stCxn id="303" idx="5"/>
            <a:endCxn id="306" idx="1"/>
          </p:cNvCxnSpPr>
          <p:nvPr/>
        </p:nvCxnSpPr>
        <p:spPr>
          <a:xfrm>
            <a:off x="2228305" y="5342453"/>
            <a:ext cx="555055" cy="59724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30F6B0FD-CF0E-5641-BC16-59D2DDD7F8BF}"/>
              </a:ext>
            </a:extLst>
          </p:cNvPr>
          <p:cNvCxnSpPr>
            <a:cxnSpLocks/>
            <a:stCxn id="330" idx="6"/>
            <a:endCxn id="333" idx="1"/>
          </p:cNvCxnSpPr>
          <p:nvPr/>
        </p:nvCxnSpPr>
        <p:spPr>
          <a:xfrm>
            <a:off x="8153157" y="1292628"/>
            <a:ext cx="1002784" cy="25984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1" name="Oval 290">
            <a:extLst>
              <a:ext uri="{FF2B5EF4-FFF2-40B4-BE49-F238E27FC236}">
                <a16:creationId xmlns:a16="http://schemas.microsoft.com/office/drawing/2014/main" id="{26FA07FD-7025-E848-90CF-59EC8627C9AF}"/>
              </a:ext>
            </a:extLst>
          </p:cNvPr>
          <p:cNvSpPr/>
          <p:nvPr/>
        </p:nvSpPr>
        <p:spPr>
          <a:xfrm>
            <a:off x="1652009" y="1002678"/>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97" name="Oval 296">
            <a:extLst>
              <a:ext uri="{FF2B5EF4-FFF2-40B4-BE49-F238E27FC236}">
                <a16:creationId xmlns:a16="http://schemas.microsoft.com/office/drawing/2014/main" id="{05957CA4-7967-4D43-8F67-7A52C4F81086}"/>
              </a:ext>
            </a:extLst>
          </p:cNvPr>
          <p:cNvSpPr/>
          <p:nvPr/>
        </p:nvSpPr>
        <p:spPr>
          <a:xfrm>
            <a:off x="1364033" y="3434398"/>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00" name="Oval 299">
            <a:extLst>
              <a:ext uri="{FF2B5EF4-FFF2-40B4-BE49-F238E27FC236}">
                <a16:creationId xmlns:a16="http://schemas.microsoft.com/office/drawing/2014/main" id="{5F51121B-9137-8547-82A4-62DAB6A498CC}"/>
              </a:ext>
            </a:extLst>
          </p:cNvPr>
          <p:cNvSpPr/>
          <p:nvPr/>
        </p:nvSpPr>
        <p:spPr>
          <a:xfrm>
            <a:off x="1604962" y="4271483"/>
            <a:ext cx="491460"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03" name="Oval 302">
            <a:extLst>
              <a:ext uri="{FF2B5EF4-FFF2-40B4-BE49-F238E27FC236}">
                <a16:creationId xmlns:a16="http://schemas.microsoft.com/office/drawing/2014/main" id="{66F9B155-883A-D946-AC06-31BEC3BA4A48}"/>
              </a:ext>
            </a:extLst>
          </p:cNvPr>
          <p:cNvSpPr/>
          <p:nvPr/>
        </p:nvSpPr>
        <p:spPr>
          <a:xfrm>
            <a:off x="1853015" y="4967163"/>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30" name="Oval 329">
            <a:extLst>
              <a:ext uri="{FF2B5EF4-FFF2-40B4-BE49-F238E27FC236}">
                <a16:creationId xmlns:a16="http://schemas.microsoft.com/office/drawing/2014/main" id="{FCF33009-F2A0-CA4F-B0E7-692DDBCF2D87}"/>
              </a:ext>
            </a:extLst>
          </p:cNvPr>
          <p:cNvSpPr/>
          <p:nvPr/>
        </p:nvSpPr>
        <p:spPr>
          <a:xfrm>
            <a:off x="7713478" y="1072788"/>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37" name="Rectangle 436">
            <a:extLst>
              <a:ext uri="{FF2B5EF4-FFF2-40B4-BE49-F238E27FC236}">
                <a16:creationId xmlns:a16="http://schemas.microsoft.com/office/drawing/2014/main" id="{AA9588DA-4835-5149-A5D7-A2DCDB4D49A8}"/>
              </a:ext>
            </a:extLst>
          </p:cNvPr>
          <p:cNvSpPr/>
          <p:nvPr/>
        </p:nvSpPr>
        <p:spPr>
          <a:xfrm>
            <a:off x="7912546" y="5508427"/>
            <a:ext cx="867545" cy="369332"/>
          </a:xfrm>
          <a:prstGeom prst="rect">
            <a:avLst/>
          </a:prstGeom>
          <a:noFill/>
          <a:ln>
            <a:noFill/>
          </a:ln>
        </p:spPr>
        <p:txBody>
          <a:bodyPr wrap="none">
            <a:spAutoFit/>
          </a:bodyPr>
          <a:lstStyle/>
          <a:p>
            <a:r>
              <a:rPr lang="en-US" dirty="0">
                <a:solidFill>
                  <a:schemeClr val="accent2"/>
                </a:solidFill>
                <a:latin typeface="Helvetica Neue" panose="02000503000000020004" pitchFamily="2" charset="0"/>
              </a:rPr>
              <a:t>Kessel</a:t>
            </a:r>
            <a:endParaRPr lang="en-US" dirty="0">
              <a:solidFill>
                <a:schemeClr val="accent2"/>
              </a:solidFill>
              <a:effectLst/>
              <a:latin typeface="Helvetica Neue" panose="02000503000000020004" pitchFamily="2" charset="0"/>
            </a:endParaRPr>
          </a:p>
        </p:txBody>
      </p:sp>
      <p:sp>
        <p:nvSpPr>
          <p:cNvPr id="438" name="Rectangle 437">
            <a:extLst>
              <a:ext uri="{FF2B5EF4-FFF2-40B4-BE49-F238E27FC236}">
                <a16:creationId xmlns:a16="http://schemas.microsoft.com/office/drawing/2014/main" id="{D3D6CC9A-7049-3441-B250-514594292F67}"/>
              </a:ext>
            </a:extLst>
          </p:cNvPr>
          <p:cNvSpPr/>
          <p:nvPr/>
        </p:nvSpPr>
        <p:spPr>
          <a:xfrm>
            <a:off x="7555484" y="6392427"/>
            <a:ext cx="1159292"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Geonosis</a:t>
            </a:r>
            <a:endParaRPr lang="en-US" dirty="0">
              <a:solidFill>
                <a:schemeClr val="accent2"/>
              </a:solidFill>
              <a:effectLst/>
              <a:latin typeface="Helvetica Neue" panose="02000503000000020004" pitchFamily="2" charset="0"/>
            </a:endParaRPr>
          </a:p>
        </p:txBody>
      </p:sp>
      <p:sp>
        <p:nvSpPr>
          <p:cNvPr id="440" name="Rectangle 439">
            <a:extLst>
              <a:ext uri="{FF2B5EF4-FFF2-40B4-BE49-F238E27FC236}">
                <a16:creationId xmlns:a16="http://schemas.microsoft.com/office/drawing/2014/main" id="{E5CC04A8-A4E3-5546-A6CB-5D077A968EE2}"/>
              </a:ext>
            </a:extLst>
          </p:cNvPr>
          <p:cNvSpPr/>
          <p:nvPr/>
        </p:nvSpPr>
        <p:spPr>
          <a:xfrm>
            <a:off x="8861687" y="5007840"/>
            <a:ext cx="898003"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Bespin</a:t>
            </a:r>
            <a:endParaRPr lang="en-US" dirty="0">
              <a:solidFill>
                <a:schemeClr val="accent2"/>
              </a:solidFill>
              <a:effectLst/>
              <a:latin typeface="Helvetica Neue" panose="02000503000000020004" pitchFamily="2" charset="0"/>
            </a:endParaRPr>
          </a:p>
        </p:txBody>
      </p:sp>
      <p:sp>
        <p:nvSpPr>
          <p:cNvPr id="441" name="Rectangle 440">
            <a:extLst>
              <a:ext uri="{FF2B5EF4-FFF2-40B4-BE49-F238E27FC236}">
                <a16:creationId xmlns:a16="http://schemas.microsoft.com/office/drawing/2014/main" id="{039850B7-DD2E-6344-9BCB-6A4DAA368113}"/>
              </a:ext>
            </a:extLst>
          </p:cNvPr>
          <p:cNvSpPr/>
          <p:nvPr/>
        </p:nvSpPr>
        <p:spPr>
          <a:xfrm>
            <a:off x="5964239" y="2099989"/>
            <a:ext cx="800219" cy="369332"/>
          </a:xfrm>
          <a:prstGeom prst="rect">
            <a:avLst/>
          </a:prstGeom>
          <a:noFill/>
          <a:ln>
            <a:noFill/>
          </a:ln>
        </p:spPr>
        <p:txBody>
          <a:bodyPr wrap="none">
            <a:spAutoFit/>
          </a:bodyPr>
          <a:lstStyle/>
          <a:p>
            <a:r>
              <a:rPr lang="en-US" dirty="0">
                <a:solidFill>
                  <a:schemeClr val="accent2"/>
                </a:solidFill>
                <a:latin typeface="Helvetica Neue" panose="02000503000000020004" pitchFamily="2" charset="0"/>
              </a:rPr>
              <a:t>Endor</a:t>
            </a:r>
            <a:endParaRPr lang="en-US" dirty="0">
              <a:solidFill>
                <a:schemeClr val="accent2"/>
              </a:solidFill>
              <a:effectLst/>
              <a:latin typeface="Helvetica Neue" panose="02000503000000020004" pitchFamily="2" charset="0"/>
            </a:endParaRPr>
          </a:p>
        </p:txBody>
      </p:sp>
      <p:sp>
        <p:nvSpPr>
          <p:cNvPr id="445" name="Oval 444">
            <a:extLst>
              <a:ext uri="{FF2B5EF4-FFF2-40B4-BE49-F238E27FC236}">
                <a16:creationId xmlns:a16="http://schemas.microsoft.com/office/drawing/2014/main" id="{D6F7F0DA-6CCF-C945-8773-87DD64F21221}"/>
              </a:ext>
            </a:extLst>
          </p:cNvPr>
          <p:cNvSpPr/>
          <p:nvPr/>
        </p:nvSpPr>
        <p:spPr>
          <a:xfrm>
            <a:off x="7131832" y="6264234"/>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cxnSp>
        <p:nvCxnSpPr>
          <p:cNvPr id="446" name="Straight Connector 445">
            <a:extLst>
              <a:ext uri="{FF2B5EF4-FFF2-40B4-BE49-F238E27FC236}">
                <a16:creationId xmlns:a16="http://schemas.microsoft.com/office/drawing/2014/main" id="{D2E8D8E0-852A-894D-9D94-1BB8ECF91A9C}"/>
              </a:ext>
            </a:extLst>
          </p:cNvPr>
          <p:cNvCxnSpPr>
            <a:cxnSpLocks/>
          </p:cNvCxnSpPr>
          <p:nvPr/>
        </p:nvCxnSpPr>
        <p:spPr>
          <a:xfrm>
            <a:off x="6461275" y="4540333"/>
            <a:ext cx="1269626" cy="663801"/>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8324658A-8B15-C94D-A9B0-FF3BE99232D5}"/>
              </a:ext>
            </a:extLst>
          </p:cNvPr>
          <p:cNvCxnSpPr>
            <a:cxnSpLocks/>
          </p:cNvCxnSpPr>
          <p:nvPr/>
        </p:nvCxnSpPr>
        <p:spPr>
          <a:xfrm>
            <a:off x="6218710" y="2808386"/>
            <a:ext cx="1512191" cy="2395748"/>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88914F8E-F8B3-A043-8E76-E2535734A015}"/>
              </a:ext>
            </a:extLst>
          </p:cNvPr>
          <p:cNvCxnSpPr>
            <a:cxnSpLocks/>
          </p:cNvCxnSpPr>
          <p:nvPr/>
        </p:nvCxnSpPr>
        <p:spPr>
          <a:xfrm flipH="1">
            <a:off x="8106191" y="4990541"/>
            <a:ext cx="782959" cy="369044"/>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49" name="Oval 448">
            <a:extLst>
              <a:ext uri="{FF2B5EF4-FFF2-40B4-BE49-F238E27FC236}">
                <a16:creationId xmlns:a16="http://schemas.microsoft.com/office/drawing/2014/main" id="{6B93F8C1-6F05-8E4C-AF76-00F80E03F580}"/>
              </a:ext>
            </a:extLst>
          </p:cNvPr>
          <p:cNvSpPr/>
          <p:nvPr/>
        </p:nvSpPr>
        <p:spPr>
          <a:xfrm>
            <a:off x="8818022" y="4615232"/>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450" name="Oval 449">
            <a:extLst>
              <a:ext uri="{FF2B5EF4-FFF2-40B4-BE49-F238E27FC236}">
                <a16:creationId xmlns:a16="http://schemas.microsoft.com/office/drawing/2014/main" id="{1973CD33-7257-8345-8B41-9FF180533D9B}"/>
              </a:ext>
            </a:extLst>
          </p:cNvPr>
          <p:cNvSpPr/>
          <p:nvPr/>
        </p:nvSpPr>
        <p:spPr>
          <a:xfrm>
            <a:off x="7653681" y="5121507"/>
            <a:ext cx="452510" cy="45251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cxnSp>
        <p:nvCxnSpPr>
          <p:cNvPr id="252" name="Straight Connector 251">
            <a:extLst>
              <a:ext uri="{FF2B5EF4-FFF2-40B4-BE49-F238E27FC236}">
                <a16:creationId xmlns:a16="http://schemas.microsoft.com/office/drawing/2014/main" id="{6DB31B71-D501-164D-95B5-7C4055CB44AA}"/>
              </a:ext>
            </a:extLst>
          </p:cNvPr>
          <p:cNvCxnSpPr>
            <a:cxnSpLocks/>
            <a:stCxn id="312" idx="5"/>
          </p:cNvCxnSpPr>
          <p:nvPr/>
        </p:nvCxnSpPr>
        <p:spPr>
          <a:xfrm>
            <a:off x="4615772" y="3804290"/>
            <a:ext cx="1470213" cy="58059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6368C225-02FA-934C-BD15-1C43591D87E7}"/>
              </a:ext>
            </a:extLst>
          </p:cNvPr>
          <p:cNvCxnSpPr>
            <a:cxnSpLocks/>
            <a:stCxn id="324" idx="7"/>
          </p:cNvCxnSpPr>
          <p:nvPr/>
        </p:nvCxnSpPr>
        <p:spPr>
          <a:xfrm flipV="1">
            <a:off x="4967197" y="4695783"/>
            <a:ext cx="1118788" cy="147833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2" name="Oval 311">
            <a:extLst>
              <a:ext uri="{FF2B5EF4-FFF2-40B4-BE49-F238E27FC236}">
                <a16:creationId xmlns:a16="http://schemas.microsoft.com/office/drawing/2014/main" id="{AE761F8D-45FF-F849-ABDA-54FE2CF88306}"/>
              </a:ext>
            </a:extLst>
          </p:cNvPr>
          <p:cNvSpPr/>
          <p:nvPr/>
        </p:nvSpPr>
        <p:spPr>
          <a:xfrm>
            <a:off x="4240482" y="3429000"/>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10" name="Rectangle 309">
            <a:extLst>
              <a:ext uri="{FF2B5EF4-FFF2-40B4-BE49-F238E27FC236}">
                <a16:creationId xmlns:a16="http://schemas.microsoft.com/office/drawing/2014/main" id="{7C358411-FDB2-364F-BE8A-146C75E2B969}"/>
              </a:ext>
            </a:extLst>
          </p:cNvPr>
          <p:cNvSpPr/>
          <p:nvPr/>
        </p:nvSpPr>
        <p:spPr>
          <a:xfrm>
            <a:off x="3775935" y="2040963"/>
            <a:ext cx="1665841"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Base</a:t>
            </a:r>
            <a:endParaRPr lang="en-US" dirty="0">
              <a:solidFill>
                <a:schemeClr val="accent2"/>
              </a:solidFill>
              <a:effectLst/>
              <a:latin typeface="Helvetica Neue" panose="02000503000000020004" pitchFamily="2" charset="0"/>
            </a:endParaRPr>
          </a:p>
        </p:txBody>
      </p:sp>
      <p:sp>
        <p:nvSpPr>
          <p:cNvPr id="200" name="Oval 199">
            <a:extLst>
              <a:ext uri="{FF2B5EF4-FFF2-40B4-BE49-F238E27FC236}">
                <a16:creationId xmlns:a16="http://schemas.microsoft.com/office/drawing/2014/main" id="{A898A2FC-1C71-DC46-AB6E-839DD7FF85B5}"/>
              </a:ext>
            </a:extLst>
          </p:cNvPr>
          <p:cNvSpPr/>
          <p:nvPr/>
        </p:nvSpPr>
        <p:spPr>
          <a:xfrm>
            <a:off x="4208798" y="3396067"/>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249" name="Straight Connector 248">
            <a:extLst>
              <a:ext uri="{FF2B5EF4-FFF2-40B4-BE49-F238E27FC236}">
                <a16:creationId xmlns:a16="http://schemas.microsoft.com/office/drawing/2014/main" id="{D47386E3-1337-6F4F-81C2-531FD87CB032}"/>
              </a:ext>
            </a:extLst>
          </p:cNvPr>
          <p:cNvCxnSpPr>
            <a:cxnSpLocks/>
            <a:endCxn id="309" idx="4"/>
          </p:cNvCxnSpPr>
          <p:nvPr/>
        </p:nvCxnSpPr>
        <p:spPr>
          <a:xfrm flipH="1" flipV="1">
            <a:off x="3955620" y="2943102"/>
            <a:ext cx="326848" cy="526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43C03F0A-E3AB-1144-88A8-93868A3ABE25}"/>
              </a:ext>
            </a:extLst>
          </p:cNvPr>
          <p:cNvCxnSpPr>
            <a:cxnSpLocks/>
            <a:stCxn id="324" idx="0"/>
            <a:endCxn id="312" idx="4"/>
          </p:cNvCxnSpPr>
          <p:nvPr/>
        </p:nvCxnSpPr>
        <p:spPr>
          <a:xfrm flipH="1" flipV="1">
            <a:off x="4460322" y="3868679"/>
            <a:ext cx="351425" cy="224104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68B94DD-636E-A445-AE7F-C4541F8FD364}"/>
              </a:ext>
            </a:extLst>
          </p:cNvPr>
          <p:cNvCxnSpPr>
            <a:cxnSpLocks/>
            <a:endCxn id="309" idx="6"/>
          </p:cNvCxnSpPr>
          <p:nvPr/>
        </p:nvCxnSpPr>
        <p:spPr>
          <a:xfrm flipH="1">
            <a:off x="4175459" y="2652936"/>
            <a:ext cx="1667961" cy="7032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1" name="Oval 450">
            <a:extLst>
              <a:ext uri="{FF2B5EF4-FFF2-40B4-BE49-F238E27FC236}">
                <a16:creationId xmlns:a16="http://schemas.microsoft.com/office/drawing/2014/main" id="{36C248BC-C739-B641-AD8F-DF5A5A17937A}"/>
              </a:ext>
            </a:extLst>
          </p:cNvPr>
          <p:cNvSpPr/>
          <p:nvPr/>
        </p:nvSpPr>
        <p:spPr>
          <a:xfrm>
            <a:off x="5832066" y="2428985"/>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52" name="Group 51">
            <a:extLst>
              <a:ext uri="{FF2B5EF4-FFF2-40B4-BE49-F238E27FC236}">
                <a16:creationId xmlns:a16="http://schemas.microsoft.com/office/drawing/2014/main" id="{9B3B5BC3-2DAC-F741-9797-96972DC9FD09}"/>
              </a:ext>
            </a:extLst>
          </p:cNvPr>
          <p:cNvGrpSpPr/>
          <p:nvPr/>
        </p:nvGrpSpPr>
        <p:grpSpPr>
          <a:xfrm>
            <a:off x="319177" y="118084"/>
            <a:ext cx="3856282" cy="2825018"/>
            <a:chOff x="319177" y="118084"/>
            <a:chExt cx="3856282" cy="2825018"/>
          </a:xfrm>
        </p:grpSpPr>
        <p:sp>
          <p:nvSpPr>
            <p:cNvPr id="289" name="Rectangle 288">
              <a:extLst>
                <a:ext uri="{FF2B5EF4-FFF2-40B4-BE49-F238E27FC236}">
                  <a16:creationId xmlns:a16="http://schemas.microsoft.com/office/drawing/2014/main" id="{12B40BE8-4918-9B4C-9C58-0F84D6B16D92}"/>
                </a:ext>
              </a:extLst>
            </p:cNvPr>
            <p:cNvSpPr/>
            <p:nvPr/>
          </p:nvSpPr>
          <p:spPr>
            <a:xfrm>
              <a:off x="2574746" y="118084"/>
              <a:ext cx="1081386"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Onderon</a:t>
              </a:r>
              <a:endParaRPr lang="en-US" dirty="0">
                <a:solidFill>
                  <a:schemeClr val="accent2"/>
                </a:solidFill>
                <a:effectLst/>
                <a:latin typeface="Helvetica Neue" panose="02000503000000020004" pitchFamily="2" charset="0"/>
              </a:endParaRPr>
            </a:p>
          </p:txBody>
        </p:sp>
        <p:sp>
          <p:nvSpPr>
            <p:cNvPr id="295" name="Rectangle 294">
              <a:extLst>
                <a:ext uri="{FF2B5EF4-FFF2-40B4-BE49-F238E27FC236}">
                  <a16:creationId xmlns:a16="http://schemas.microsoft.com/office/drawing/2014/main" id="{91BC8C2A-533E-5046-952B-00B7CC2A24FC}"/>
                </a:ext>
              </a:extLst>
            </p:cNvPr>
            <p:cNvSpPr/>
            <p:nvPr/>
          </p:nvSpPr>
          <p:spPr>
            <a:xfrm>
              <a:off x="319177" y="1797206"/>
              <a:ext cx="1096775"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cxnSp>
          <p:nvCxnSpPr>
            <p:cNvPr id="225" name="Straight Connector 224">
              <a:extLst>
                <a:ext uri="{FF2B5EF4-FFF2-40B4-BE49-F238E27FC236}">
                  <a16:creationId xmlns:a16="http://schemas.microsoft.com/office/drawing/2014/main" id="{7A2F26BB-93C8-5942-9439-D4A9DAD0CCF2}"/>
                </a:ext>
              </a:extLst>
            </p:cNvPr>
            <p:cNvCxnSpPr>
              <a:cxnSpLocks/>
              <a:stCxn id="288" idx="5"/>
              <a:endCxn id="309" idx="1"/>
            </p:cNvCxnSpPr>
            <p:nvPr/>
          </p:nvCxnSpPr>
          <p:spPr>
            <a:xfrm>
              <a:off x="2538230" y="562878"/>
              <a:ext cx="1261939" cy="200493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941193F-9727-B348-9A9F-9666EBCF77C3}"/>
                </a:ext>
              </a:extLst>
            </p:cNvPr>
            <p:cNvCxnSpPr>
              <a:cxnSpLocks/>
              <a:stCxn id="294" idx="6"/>
              <a:endCxn id="309" idx="2"/>
            </p:cNvCxnSpPr>
            <p:nvPr/>
          </p:nvCxnSpPr>
          <p:spPr>
            <a:xfrm>
              <a:off x="1803712" y="2077046"/>
              <a:ext cx="1932068" cy="64621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EDFC59F4-D4E5-B243-9B19-576EA8B7A206}"/>
                </a:ext>
              </a:extLst>
            </p:cNvPr>
            <p:cNvSpPr/>
            <p:nvPr/>
          </p:nvSpPr>
          <p:spPr>
            <a:xfrm>
              <a:off x="2162940" y="187588"/>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94" name="Oval 293">
              <a:extLst>
                <a:ext uri="{FF2B5EF4-FFF2-40B4-BE49-F238E27FC236}">
                  <a16:creationId xmlns:a16="http://schemas.microsoft.com/office/drawing/2014/main" id="{653AB248-8022-B543-9F78-1AC9DDACE3E2}"/>
                </a:ext>
              </a:extLst>
            </p:cNvPr>
            <p:cNvSpPr/>
            <p:nvPr/>
          </p:nvSpPr>
          <p:spPr>
            <a:xfrm>
              <a:off x="1364033" y="1857206"/>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09" name="Oval 308">
              <a:extLst>
                <a:ext uri="{FF2B5EF4-FFF2-40B4-BE49-F238E27FC236}">
                  <a16:creationId xmlns:a16="http://schemas.microsoft.com/office/drawing/2014/main" id="{58DF6943-5F16-AC44-B561-C0849B97BA95}"/>
                </a:ext>
              </a:extLst>
            </p:cNvPr>
            <p:cNvSpPr/>
            <p:nvPr/>
          </p:nvSpPr>
          <p:spPr>
            <a:xfrm>
              <a:off x="3735780" y="2503423"/>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sp>
        <p:nvSpPr>
          <p:cNvPr id="313" name="Rectangle 312">
            <a:extLst>
              <a:ext uri="{FF2B5EF4-FFF2-40B4-BE49-F238E27FC236}">
                <a16:creationId xmlns:a16="http://schemas.microsoft.com/office/drawing/2014/main" id="{A0A03FF9-B0E9-724E-A3C3-55CCD5E501A6}"/>
              </a:ext>
            </a:extLst>
          </p:cNvPr>
          <p:cNvSpPr/>
          <p:nvPr/>
        </p:nvSpPr>
        <p:spPr>
          <a:xfrm>
            <a:off x="4633700" y="3402582"/>
            <a:ext cx="843501"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Ryloth</a:t>
            </a:r>
            <a:endParaRPr lang="en-US" dirty="0">
              <a:solidFill>
                <a:schemeClr val="accent2"/>
              </a:solidFill>
              <a:effectLst/>
              <a:latin typeface="Helvetica Neue" panose="02000503000000020004" pitchFamily="2" charset="0"/>
            </a:endParaRPr>
          </a:p>
        </p:txBody>
      </p:sp>
      <p:sp>
        <p:nvSpPr>
          <p:cNvPr id="325" name="Rectangle 324">
            <a:extLst>
              <a:ext uri="{FF2B5EF4-FFF2-40B4-BE49-F238E27FC236}">
                <a16:creationId xmlns:a16="http://schemas.microsoft.com/office/drawing/2014/main" id="{453D12F6-FBA8-2645-A5D0-F9AA24EEC67B}"/>
              </a:ext>
            </a:extLst>
          </p:cNvPr>
          <p:cNvSpPr/>
          <p:nvPr/>
        </p:nvSpPr>
        <p:spPr>
          <a:xfrm>
            <a:off x="4360366" y="6556734"/>
            <a:ext cx="1026243"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Zygerria</a:t>
            </a:r>
            <a:endParaRPr lang="en-US" dirty="0">
              <a:solidFill>
                <a:schemeClr val="accent2"/>
              </a:solidFill>
              <a:effectLst/>
              <a:latin typeface="Helvetica Neue" panose="02000503000000020004" pitchFamily="2" charset="0"/>
            </a:endParaRPr>
          </a:p>
        </p:txBody>
      </p:sp>
      <p:grpSp>
        <p:nvGrpSpPr>
          <p:cNvPr id="51" name="Group 50">
            <a:extLst>
              <a:ext uri="{FF2B5EF4-FFF2-40B4-BE49-F238E27FC236}">
                <a16:creationId xmlns:a16="http://schemas.microsoft.com/office/drawing/2014/main" id="{94F0EC3E-0317-6746-9DD2-EFEED4221707}"/>
              </a:ext>
            </a:extLst>
          </p:cNvPr>
          <p:cNvGrpSpPr/>
          <p:nvPr/>
        </p:nvGrpSpPr>
        <p:grpSpPr>
          <a:xfrm>
            <a:off x="1626416" y="5875310"/>
            <a:ext cx="3405170" cy="674096"/>
            <a:chOff x="1626416" y="5875310"/>
            <a:chExt cx="3405170" cy="674096"/>
          </a:xfrm>
        </p:grpSpPr>
        <p:sp>
          <p:nvSpPr>
            <p:cNvPr id="307" name="Rectangle 306">
              <a:extLst>
                <a:ext uri="{FF2B5EF4-FFF2-40B4-BE49-F238E27FC236}">
                  <a16:creationId xmlns:a16="http://schemas.microsoft.com/office/drawing/2014/main" id="{7DFCF374-46AF-6C4C-A266-F7C2D228E220}"/>
                </a:ext>
              </a:extLst>
            </p:cNvPr>
            <p:cNvSpPr/>
            <p:nvPr/>
          </p:nvSpPr>
          <p:spPr>
            <a:xfrm>
              <a:off x="1626416" y="5905219"/>
              <a:ext cx="1124026" cy="369332"/>
            </a:xfrm>
            <a:prstGeom prst="rect">
              <a:avLst/>
            </a:prstGeom>
            <a:noFill/>
            <a:ln>
              <a:noFill/>
            </a:ln>
          </p:spPr>
          <p:txBody>
            <a:bodyPr wrap="none">
              <a:spAutoFit/>
            </a:bodyPr>
            <a:lstStyle/>
            <a:p>
              <a:r>
                <a:rPr lang="en-US" dirty="0">
                  <a:solidFill>
                    <a:schemeClr val="accent2"/>
                  </a:solidFill>
                  <a:latin typeface="Helvetica Neue" panose="02000503000000020004" pitchFamily="2" charset="0"/>
                </a:rPr>
                <a:t>Dagobah</a:t>
              </a:r>
              <a:endParaRPr lang="en-US" dirty="0">
                <a:solidFill>
                  <a:schemeClr val="accent2"/>
                </a:solidFill>
                <a:effectLst/>
                <a:latin typeface="Helvetica Neue" panose="02000503000000020004" pitchFamily="2" charset="0"/>
              </a:endParaRPr>
            </a:p>
          </p:txBody>
        </p:sp>
        <p:cxnSp>
          <p:nvCxnSpPr>
            <p:cNvPr id="243" name="Straight Connector 242">
              <a:extLst>
                <a:ext uri="{FF2B5EF4-FFF2-40B4-BE49-F238E27FC236}">
                  <a16:creationId xmlns:a16="http://schemas.microsoft.com/office/drawing/2014/main" id="{24FC435B-56AC-DC44-A3DA-34F476A247CF}"/>
                </a:ext>
              </a:extLst>
            </p:cNvPr>
            <p:cNvCxnSpPr>
              <a:cxnSpLocks/>
              <a:stCxn id="324" idx="2"/>
              <a:endCxn id="306" idx="6"/>
            </p:cNvCxnSpPr>
            <p:nvPr/>
          </p:nvCxnSpPr>
          <p:spPr>
            <a:xfrm flipH="1" flipV="1">
              <a:off x="3158650" y="6095150"/>
              <a:ext cx="1433257" cy="23441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FB98D6E3-AAF3-BD44-BB57-61C8A791F6C0}"/>
                </a:ext>
              </a:extLst>
            </p:cNvPr>
            <p:cNvSpPr/>
            <p:nvPr/>
          </p:nvSpPr>
          <p:spPr>
            <a:xfrm>
              <a:off x="2718971" y="5875310"/>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24" name="Oval 323">
              <a:extLst>
                <a:ext uri="{FF2B5EF4-FFF2-40B4-BE49-F238E27FC236}">
                  <a16:creationId xmlns:a16="http://schemas.microsoft.com/office/drawing/2014/main" id="{E2E0A671-07E7-1449-8AD3-CA839078F15D}"/>
                </a:ext>
              </a:extLst>
            </p:cNvPr>
            <p:cNvSpPr/>
            <p:nvPr/>
          </p:nvSpPr>
          <p:spPr>
            <a:xfrm>
              <a:off x="4591907" y="6109727"/>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sp>
        <p:nvSpPr>
          <p:cNvPr id="439" name="Rectangle 438">
            <a:extLst>
              <a:ext uri="{FF2B5EF4-FFF2-40B4-BE49-F238E27FC236}">
                <a16:creationId xmlns:a16="http://schemas.microsoft.com/office/drawing/2014/main" id="{D79E4815-9AC5-9E48-A9E9-1BF8A1FA34B3}"/>
              </a:ext>
            </a:extLst>
          </p:cNvPr>
          <p:cNvSpPr/>
          <p:nvPr/>
        </p:nvSpPr>
        <p:spPr>
          <a:xfrm>
            <a:off x="5778043" y="3945256"/>
            <a:ext cx="877163" cy="369332"/>
          </a:xfrm>
          <a:prstGeom prst="rect">
            <a:avLst/>
          </a:prstGeom>
          <a:noFill/>
          <a:ln>
            <a:noFill/>
          </a:ln>
        </p:spPr>
        <p:txBody>
          <a:bodyPr wrap="none">
            <a:spAutoFit/>
          </a:bodyPr>
          <a:lstStyle/>
          <a:p>
            <a:r>
              <a:rPr lang="en-US" dirty="0">
                <a:solidFill>
                  <a:schemeClr val="accent2"/>
                </a:solidFill>
                <a:latin typeface="Helvetica Neue" panose="02000503000000020004" pitchFamily="2" charset="0"/>
              </a:rPr>
              <a:t>Naboo</a:t>
            </a:r>
            <a:endParaRPr lang="en-US" dirty="0">
              <a:solidFill>
                <a:schemeClr val="accent2"/>
              </a:solidFill>
              <a:effectLst/>
              <a:latin typeface="Helvetica Neue" panose="02000503000000020004" pitchFamily="2" charset="0"/>
            </a:endParaRPr>
          </a:p>
        </p:txBody>
      </p:sp>
      <p:sp>
        <p:nvSpPr>
          <p:cNvPr id="452" name="Oval 451">
            <a:extLst>
              <a:ext uri="{FF2B5EF4-FFF2-40B4-BE49-F238E27FC236}">
                <a16:creationId xmlns:a16="http://schemas.microsoft.com/office/drawing/2014/main" id="{933E6D4B-1890-1943-A7EB-A20D2FA85447}"/>
              </a:ext>
            </a:extLst>
          </p:cNvPr>
          <p:cNvSpPr/>
          <p:nvPr/>
        </p:nvSpPr>
        <p:spPr>
          <a:xfrm>
            <a:off x="6014408" y="4311397"/>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cxnSp>
        <p:nvCxnSpPr>
          <p:cNvPr id="436" name="Straight Connector 435">
            <a:extLst>
              <a:ext uri="{FF2B5EF4-FFF2-40B4-BE49-F238E27FC236}">
                <a16:creationId xmlns:a16="http://schemas.microsoft.com/office/drawing/2014/main" id="{A60F1401-252D-3F40-BC1E-45D77D27F43A}"/>
              </a:ext>
            </a:extLst>
          </p:cNvPr>
          <p:cNvCxnSpPr>
            <a:cxnSpLocks/>
          </p:cNvCxnSpPr>
          <p:nvPr/>
        </p:nvCxnSpPr>
        <p:spPr>
          <a:xfrm flipH="1">
            <a:off x="7507122" y="5579424"/>
            <a:ext cx="379230" cy="749199"/>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46" name="Rectangle 345">
            <a:extLst>
              <a:ext uri="{FF2B5EF4-FFF2-40B4-BE49-F238E27FC236}">
                <a16:creationId xmlns:a16="http://schemas.microsoft.com/office/drawing/2014/main" id="{2B2CC7D6-B6EF-3E44-AC83-57362D6894BF}"/>
              </a:ext>
            </a:extLst>
          </p:cNvPr>
          <p:cNvSpPr/>
          <p:nvPr/>
        </p:nvSpPr>
        <p:spPr>
          <a:xfrm>
            <a:off x="10395360" y="2872775"/>
            <a:ext cx="1116268" cy="369332"/>
          </a:xfrm>
          <a:prstGeom prst="rect">
            <a:avLst/>
          </a:prstGeom>
          <a:noFill/>
          <a:ln>
            <a:noFill/>
          </a:ln>
        </p:spPr>
        <p:txBody>
          <a:bodyPr wrap="none">
            <a:spAutoFit/>
          </a:bodyPr>
          <a:lstStyle/>
          <a:p>
            <a:r>
              <a:rPr lang="en-US" dirty="0">
                <a:solidFill>
                  <a:schemeClr val="accent2"/>
                </a:solidFill>
                <a:latin typeface="Helvetica Neue" panose="02000503000000020004" pitchFamily="2" charset="0"/>
              </a:rPr>
              <a:t>Vandor-1</a:t>
            </a:r>
            <a:endParaRPr lang="en-US" dirty="0">
              <a:solidFill>
                <a:schemeClr val="accent2"/>
              </a:solidFill>
              <a:effectLst/>
              <a:latin typeface="Helvetica Neue" panose="02000503000000020004" pitchFamily="2" charset="0"/>
            </a:endParaRPr>
          </a:p>
        </p:txBody>
      </p:sp>
      <p:cxnSp>
        <p:nvCxnSpPr>
          <p:cNvPr id="273" name="Straight Connector 272">
            <a:extLst>
              <a:ext uri="{FF2B5EF4-FFF2-40B4-BE49-F238E27FC236}">
                <a16:creationId xmlns:a16="http://schemas.microsoft.com/office/drawing/2014/main" id="{A3A9D7E7-2AA0-2F40-B8AA-5B46068CDBCB}"/>
              </a:ext>
            </a:extLst>
          </p:cNvPr>
          <p:cNvCxnSpPr>
            <a:cxnSpLocks/>
            <a:stCxn id="339" idx="2"/>
          </p:cNvCxnSpPr>
          <p:nvPr/>
        </p:nvCxnSpPr>
        <p:spPr>
          <a:xfrm flipH="1">
            <a:off x="9264440" y="4835091"/>
            <a:ext cx="1068375" cy="0"/>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182D8C7E-A4B0-1C46-B6A6-8655747954BE}"/>
              </a:ext>
            </a:extLst>
          </p:cNvPr>
          <p:cNvCxnSpPr>
            <a:cxnSpLocks/>
            <a:stCxn id="345" idx="4"/>
          </p:cNvCxnSpPr>
          <p:nvPr/>
        </p:nvCxnSpPr>
        <p:spPr>
          <a:xfrm flipH="1">
            <a:off x="9200051" y="3145982"/>
            <a:ext cx="912925" cy="1516699"/>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7" name="Rectangle 336">
            <a:extLst>
              <a:ext uri="{FF2B5EF4-FFF2-40B4-BE49-F238E27FC236}">
                <a16:creationId xmlns:a16="http://schemas.microsoft.com/office/drawing/2014/main" id="{9F76B5C2-686A-F74B-B2AF-F78A7D5693AE}"/>
              </a:ext>
            </a:extLst>
          </p:cNvPr>
          <p:cNvSpPr/>
          <p:nvPr/>
        </p:nvSpPr>
        <p:spPr>
          <a:xfrm>
            <a:off x="11221456" y="6556734"/>
            <a:ext cx="925253"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Fondor</a:t>
            </a:r>
            <a:endParaRPr lang="en-US" dirty="0">
              <a:solidFill>
                <a:schemeClr val="accent2"/>
              </a:solidFill>
              <a:effectLst/>
              <a:latin typeface="Helvetica Neue" panose="02000503000000020004" pitchFamily="2" charset="0"/>
            </a:endParaRPr>
          </a:p>
        </p:txBody>
      </p:sp>
      <p:cxnSp>
        <p:nvCxnSpPr>
          <p:cNvPr id="285" name="Straight Connector 284">
            <a:extLst>
              <a:ext uri="{FF2B5EF4-FFF2-40B4-BE49-F238E27FC236}">
                <a16:creationId xmlns:a16="http://schemas.microsoft.com/office/drawing/2014/main" id="{C8F1E8F2-DA48-AF48-9C51-9D437CD5E6B1}"/>
              </a:ext>
            </a:extLst>
          </p:cNvPr>
          <p:cNvCxnSpPr>
            <a:cxnSpLocks/>
            <a:stCxn id="339" idx="5"/>
            <a:endCxn id="336" idx="0"/>
          </p:cNvCxnSpPr>
          <p:nvPr/>
        </p:nvCxnSpPr>
        <p:spPr>
          <a:xfrm>
            <a:off x="10708105" y="4990541"/>
            <a:ext cx="878127" cy="110107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6" name="Oval 335">
            <a:extLst>
              <a:ext uri="{FF2B5EF4-FFF2-40B4-BE49-F238E27FC236}">
                <a16:creationId xmlns:a16="http://schemas.microsoft.com/office/drawing/2014/main" id="{63A9E3F7-4E20-A14B-8C05-4BA0486527EC}"/>
              </a:ext>
            </a:extLst>
          </p:cNvPr>
          <p:cNvSpPr/>
          <p:nvPr/>
        </p:nvSpPr>
        <p:spPr>
          <a:xfrm>
            <a:off x="11366392" y="6091620"/>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40" name="Rectangle 339">
            <a:extLst>
              <a:ext uri="{FF2B5EF4-FFF2-40B4-BE49-F238E27FC236}">
                <a16:creationId xmlns:a16="http://schemas.microsoft.com/office/drawing/2014/main" id="{12571217-8F53-3A43-96F2-F696AD9CED45}"/>
              </a:ext>
            </a:extLst>
          </p:cNvPr>
          <p:cNvSpPr/>
          <p:nvPr/>
        </p:nvSpPr>
        <p:spPr>
          <a:xfrm>
            <a:off x="10733293" y="4685579"/>
            <a:ext cx="684803"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Hoth</a:t>
            </a:r>
            <a:endParaRPr lang="en-US" dirty="0">
              <a:solidFill>
                <a:schemeClr val="accent2"/>
              </a:solidFill>
              <a:effectLst/>
              <a:latin typeface="Helvetica Neue" panose="02000503000000020004" pitchFamily="2" charset="0"/>
            </a:endParaRPr>
          </a:p>
        </p:txBody>
      </p:sp>
      <p:sp>
        <p:nvSpPr>
          <p:cNvPr id="339" name="Oval 338">
            <a:extLst>
              <a:ext uri="{FF2B5EF4-FFF2-40B4-BE49-F238E27FC236}">
                <a16:creationId xmlns:a16="http://schemas.microsoft.com/office/drawing/2014/main" id="{7D36C150-7A52-324B-A4C5-20DACF29555C}"/>
              </a:ext>
            </a:extLst>
          </p:cNvPr>
          <p:cNvSpPr/>
          <p:nvPr/>
        </p:nvSpPr>
        <p:spPr>
          <a:xfrm>
            <a:off x="10332815" y="4615251"/>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49" name="Group 48">
            <a:extLst>
              <a:ext uri="{FF2B5EF4-FFF2-40B4-BE49-F238E27FC236}">
                <a16:creationId xmlns:a16="http://schemas.microsoft.com/office/drawing/2014/main" id="{343B81CA-783E-8A45-8656-2BF1ACBD95ED}"/>
              </a:ext>
            </a:extLst>
          </p:cNvPr>
          <p:cNvGrpSpPr/>
          <p:nvPr/>
        </p:nvGrpSpPr>
        <p:grpSpPr>
          <a:xfrm>
            <a:off x="9091552" y="1205130"/>
            <a:ext cx="1269000" cy="1940852"/>
            <a:chOff x="9091552" y="1205130"/>
            <a:chExt cx="1269000" cy="1940852"/>
          </a:xfrm>
        </p:grpSpPr>
        <p:sp>
          <p:nvSpPr>
            <p:cNvPr id="334" name="Rectangle 333">
              <a:extLst>
                <a:ext uri="{FF2B5EF4-FFF2-40B4-BE49-F238E27FC236}">
                  <a16:creationId xmlns:a16="http://schemas.microsoft.com/office/drawing/2014/main" id="{D25CC34C-533E-4648-A236-7540BD2F4B9B}"/>
                </a:ext>
              </a:extLst>
            </p:cNvPr>
            <p:cNvSpPr/>
            <p:nvPr/>
          </p:nvSpPr>
          <p:spPr>
            <a:xfrm>
              <a:off x="9416063" y="1205130"/>
              <a:ext cx="944489" cy="369332"/>
            </a:xfrm>
            <a:prstGeom prst="rect">
              <a:avLst/>
            </a:prstGeom>
            <a:noFill/>
            <a:ln>
              <a:noFill/>
            </a:ln>
          </p:spPr>
          <p:txBody>
            <a:bodyPr wrap="none">
              <a:spAutoFit/>
            </a:bodyPr>
            <a:lstStyle/>
            <a:p>
              <a:r>
                <a:rPr lang="en-US" dirty="0" err="1">
                  <a:solidFill>
                    <a:schemeClr val="accent2"/>
                  </a:solidFill>
                  <a:latin typeface="Helvetica Neue" panose="02000503000000020004" pitchFamily="2" charset="0"/>
                </a:rPr>
                <a:t>Iridonia</a:t>
              </a:r>
              <a:endParaRPr lang="en-US" dirty="0">
                <a:solidFill>
                  <a:schemeClr val="accent2"/>
                </a:solidFill>
                <a:effectLst/>
                <a:latin typeface="Helvetica Neue" panose="02000503000000020004" pitchFamily="2" charset="0"/>
              </a:endParaRPr>
            </a:p>
          </p:txBody>
        </p:sp>
        <p:cxnSp>
          <p:nvCxnSpPr>
            <p:cNvPr id="279" name="Straight Connector 278">
              <a:extLst>
                <a:ext uri="{FF2B5EF4-FFF2-40B4-BE49-F238E27FC236}">
                  <a16:creationId xmlns:a16="http://schemas.microsoft.com/office/drawing/2014/main" id="{6878777E-AC5F-FD45-B8D5-1DD3F96C378B}"/>
                </a:ext>
              </a:extLst>
            </p:cNvPr>
            <p:cNvCxnSpPr>
              <a:cxnSpLocks/>
              <a:stCxn id="333" idx="5"/>
              <a:endCxn id="345" idx="1"/>
            </p:cNvCxnSpPr>
            <p:nvPr/>
          </p:nvCxnSpPr>
          <p:spPr>
            <a:xfrm>
              <a:off x="9466842" y="1863373"/>
              <a:ext cx="490683" cy="90731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3" name="Oval 332">
              <a:extLst>
                <a:ext uri="{FF2B5EF4-FFF2-40B4-BE49-F238E27FC236}">
                  <a16:creationId xmlns:a16="http://schemas.microsoft.com/office/drawing/2014/main" id="{20B2BC97-9DFB-B045-9D81-228AD846A868}"/>
                </a:ext>
              </a:extLst>
            </p:cNvPr>
            <p:cNvSpPr/>
            <p:nvPr/>
          </p:nvSpPr>
          <p:spPr>
            <a:xfrm>
              <a:off x="9091552" y="1488083"/>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345" name="Oval 344">
              <a:extLst>
                <a:ext uri="{FF2B5EF4-FFF2-40B4-BE49-F238E27FC236}">
                  <a16:creationId xmlns:a16="http://schemas.microsoft.com/office/drawing/2014/main" id="{2CB1E3E3-CA2B-AD4D-8884-9570B11B513D}"/>
                </a:ext>
              </a:extLst>
            </p:cNvPr>
            <p:cNvSpPr/>
            <p:nvPr/>
          </p:nvSpPr>
          <p:spPr>
            <a:xfrm>
              <a:off x="9893136" y="2706303"/>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grpSp>
      <p:sp>
        <p:nvSpPr>
          <p:cNvPr id="453" name="Oval 452">
            <a:extLst>
              <a:ext uri="{FF2B5EF4-FFF2-40B4-BE49-F238E27FC236}">
                <a16:creationId xmlns:a16="http://schemas.microsoft.com/office/drawing/2014/main" id="{91A227C1-81A4-2449-B943-C485547661FC}"/>
              </a:ext>
            </a:extLst>
          </p:cNvPr>
          <p:cNvSpPr/>
          <p:nvPr/>
        </p:nvSpPr>
        <p:spPr>
          <a:xfrm>
            <a:off x="8834698" y="4615251"/>
            <a:ext cx="452510" cy="45251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2022406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itle 1">
            <a:extLst>
              <a:ext uri="{FF2B5EF4-FFF2-40B4-BE49-F238E27FC236}">
                <a16:creationId xmlns:a16="http://schemas.microsoft.com/office/drawing/2014/main" id="{8614462C-D75E-7547-90A4-F4A3AF54FA59}"/>
              </a:ext>
            </a:extLst>
          </p:cNvPr>
          <p:cNvSpPr>
            <a:spLocks noGrp="1"/>
          </p:cNvSpPr>
          <p:nvPr>
            <p:ph type="title"/>
          </p:nvPr>
        </p:nvSpPr>
        <p:spPr/>
        <p:txBody>
          <a:bodyPr/>
          <a:lstStyle/>
          <a:p>
            <a:r>
              <a:rPr lang="en-US" dirty="0">
                <a:ea typeface="Open Sans"/>
                <a:cs typeface="Open Sans"/>
                <a:sym typeface="Open Sans"/>
              </a:rPr>
              <a:t>A* search is</a:t>
            </a:r>
            <a:br>
              <a:rPr lang="en-US" dirty="0">
                <a:ea typeface="Open Sans"/>
                <a:cs typeface="Open Sans"/>
                <a:sym typeface="Open Sans"/>
              </a:rPr>
            </a:br>
            <a:r>
              <a:rPr lang="en-US" dirty="0"/>
              <a:t>Optimal</a:t>
            </a:r>
          </a:p>
        </p:txBody>
      </p:sp>
      <p:sp>
        <p:nvSpPr>
          <p:cNvPr id="3" name="Text Placeholder 2">
            <a:extLst>
              <a:ext uri="{FF2B5EF4-FFF2-40B4-BE49-F238E27FC236}">
                <a16:creationId xmlns:a16="http://schemas.microsoft.com/office/drawing/2014/main" id="{7EF75525-8081-E542-9744-C70AEB9FEF75}"/>
              </a:ext>
            </a:extLst>
          </p:cNvPr>
          <p:cNvSpPr>
            <a:spLocks noGrp="1"/>
          </p:cNvSpPr>
          <p:nvPr>
            <p:ph type="body" idx="1"/>
          </p:nvPr>
        </p:nvSpPr>
        <p:spPr/>
        <p:txBody>
          <a:bodyPr/>
          <a:lstStyle/>
          <a:p>
            <a:r>
              <a:rPr lang="en-US" dirty="0"/>
              <a:t>AIMA 3.5</a:t>
            </a:r>
          </a:p>
        </p:txBody>
      </p:sp>
      <p:pic>
        <p:nvPicPr>
          <p:cNvPr id="1032" name="Picture 8" descr="étoile de la mort png 3 » PNG Image">
            <a:extLst>
              <a:ext uri="{FF2B5EF4-FFF2-40B4-BE49-F238E27FC236}">
                <a16:creationId xmlns:a16="http://schemas.microsoft.com/office/drawing/2014/main" id="{FD3BD6AB-35F3-4B4F-BBEC-ECA519295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035050"/>
            <a:ext cx="4749800" cy="478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4187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itle 1">
            <a:extLst>
              <a:ext uri="{FF2B5EF4-FFF2-40B4-BE49-F238E27FC236}">
                <a16:creationId xmlns:a16="http://schemas.microsoft.com/office/drawing/2014/main" id="{8614462C-D75E-7547-90A4-F4A3AF54FA59}"/>
              </a:ext>
            </a:extLst>
          </p:cNvPr>
          <p:cNvSpPr>
            <a:spLocks noGrp="1"/>
          </p:cNvSpPr>
          <p:nvPr>
            <p:ph type="title"/>
          </p:nvPr>
        </p:nvSpPr>
        <p:spPr/>
        <p:txBody>
          <a:bodyPr/>
          <a:lstStyle/>
          <a:p>
            <a:r>
              <a:rPr lang="en-US" dirty="0">
                <a:ea typeface="Open Sans"/>
                <a:cs typeface="Open Sans"/>
                <a:sym typeface="Open Sans"/>
              </a:rPr>
              <a:t>A* search</a:t>
            </a:r>
            <a:endParaRPr lang="en-US" dirty="0"/>
          </a:p>
        </p:txBody>
      </p:sp>
      <p:sp>
        <p:nvSpPr>
          <p:cNvPr id="73" name="Google Shape;73;g92b3bf485b_0_0"/>
          <p:cNvSpPr txBox="1">
            <a:spLocks noGrp="1"/>
          </p:cNvSpPr>
          <p:nvPr>
            <p:ph idx="1"/>
          </p:nvPr>
        </p:nvSpPr>
        <p:spPr>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571500" indent="-342900">
              <a:lnSpc>
                <a:spcPct val="140000"/>
              </a:lnSpc>
              <a:spcBef>
                <a:spcPts val="0"/>
              </a:spcBef>
            </a:pPr>
            <a:r>
              <a:rPr lang="en-US" dirty="0">
                <a:latin typeface="+mn-lt"/>
              </a:rPr>
              <a:t>Best-known form of best-first search.</a:t>
            </a:r>
          </a:p>
          <a:p>
            <a:pPr marL="571500" indent="-342900">
              <a:lnSpc>
                <a:spcPct val="140000"/>
              </a:lnSpc>
              <a:spcBef>
                <a:spcPts val="0"/>
              </a:spcBef>
            </a:pPr>
            <a:r>
              <a:rPr lang="en-US" dirty="0">
                <a:latin typeface="+mn-lt"/>
              </a:rPr>
              <a:t>Key Idea: avoid expanding paths that are already expensive, but expand most promising first. </a:t>
            </a:r>
          </a:p>
          <a:p>
            <a:pPr marL="571500" indent="-342900">
              <a:lnSpc>
                <a:spcPct val="140000"/>
              </a:lnSpc>
              <a:spcBef>
                <a:spcPts val="0"/>
              </a:spcBef>
            </a:pPr>
            <a:r>
              <a:rPr lang="en-US" dirty="0">
                <a:latin typeface="+mn-lt"/>
              </a:rPr>
              <a:t> </a:t>
            </a:r>
            <a:r>
              <a:rPr lang="en-US" i="1" dirty="0">
                <a:latin typeface="+mn-lt"/>
              </a:rPr>
              <a:t>Simple idea</a:t>
            </a:r>
            <a:r>
              <a:rPr lang="en-US" dirty="0">
                <a:latin typeface="+mn-lt"/>
              </a:rPr>
              <a:t>: </a:t>
            </a:r>
            <a:r>
              <a:rPr lang="en-US" i="1" dirty="0">
                <a:solidFill>
                  <a:schemeClr val="accent2"/>
                </a:solidFill>
                <a:latin typeface="+mn-lt"/>
              </a:rPr>
              <a:t>f(n)=g(n) + h(n)</a:t>
            </a:r>
            <a:endParaRPr lang="en-US" i="1" dirty="0">
              <a:latin typeface="+mn-lt"/>
            </a:endParaRPr>
          </a:p>
          <a:p>
            <a:pPr marL="1028700" lvl="1" indent="-342900">
              <a:lnSpc>
                <a:spcPct val="140000"/>
              </a:lnSpc>
              <a:spcBef>
                <a:spcPts val="0"/>
              </a:spcBef>
            </a:pPr>
            <a:r>
              <a:rPr lang="en-US" b="1" i="1" dirty="0">
                <a:solidFill>
                  <a:schemeClr val="accent2"/>
                </a:solidFill>
                <a:latin typeface="+mn-lt"/>
              </a:rPr>
              <a:t>g(n)</a:t>
            </a:r>
            <a:r>
              <a:rPr lang="en-US" dirty="0">
                <a:latin typeface="+mn-lt"/>
              </a:rPr>
              <a:t> the actual cost (so far) to </a:t>
            </a:r>
            <a:r>
              <a:rPr lang="en-US" i="1" dirty="0">
                <a:solidFill>
                  <a:schemeClr val="accent2"/>
                </a:solidFill>
                <a:latin typeface="+mn-lt"/>
              </a:rPr>
              <a:t>reach </a:t>
            </a:r>
            <a:r>
              <a:rPr lang="en-US" dirty="0">
                <a:latin typeface="+mn-lt"/>
              </a:rPr>
              <a:t>the node</a:t>
            </a:r>
          </a:p>
          <a:p>
            <a:pPr marL="1028700" lvl="1" indent="-342900">
              <a:lnSpc>
                <a:spcPct val="140000"/>
              </a:lnSpc>
              <a:spcBef>
                <a:spcPts val="0"/>
              </a:spcBef>
            </a:pPr>
            <a:r>
              <a:rPr lang="en-US" b="1" i="1" dirty="0">
                <a:solidFill>
                  <a:schemeClr val="accent2"/>
                </a:solidFill>
                <a:latin typeface="+mn-lt"/>
              </a:rPr>
              <a:t>h(n)</a:t>
            </a:r>
            <a:r>
              <a:rPr lang="en-US" dirty="0">
                <a:latin typeface="+mn-lt"/>
              </a:rPr>
              <a:t> estimated cost to </a:t>
            </a:r>
            <a:r>
              <a:rPr lang="en-US" i="1" dirty="0">
                <a:solidFill>
                  <a:schemeClr val="accent2"/>
                </a:solidFill>
                <a:latin typeface="+mn-lt"/>
              </a:rPr>
              <a:t>get from the node to the goal</a:t>
            </a:r>
            <a:endParaRPr lang="en-US" dirty="0">
              <a:latin typeface="+mn-lt"/>
            </a:endParaRPr>
          </a:p>
          <a:p>
            <a:pPr marL="1028700" lvl="1" indent="-342900">
              <a:lnSpc>
                <a:spcPct val="140000"/>
              </a:lnSpc>
              <a:spcBef>
                <a:spcPts val="0"/>
              </a:spcBef>
            </a:pPr>
            <a:r>
              <a:rPr lang="en-US" b="1" i="1" dirty="0">
                <a:solidFill>
                  <a:schemeClr val="accent2"/>
                </a:solidFill>
                <a:latin typeface="+mn-lt"/>
              </a:rPr>
              <a:t>f(n)</a:t>
            </a:r>
            <a:r>
              <a:rPr lang="en-US" dirty="0">
                <a:latin typeface="+mn-lt"/>
              </a:rPr>
              <a:t> estimated </a:t>
            </a:r>
            <a:r>
              <a:rPr lang="en-US" i="1" dirty="0">
                <a:solidFill>
                  <a:schemeClr val="accent2"/>
                </a:solidFill>
                <a:latin typeface="+mn-lt"/>
              </a:rPr>
              <a:t>total cost </a:t>
            </a:r>
            <a:r>
              <a:rPr lang="en-US" dirty="0">
                <a:latin typeface="+mn-lt"/>
              </a:rPr>
              <a:t>of path through </a:t>
            </a:r>
            <a:r>
              <a:rPr lang="en-US" i="1" dirty="0">
                <a:latin typeface="+mn-lt"/>
              </a:rPr>
              <a:t>n</a:t>
            </a:r>
            <a:r>
              <a:rPr lang="en-US" dirty="0">
                <a:latin typeface="+mn-lt"/>
              </a:rPr>
              <a:t> to goal</a:t>
            </a:r>
          </a:p>
          <a:p>
            <a:pPr marL="571500" indent="-342900">
              <a:lnSpc>
                <a:spcPct val="140000"/>
              </a:lnSpc>
              <a:spcBef>
                <a:spcPts val="0"/>
              </a:spcBef>
            </a:pPr>
            <a:r>
              <a:rPr lang="en-US" dirty="0">
                <a:latin typeface="+mn-lt"/>
              </a:rPr>
              <a:t>Implementation: Frontier queue as priority queue by increasing </a:t>
            </a:r>
            <a:r>
              <a:rPr lang="en-US" i="1" dirty="0">
                <a:solidFill>
                  <a:schemeClr val="accent2"/>
                </a:solidFill>
                <a:latin typeface="+mn-lt"/>
              </a:rPr>
              <a:t>f(n)  (as expected…)</a:t>
            </a:r>
          </a:p>
          <a:p>
            <a:pPr marL="571500" indent="-342900">
              <a:lnSpc>
                <a:spcPct val="140000"/>
              </a:lnSpc>
              <a:spcBef>
                <a:spcPts val="0"/>
              </a:spcBef>
            </a:pPr>
            <a:endParaRPr dirty="0">
              <a:latin typeface="+mn-lt"/>
            </a:endParaRPr>
          </a:p>
          <a:p>
            <a:pPr marL="228600" lvl="0" indent="0" algn="l" rtl="0">
              <a:lnSpc>
                <a:spcPct val="140000"/>
              </a:lnSpc>
              <a:spcBef>
                <a:spcPts val="0"/>
              </a:spcBef>
              <a:spcAft>
                <a:spcPts val="0"/>
              </a:spcAft>
              <a:buSzPts val="2000"/>
              <a:buNone/>
            </a:pPr>
            <a:endParaRPr dirty="0">
              <a:latin typeface="+mn-lt"/>
            </a:endParaRPr>
          </a:p>
        </p:txBody>
      </p:sp>
    </p:spTree>
    <p:extLst>
      <p:ext uri="{BB962C8B-B14F-4D97-AF65-F5344CB8AC3E}">
        <p14:creationId xmlns:p14="http://schemas.microsoft.com/office/powerpoint/2010/main" val="38272311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Key: Admissibility</a:t>
            </a:r>
            <a:endParaRPr/>
          </a:p>
        </p:txBody>
      </p:sp>
      <p:sp>
        <p:nvSpPr>
          <p:cNvPr id="124" name="Google Shape;124;p3"/>
          <p:cNvSpPr txBox="1">
            <a:spLocks noGrp="1"/>
          </p:cNvSpPr>
          <p:nvPr>
            <p:ph type="body" idx="1"/>
          </p:nvPr>
        </p:nvSpPr>
        <p:spPr>
          <a:xfrm>
            <a:off x="838200" y="1825625"/>
            <a:ext cx="5181600" cy="4351338"/>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lvl="0" indent="0" algn="l" rtl="0">
              <a:lnSpc>
                <a:spcPct val="140000"/>
              </a:lnSpc>
              <a:spcBef>
                <a:spcPts val="0"/>
              </a:spcBef>
              <a:spcAft>
                <a:spcPts val="0"/>
              </a:spcAft>
              <a:buClr>
                <a:schemeClr val="dk1"/>
              </a:buClr>
              <a:buSzPts val="2000"/>
              <a:buNone/>
            </a:pPr>
            <a:endParaRPr/>
          </a:p>
          <a:p>
            <a:pPr marL="228600" lvl="0" indent="0" algn="l" rtl="0">
              <a:lnSpc>
                <a:spcPct val="140000"/>
              </a:lnSpc>
              <a:spcBef>
                <a:spcPts val="0"/>
              </a:spcBef>
              <a:spcAft>
                <a:spcPts val="0"/>
              </a:spcAft>
              <a:buClr>
                <a:schemeClr val="dk1"/>
              </a:buClr>
              <a:buSzPts val="2000"/>
              <a:buNone/>
            </a:pPr>
            <a:endParaRPr/>
          </a:p>
        </p:txBody>
      </p:sp>
      <p:sp>
        <p:nvSpPr>
          <p:cNvPr id="125" name="Google Shape;125;p3"/>
          <p:cNvSpPr txBox="1"/>
          <p:nvPr/>
        </p:nvSpPr>
        <p:spPr>
          <a:xfrm>
            <a:off x="500058" y="4266110"/>
            <a:ext cx="4616823" cy="2049517"/>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marR="0" lvl="0" indent="0" algn="l" rtl="0">
              <a:lnSpc>
                <a:spcPct val="140000"/>
              </a:lnSpc>
              <a:spcBef>
                <a:spcPts val="0"/>
              </a:spcBef>
              <a:spcAft>
                <a:spcPts val="0"/>
              </a:spcAft>
              <a:buClr>
                <a:schemeClr val="dk1"/>
              </a:buClr>
              <a:buSzPts val="2000"/>
              <a:buFont typeface="Courier New"/>
              <a:buNone/>
            </a:pPr>
            <a:r>
              <a:rPr lang="en-US" sz="2000" b="0" i="0" u="none" strike="noStrike" cap="none">
                <a:solidFill>
                  <a:schemeClr val="dk1"/>
                </a:solidFill>
                <a:latin typeface="Open Sans"/>
                <a:ea typeface="Open Sans"/>
                <a:cs typeface="Open Sans"/>
                <a:sym typeface="Open Sans"/>
              </a:rPr>
              <a:t>Inadmissible (pessimistic) heuristics break optimality by pushing good plans too far back on the frontier, which means they may never get expanded. </a:t>
            </a:r>
            <a:endParaRPr/>
          </a:p>
          <a:p>
            <a:pPr marL="228600" marR="0" lvl="0" indent="0" algn="l" rtl="0">
              <a:lnSpc>
                <a:spcPct val="140000"/>
              </a:lnSpc>
              <a:spcBef>
                <a:spcPts val="0"/>
              </a:spcBef>
              <a:spcAft>
                <a:spcPts val="0"/>
              </a:spcAft>
              <a:buClr>
                <a:schemeClr val="dk1"/>
              </a:buClr>
              <a:buSzPts val="2000"/>
              <a:buFont typeface="Courier New"/>
              <a:buNone/>
            </a:pPr>
            <a:endParaRPr sz="2000" b="0" i="0" u="none" strike="noStrike" cap="none">
              <a:solidFill>
                <a:schemeClr val="dk1"/>
              </a:solidFill>
              <a:latin typeface="Open Sans"/>
              <a:ea typeface="Open Sans"/>
              <a:cs typeface="Open Sans"/>
              <a:sym typeface="Open Sans"/>
            </a:endParaRPr>
          </a:p>
          <a:p>
            <a:pPr marL="228600" marR="0" lvl="0" indent="0" algn="l" rtl="0">
              <a:lnSpc>
                <a:spcPct val="140000"/>
              </a:lnSpc>
              <a:spcBef>
                <a:spcPts val="0"/>
              </a:spcBef>
              <a:spcAft>
                <a:spcPts val="0"/>
              </a:spcAft>
              <a:buClr>
                <a:schemeClr val="dk1"/>
              </a:buClr>
              <a:buSzPts val="2000"/>
              <a:buFont typeface="Courier New"/>
              <a:buNone/>
            </a:pPr>
            <a:endParaRPr sz="2000" b="0" i="0" u="none" strike="noStrike" cap="none">
              <a:solidFill>
                <a:schemeClr val="dk1"/>
              </a:solidFill>
              <a:latin typeface="Open Sans"/>
              <a:ea typeface="Open Sans"/>
              <a:cs typeface="Open Sans"/>
              <a:sym typeface="Open Sans"/>
            </a:endParaRPr>
          </a:p>
          <a:p>
            <a:pPr marL="228600" marR="0" lvl="0" indent="0" algn="l" rtl="0">
              <a:lnSpc>
                <a:spcPct val="140000"/>
              </a:lnSpc>
              <a:spcBef>
                <a:spcPts val="0"/>
              </a:spcBef>
              <a:spcAft>
                <a:spcPts val="0"/>
              </a:spcAft>
              <a:buClr>
                <a:schemeClr val="dk1"/>
              </a:buClr>
              <a:buSzPts val="2000"/>
              <a:buFont typeface="Courier New"/>
              <a:buNone/>
            </a:pPr>
            <a:endParaRPr sz="2000" b="0" i="0" u="none" strike="noStrike" cap="none">
              <a:solidFill>
                <a:schemeClr val="dk1"/>
              </a:solidFill>
              <a:latin typeface="Open Sans"/>
              <a:ea typeface="Open Sans"/>
              <a:cs typeface="Open Sans"/>
              <a:sym typeface="Open Sans"/>
            </a:endParaRPr>
          </a:p>
        </p:txBody>
      </p:sp>
      <p:sp>
        <p:nvSpPr>
          <p:cNvPr id="126" name="Google Shape;126;p3"/>
          <p:cNvSpPr txBox="1"/>
          <p:nvPr/>
        </p:nvSpPr>
        <p:spPr>
          <a:xfrm>
            <a:off x="6468711" y="4248792"/>
            <a:ext cx="4616823" cy="2049517"/>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marR="0" lvl="0" indent="0" algn="l" rtl="0">
              <a:lnSpc>
                <a:spcPct val="140000"/>
              </a:lnSpc>
              <a:spcBef>
                <a:spcPts val="0"/>
              </a:spcBef>
              <a:spcAft>
                <a:spcPts val="0"/>
              </a:spcAft>
              <a:buClr>
                <a:schemeClr val="dk1"/>
              </a:buClr>
              <a:buSzPts val="2000"/>
              <a:buFont typeface="Courier New"/>
              <a:buNone/>
            </a:pPr>
            <a:r>
              <a:rPr lang="en-US" sz="2000" b="0" i="0" u="none" strike="noStrike" cap="none">
                <a:solidFill>
                  <a:schemeClr val="dk1"/>
                </a:solidFill>
                <a:latin typeface="Open Sans"/>
                <a:ea typeface="Open Sans"/>
                <a:cs typeface="Open Sans"/>
                <a:sym typeface="Open Sans"/>
              </a:rPr>
              <a:t>Admissible (optimistic) heuristics slow down bad plans but never outweigh true costs.  That means that the true best plan will always be expanded.</a:t>
            </a:r>
            <a:endParaRPr/>
          </a:p>
          <a:p>
            <a:pPr marL="228600" marR="0" lvl="0" indent="0" algn="l" rtl="0">
              <a:lnSpc>
                <a:spcPct val="140000"/>
              </a:lnSpc>
              <a:spcBef>
                <a:spcPts val="0"/>
              </a:spcBef>
              <a:spcAft>
                <a:spcPts val="0"/>
              </a:spcAft>
              <a:buClr>
                <a:schemeClr val="dk1"/>
              </a:buClr>
              <a:buSzPts val="2000"/>
              <a:buFont typeface="Courier New"/>
              <a:buNone/>
            </a:pPr>
            <a:endParaRPr sz="2000" b="0" i="0" u="none" strike="noStrike" cap="none">
              <a:solidFill>
                <a:schemeClr val="dk1"/>
              </a:solidFill>
              <a:latin typeface="Open Sans"/>
              <a:ea typeface="Open Sans"/>
              <a:cs typeface="Open Sans"/>
              <a:sym typeface="Open Sans"/>
            </a:endParaRPr>
          </a:p>
        </p:txBody>
      </p:sp>
      <p:sp>
        <p:nvSpPr>
          <p:cNvPr id="127" name="Google Shape;127;p3"/>
          <p:cNvSpPr txBox="1"/>
          <p:nvPr/>
        </p:nvSpPr>
        <p:spPr>
          <a:xfrm>
            <a:off x="8863600" y="6465102"/>
            <a:ext cx="3143250" cy="392898"/>
          </a:xfrm>
          <a:prstGeom prst="rect">
            <a:avLst/>
          </a:prstGeom>
          <a:noFill/>
          <a:ln>
            <a:noFill/>
          </a:ln>
        </p:spPr>
        <p:txBody>
          <a:bodyPr spcFirstLastPara="1" wrap="square" lIns="69050" tIns="34525" rIns="69050" bIns="34525" anchor="ctr" anchorCtr="0">
            <a:spAutoFit/>
          </a:bodyPr>
          <a:lstStyle/>
          <a:p>
            <a:pPr marL="0" marR="0" lvl="0" indent="0" algn="ctr" rtl="0">
              <a:spcBef>
                <a:spcPts val="0"/>
              </a:spcBef>
              <a:spcAft>
                <a:spcPts val="0"/>
              </a:spcAft>
              <a:buNone/>
            </a:pPr>
            <a:r>
              <a:rPr lang="en-US" sz="1050" b="0" i="0" u="none" strike="noStrike" cap="none">
                <a:solidFill>
                  <a:schemeClr val="lt1"/>
                </a:solidFill>
                <a:latin typeface="Open Sans"/>
                <a:ea typeface="Open Sans"/>
                <a:cs typeface="Open Sans"/>
                <a:sym typeface="Open Sans"/>
              </a:rPr>
              <a:t>Slide credit: </a:t>
            </a:r>
            <a:r>
              <a:rPr lang="en-US" sz="1050" b="0" i="0" u="none" strike="noStrike" cap="none">
                <a:solidFill>
                  <a:schemeClr val="lt1"/>
                </a:solidFill>
                <a:latin typeface="Calibri"/>
                <a:ea typeface="Calibri"/>
                <a:cs typeface="Calibri"/>
                <a:sym typeface="Calibri"/>
              </a:rPr>
              <a:t>Dan Klein and Pieter Abbeel</a:t>
            </a:r>
            <a:endParaRPr sz="1050" b="0" i="0" u="none" strike="noStrike" cap="none">
              <a:solidFill>
                <a:schemeClr val="lt1"/>
              </a:solidFill>
              <a:latin typeface="Calibri"/>
              <a:ea typeface="Calibri"/>
              <a:cs typeface="Calibri"/>
              <a:sym typeface="Calibri"/>
            </a:endParaRPr>
          </a:p>
          <a:p>
            <a:pPr marL="0" marR="0" lvl="0" indent="0" algn="ctr" rtl="0">
              <a:spcBef>
                <a:spcPts val="0"/>
              </a:spcBef>
              <a:spcAft>
                <a:spcPts val="0"/>
              </a:spcAft>
              <a:buNone/>
            </a:pPr>
            <a:r>
              <a:rPr lang="en-US" sz="1050" b="0" i="0" u="none" strike="noStrike" cap="none">
                <a:solidFill>
                  <a:schemeClr val="lt1"/>
                </a:solidFill>
                <a:latin typeface="Calibri"/>
                <a:ea typeface="Calibri"/>
                <a:cs typeface="Calibri"/>
                <a:sym typeface="Calibri"/>
              </a:rPr>
              <a:t>http://ai.berkeley.edu</a:t>
            </a:r>
            <a:endParaRPr sz="1050" b="0" i="0" u="none" strike="noStrike" cap="none">
              <a:solidFill>
                <a:schemeClr val="lt1"/>
              </a:solidFill>
              <a:latin typeface="Open Sans"/>
              <a:ea typeface="Open Sans"/>
              <a:cs typeface="Open Sans"/>
              <a:sym typeface="Open Sans"/>
            </a:endParaRPr>
          </a:p>
        </p:txBody>
      </p:sp>
      <p:pic>
        <p:nvPicPr>
          <p:cNvPr id="128" name="Google Shape;128;p3"/>
          <p:cNvPicPr preferRelativeResize="0"/>
          <p:nvPr/>
        </p:nvPicPr>
        <p:blipFill rotWithShape="1">
          <a:blip r:embed="rId3">
            <a:alphaModFix/>
          </a:blip>
          <a:srcRect/>
          <a:stretch/>
        </p:blipFill>
        <p:spPr>
          <a:xfrm>
            <a:off x="1372804" y="1137177"/>
            <a:ext cx="2546704" cy="3050088"/>
          </a:xfrm>
          <a:prstGeom prst="rect">
            <a:avLst/>
          </a:prstGeom>
          <a:noFill/>
          <a:ln>
            <a:noFill/>
          </a:ln>
        </p:spPr>
      </p:pic>
      <p:pic>
        <p:nvPicPr>
          <p:cNvPr id="129" name="Google Shape;129;p3"/>
          <p:cNvPicPr preferRelativeResize="0"/>
          <p:nvPr/>
        </p:nvPicPr>
        <p:blipFill rotWithShape="1">
          <a:blip r:embed="rId4">
            <a:alphaModFix/>
          </a:blip>
          <a:srcRect/>
          <a:stretch/>
        </p:blipFill>
        <p:spPr>
          <a:xfrm>
            <a:off x="7521220" y="1138026"/>
            <a:ext cx="2159877" cy="304923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Admissible Heuristics</a:t>
            </a:r>
            <a:endParaRPr/>
          </a:p>
        </p:txBody>
      </p:sp>
      <p:sp>
        <p:nvSpPr>
          <p:cNvPr id="136" name="Google Shape;136;p4"/>
          <p:cNvSpPr txBox="1">
            <a:spLocks noGrp="1"/>
          </p:cNvSpPr>
          <p:nvPr>
            <p:ph type="body" idx="1"/>
          </p:nvPr>
        </p:nvSpPr>
        <p:spPr>
          <a:xfrm>
            <a:off x="399673" y="1348547"/>
            <a:ext cx="10515600" cy="4793836"/>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571500" lvl="0" indent="-342900" algn="l" rtl="0">
              <a:lnSpc>
                <a:spcPct val="140000"/>
              </a:lnSpc>
              <a:spcBef>
                <a:spcPts val="0"/>
              </a:spcBef>
              <a:spcAft>
                <a:spcPts val="0"/>
              </a:spcAft>
              <a:buClr>
                <a:schemeClr val="dk1"/>
              </a:buClr>
              <a:buSzPts val="2000"/>
              <a:buNone/>
            </a:pPr>
            <a:r>
              <a:rPr lang="en-US"/>
              <a:t>A heuristic </a:t>
            </a:r>
            <a:r>
              <a:rPr lang="en-US" i="1">
                <a:solidFill>
                  <a:srgbClr val="C00000"/>
                </a:solidFill>
                <a:latin typeface="Times New Roman"/>
                <a:ea typeface="Times New Roman"/>
                <a:cs typeface="Times New Roman"/>
                <a:sym typeface="Times New Roman"/>
              </a:rPr>
              <a:t>h</a:t>
            </a:r>
            <a:r>
              <a:rPr lang="en-US"/>
              <a:t> is </a:t>
            </a:r>
            <a:r>
              <a:rPr lang="en-US" i="1">
                <a:solidFill>
                  <a:srgbClr val="C00000"/>
                </a:solidFill>
              </a:rPr>
              <a:t>admissible</a:t>
            </a:r>
            <a:r>
              <a:rPr lang="en-US" i="1"/>
              <a:t> </a:t>
            </a:r>
            <a:r>
              <a:rPr lang="en-US"/>
              <a:t>(optimistic) if:</a:t>
            </a:r>
            <a:endParaRPr/>
          </a:p>
          <a:p>
            <a:pPr marL="571500" lvl="0" indent="-342900" algn="l" rtl="0">
              <a:lnSpc>
                <a:spcPct val="140000"/>
              </a:lnSpc>
              <a:spcBef>
                <a:spcPts val="0"/>
              </a:spcBef>
              <a:spcAft>
                <a:spcPts val="0"/>
              </a:spcAft>
              <a:buClr>
                <a:schemeClr val="dk1"/>
              </a:buClr>
              <a:buSzPts val="2000"/>
              <a:buNone/>
            </a:pPr>
            <a:endParaRPr/>
          </a:p>
          <a:p>
            <a:pPr marL="228600" lvl="0" indent="0" algn="l" rtl="0">
              <a:lnSpc>
                <a:spcPct val="140000"/>
              </a:lnSpc>
              <a:spcBef>
                <a:spcPts val="0"/>
              </a:spcBef>
              <a:spcAft>
                <a:spcPts val="0"/>
              </a:spcAft>
              <a:buClr>
                <a:schemeClr val="dk1"/>
              </a:buClr>
              <a:buSzPts val="2000"/>
              <a:buNone/>
            </a:pPr>
            <a:r>
              <a:rPr lang="en-US"/>
              <a:t>      where               is the true cost to a nearest goal</a:t>
            </a:r>
            <a:endParaRPr/>
          </a:p>
          <a:p>
            <a:pPr marL="571500" lvl="0" indent="-342900" algn="l" rtl="0">
              <a:lnSpc>
                <a:spcPct val="140000"/>
              </a:lnSpc>
              <a:spcBef>
                <a:spcPts val="0"/>
              </a:spcBef>
              <a:spcAft>
                <a:spcPts val="0"/>
              </a:spcAft>
              <a:buClr>
                <a:schemeClr val="dk1"/>
              </a:buClr>
              <a:buSzPts val="2000"/>
              <a:buNone/>
            </a:pPr>
            <a:endParaRPr/>
          </a:p>
          <a:p>
            <a:pPr marL="571500" lvl="0" indent="-342900" algn="l" rtl="0">
              <a:lnSpc>
                <a:spcPct val="140000"/>
              </a:lnSpc>
              <a:spcBef>
                <a:spcPts val="0"/>
              </a:spcBef>
              <a:spcAft>
                <a:spcPts val="0"/>
              </a:spcAft>
              <a:buClr>
                <a:schemeClr val="dk1"/>
              </a:buClr>
              <a:buSzPts val="2000"/>
              <a:buNone/>
            </a:pPr>
            <a:r>
              <a:rPr lang="en-US"/>
              <a:t>Is Manhattan Distance admissible? </a:t>
            </a:r>
            <a:endParaRPr/>
          </a:p>
          <a:p>
            <a:pPr marL="571500" lvl="0" indent="-342900" algn="l" rtl="0">
              <a:lnSpc>
                <a:spcPct val="140000"/>
              </a:lnSpc>
              <a:spcBef>
                <a:spcPts val="0"/>
              </a:spcBef>
              <a:spcAft>
                <a:spcPts val="0"/>
              </a:spcAft>
              <a:buClr>
                <a:schemeClr val="dk1"/>
              </a:buClr>
              <a:buSzPts val="2000"/>
              <a:buNone/>
            </a:pPr>
            <a:endParaRPr/>
          </a:p>
          <a:p>
            <a:pPr marL="571500" lvl="0" indent="-342900" algn="l" rtl="0">
              <a:lnSpc>
                <a:spcPct val="140000"/>
              </a:lnSpc>
              <a:spcBef>
                <a:spcPts val="0"/>
              </a:spcBef>
              <a:spcAft>
                <a:spcPts val="0"/>
              </a:spcAft>
              <a:buClr>
                <a:schemeClr val="dk1"/>
              </a:buClr>
              <a:buSzPts val="2000"/>
              <a:buNone/>
            </a:pPr>
            <a:endParaRPr/>
          </a:p>
          <a:p>
            <a:pPr marL="571500" lvl="0" indent="-342900" algn="l" rtl="0">
              <a:lnSpc>
                <a:spcPct val="140000"/>
              </a:lnSpc>
              <a:spcBef>
                <a:spcPts val="0"/>
              </a:spcBef>
              <a:spcAft>
                <a:spcPts val="0"/>
              </a:spcAft>
              <a:buClr>
                <a:schemeClr val="dk1"/>
              </a:buClr>
              <a:buSzPts val="2000"/>
              <a:buNone/>
            </a:pPr>
            <a:endParaRPr/>
          </a:p>
          <a:p>
            <a:pPr marL="571500" lvl="0" indent="-342900" algn="l" rtl="0">
              <a:lnSpc>
                <a:spcPct val="140000"/>
              </a:lnSpc>
              <a:spcBef>
                <a:spcPts val="0"/>
              </a:spcBef>
              <a:spcAft>
                <a:spcPts val="0"/>
              </a:spcAft>
              <a:buClr>
                <a:schemeClr val="dk1"/>
              </a:buClr>
              <a:buSzPts val="2000"/>
              <a:buNone/>
            </a:pPr>
            <a:r>
              <a:rPr lang="en-US"/>
              <a:t>Coming up with admissible heuristics is most of what’s involved in using A* in practice.</a:t>
            </a:r>
            <a:endParaRPr/>
          </a:p>
          <a:p>
            <a:pPr marL="571500" lvl="0" indent="-342900" algn="l" rtl="0">
              <a:lnSpc>
                <a:spcPct val="140000"/>
              </a:lnSpc>
              <a:spcBef>
                <a:spcPts val="0"/>
              </a:spcBef>
              <a:spcAft>
                <a:spcPts val="0"/>
              </a:spcAft>
              <a:buClr>
                <a:schemeClr val="dk1"/>
              </a:buClr>
              <a:buSzPts val="2000"/>
              <a:buNone/>
            </a:pPr>
            <a:endParaRPr/>
          </a:p>
          <a:p>
            <a:pPr marL="571500" lvl="0" indent="-342900" algn="l" rtl="0">
              <a:lnSpc>
                <a:spcPct val="140000"/>
              </a:lnSpc>
              <a:spcBef>
                <a:spcPts val="0"/>
              </a:spcBef>
              <a:spcAft>
                <a:spcPts val="0"/>
              </a:spcAft>
              <a:buClr>
                <a:schemeClr val="dk1"/>
              </a:buClr>
              <a:buSzPts val="2000"/>
              <a:buNone/>
            </a:pPr>
            <a:endParaRPr/>
          </a:p>
          <a:p>
            <a:pPr marL="228600" lvl="0" indent="0" algn="l" rtl="0">
              <a:lnSpc>
                <a:spcPct val="140000"/>
              </a:lnSpc>
              <a:spcBef>
                <a:spcPts val="0"/>
              </a:spcBef>
              <a:spcAft>
                <a:spcPts val="0"/>
              </a:spcAft>
              <a:buClr>
                <a:schemeClr val="dk1"/>
              </a:buClr>
              <a:buSzPts val="2000"/>
              <a:buNone/>
            </a:pPr>
            <a:endParaRPr/>
          </a:p>
        </p:txBody>
      </p:sp>
      <p:sp>
        <p:nvSpPr>
          <p:cNvPr id="137" name="Google Shape;137;p4"/>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38" name="Google Shape;138;p4" descr="txp_fig"/>
          <p:cNvPicPr preferRelativeResize="0"/>
          <p:nvPr/>
        </p:nvPicPr>
        <p:blipFill rotWithShape="1">
          <a:blip r:embed="rId3">
            <a:alphaModFix/>
          </a:blip>
          <a:srcRect/>
          <a:stretch/>
        </p:blipFill>
        <p:spPr>
          <a:xfrm>
            <a:off x="3255836" y="1886475"/>
            <a:ext cx="2348089" cy="302478"/>
          </a:xfrm>
          <a:prstGeom prst="rect">
            <a:avLst/>
          </a:prstGeom>
          <a:noFill/>
          <a:ln>
            <a:noFill/>
          </a:ln>
        </p:spPr>
      </p:pic>
      <p:pic>
        <p:nvPicPr>
          <p:cNvPr id="139" name="Google Shape;139;p4" descr="txp_fig"/>
          <p:cNvPicPr preferRelativeResize="0"/>
          <p:nvPr/>
        </p:nvPicPr>
        <p:blipFill rotWithShape="1">
          <a:blip r:embed="rId4">
            <a:alphaModFix/>
          </a:blip>
          <a:srcRect/>
          <a:stretch/>
        </p:blipFill>
        <p:spPr>
          <a:xfrm>
            <a:off x="2000120" y="2334373"/>
            <a:ext cx="734616" cy="302419"/>
          </a:xfrm>
          <a:prstGeom prst="rect">
            <a:avLst/>
          </a:prstGeom>
          <a:noFill/>
          <a:ln>
            <a:noFill/>
          </a:ln>
        </p:spPr>
      </p:pic>
      <p:pic>
        <p:nvPicPr>
          <p:cNvPr id="140" name="Google Shape;140;p4" descr="8puzzle"/>
          <p:cNvPicPr preferRelativeResize="0"/>
          <p:nvPr/>
        </p:nvPicPr>
        <p:blipFill rotWithShape="1">
          <a:blip r:embed="rId5">
            <a:alphaModFix/>
          </a:blip>
          <a:srcRect/>
          <a:stretch/>
        </p:blipFill>
        <p:spPr>
          <a:xfrm>
            <a:off x="5603924" y="2715461"/>
            <a:ext cx="4160561" cy="211278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Optimality of A* Tree Search</a:t>
            </a:r>
            <a:endParaRPr/>
          </a:p>
        </p:txBody>
      </p:sp>
      <p:sp>
        <p:nvSpPr>
          <p:cNvPr id="147" name="Google Shape;147;p5"/>
          <p:cNvSpPr txBox="1">
            <a:spLocks noGrp="1"/>
          </p:cNvSpPr>
          <p:nvPr>
            <p:ph type="body" idx="1"/>
          </p:nvPr>
        </p:nvSpPr>
        <p:spPr>
          <a:xfrm>
            <a:off x="399673" y="1348547"/>
            <a:ext cx="10515600" cy="4793836"/>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lvl="0" indent="0" algn="l" rtl="0">
              <a:lnSpc>
                <a:spcPct val="140000"/>
              </a:lnSpc>
              <a:spcBef>
                <a:spcPts val="0"/>
              </a:spcBef>
              <a:spcAft>
                <a:spcPts val="0"/>
              </a:spcAft>
              <a:buClr>
                <a:schemeClr val="dk1"/>
              </a:buClr>
              <a:buSzPts val="2000"/>
              <a:buNone/>
            </a:pPr>
            <a:r>
              <a:rPr lang="en-US">
                <a:latin typeface="Calibri"/>
                <a:ea typeface="Calibri"/>
                <a:cs typeface="Calibri"/>
                <a:sym typeface="Calibri"/>
              </a:rPr>
              <a:t>Assume:</a:t>
            </a:r>
            <a:endParaRPr/>
          </a:p>
          <a:p>
            <a:pPr marL="571500" lvl="0" indent="-342900" algn="l" rtl="0">
              <a:lnSpc>
                <a:spcPct val="140000"/>
              </a:lnSpc>
              <a:spcBef>
                <a:spcPts val="0"/>
              </a:spcBef>
              <a:spcAft>
                <a:spcPts val="0"/>
              </a:spcAft>
              <a:buClr>
                <a:schemeClr val="dk1"/>
              </a:buClr>
              <a:buSzPts val="2000"/>
              <a:buNone/>
            </a:pPr>
            <a:r>
              <a:rPr lang="en-US">
                <a:latin typeface="Calibri"/>
                <a:ea typeface="Calibri"/>
                <a:cs typeface="Calibri"/>
                <a:sym typeface="Calibri"/>
              </a:rPr>
              <a:t>A is an optimal goal node</a:t>
            </a:r>
            <a:endParaRPr/>
          </a:p>
          <a:p>
            <a:pPr marL="571500" lvl="0" indent="-342900" algn="l" rtl="0">
              <a:lnSpc>
                <a:spcPct val="140000"/>
              </a:lnSpc>
              <a:spcBef>
                <a:spcPts val="0"/>
              </a:spcBef>
              <a:spcAft>
                <a:spcPts val="0"/>
              </a:spcAft>
              <a:buClr>
                <a:schemeClr val="dk1"/>
              </a:buClr>
              <a:buSzPts val="2000"/>
              <a:buNone/>
            </a:pPr>
            <a:r>
              <a:rPr lang="en-US">
                <a:latin typeface="Calibri"/>
                <a:ea typeface="Calibri"/>
                <a:cs typeface="Calibri"/>
                <a:sym typeface="Calibri"/>
              </a:rPr>
              <a:t>B is a suboptimal goal node</a:t>
            </a:r>
            <a:endParaRPr/>
          </a:p>
          <a:p>
            <a:pPr marL="571500" lvl="0" indent="-342900" algn="l" rtl="0">
              <a:lnSpc>
                <a:spcPct val="140000"/>
              </a:lnSpc>
              <a:spcBef>
                <a:spcPts val="0"/>
              </a:spcBef>
              <a:spcAft>
                <a:spcPts val="0"/>
              </a:spcAft>
              <a:buClr>
                <a:schemeClr val="dk1"/>
              </a:buClr>
              <a:buSzPts val="2000"/>
              <a:buNone/>
            </a:pPr>
            <a:r>
              <a:rPr lang="en-US">
                <a:latin typeface="Calibri"/>
                <a:ea typeface="Calibri"/>
                <a:cs typeface="Calibri"/>
                <a:sym typeface="Calibri"/>
              </a:rPr>
              <a:t>h is admissible</a:t>
            </a:r>
            <a:endParaRPr/>
          </a:p>
          <a:p>
            <a:pPr marL="571500" lvl="0" indent="-342900" algn="l" rtl="0">
              <a:lnSpc>
                <a:spcPct val="140000"/>
              </a:lnSpc>
              <a:spcBef>
                <a:spcPts val="0"/>
              </a:spcBef>
              <a:spcAft>
                <a:spcPts val="0"/>
              </a:spcAft>
              <a:buClr>
                <a:schemeClr val="dk1"/>
              </a:buClr>
              <a:buSzPts val="2000"/>
              <a:buNone/>
            </a:pPr>
            <a:endParaRPr/>
          </a:p>
          <a:p>
            <a:pPr marL="228600" lvl="0" indent="0" algn="l" rtl="0">
              <a:lnSpc>
                <a:spcPct val="140000"/>
              </a:lnSpc>
              <a:spcBef>
                <a:spcPts val="0"/>
              </a:spcBef>
              <a:spcAft>
                <a:spcPts val="0"/>
              </a:spcAft>
              <a:buClr>
                <a:schemeClr val="dk1"/>
              </a:buClr>
              <a:buSzPts val="2000"/>
              <a:buNone/>
            </a:pPr>
            <a:r>
              <a:rPr lang="en-US">
                <a:latin typeface="Calibri"/>
                <a:ea typeface="Calibri"/>
                <a:cs typeface="Calibri"/>
                <a:sym typeface="Calibri"/>
              </a:rPr>
              <a:t>Claim:</a:t>
            </a:r>
            <a:endParaRPr/>
          </a:p>
          <a:p>
            <a:pPr marL="571500" lvl="0" indent="-342900" algn="l" rtl="0">
              <a:lnSpc>
                <a:spcPct val="140000"/>
              </a:lnSpc>
              <a:spcBef>
                <a:spcPts val="0"/>
              </a:spcBef>
              <a:spcAft>
                <a:spcPts val="0"/>
              </a:spcAft>
              <a:buClr>
                <a:schemeClr val="dk1"/>
              </a:buClr>
              <a:buSzPts val="2000"/>
              <a:buNone/>
            </a:pPr>
            <a:r>
              <a:rPr lang="en-US">
                <a:latin typeface="Calibri"/>
                <a:ea typeface="Calibri"/>
                <a:cs typeface="Calibri"/>
                <a:sym typeface="Calibri"/>
              </a:rPr>
              <a:t>A will exit the frontier before B</a:t>
            </a:r>
            <a:endParaRPr/>
          </a:p>
          <a:p>
            <a:pPr marL="571500" lvl="0" indent="-342900" algn="l" rtl="0">
              <a:lnSpc>
                <a:spcPct val="140000"/>
              </a:lnSpc>
              <a:spcBef>
                <a:spcPts val="0"/>
              </a:spcBef>
              <a:spcAft>
                <a:spcPts val="0"/>
              </a:spcAft>
              <a:buClr>
                <a:schemeClr val="dk1"/>
              </a:buClr>
              <a:buSzPts val="2000"/>
              <a:buNone/>
            </a:pPr>
            <a:endParaRPr/>
          </a:p>
          <a:p>
            <a:pPr marL="571500" lvl="0" indent="-342900" algn="l" rtl="0">
              <a:lnSpc>
                <a:spcPct val="140000"/>
              </a:lnSpc>
              <a:spcBef>
                <a:spcPts val="0"/>
              </a:spcBef>
              <a:spcAft>
                <a:spcPts val="0"/>
              </a:spcAft>
              <a:buClr>
                <a:schemeClr val="dk1"/>
              </a:buClr>
              <a:buSzPts val="2000"/>
              <a:buNone/>
            </a:pPr>
            <a:endParaRPr/>
          </a:p>
          <a:p>
            <a:pPr marL="228600" lvl="0" indent="0" algn="l" rtl="0">
              <a:lnSpc>
                <a:spcPct val="140000"/>
              </a:lnSpc>
              <a:spcBef>
                <a:spcPts val="0"/>
              </a:spcBef>
              <a:spcAft>
                <a:spcPts val="0"/>
              </a:spcAft>
              <a:buClr>
                <a:schemeClr val="dk1"/>
              </a:buClr>
              <a:buSzPts val="2000"/>
              <a:buNone/>
            </a:pPr>
            <a:endParaRPr/>
          </a:p>
        </p:txBody>
      </p:sp>
      <p:sp>
        <p:nvSpPr>
          <p:cNvPr id="148" name="Google Shape;148;p5"/>
          <p:cNvSpPr txBox="1"/>
          <p:nvPr/>
        </p:nvSpPr>
        <p:spPr>
          <a:xfrm>
            <a:off x="200025" y="5847961"/>
            <a:ext cx="3140796" cy="523862"/>
          </a:xfrm>
          <a:prstGeom prst="rect">
            <a:avLst/>
          </a:prstGeom>
          <a:noFill/>
          <a:ln>
            <a:noFill/>
          </a:ln>
        </p:spPr>
        <p:txBody>
          <a:bodyPr spcFirstLastPara="1" wrap="square" lIns="92075" tIns="46025" rIns="92075" bIns="46025" anchor="ctr" anchorCtr="0">
            <a:spAutoFit/>
          </a:bodyPr>
          <a:lstStyle/>
          <a:p>
            <a:pPr marL="0" marR="0" lvl="0" indent="0" algn="ctr" rtl="0">
              <a:spcBef>
                <a:spcPts val="0"/>
              </a:spcBef>
              <a:spcAft>
                <a:spcPts val="0"/>
              </a:spcAft>
              <a:buNone/>
            </a:pPr>
            <a:r>
              <a:rPr lang="en-US" sz="1400" b="0" i="0" u="none" strike="noStrike" cap="none">
                <a:solidFill>
                  <a:schemeClr val="dk1"/>
                </a:solidFill>
                <a:latin typeface="Open Sans"/>
                <a:ea typeface="Open Sans"/>
                <a:cs typeface="Open Sans"/>
                <a:sym typeface="Open Sans"/>
              </a:rPr>
              <a:t>Slide credit: </a:t>
            </a:r>
            <a:r>
              <a:rPr lang="en-US" sz="1400" b="0" i="0" u="none" strike="noStrike" cap="none">
                <a:solidFill>
                  <a:schemeClr val="dk1"/>
                </a:solidFill>
                <a:latin typeface="Calibri"/>
                <a:ea typeface="Calibri"/>
                <a:cs typeface="Calibri"/>
                <a:sym typeface="Calibri"/>
              </a:rPr>
              <a:t>Dan Klein and Pieter Abbeel</a:t>
            </a:r>
            <a:endParaRPr sz="14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r>
              <a:rPr lang="en-US" sz="1400" b="0" i="0" u="none" strike="noStrike" cap="none">
                <a:solidFill>
                  <a:schemeClr val="dk1"/>
                </a:solidFill>
                <a:latin typeface="Calibri"/>
                <a:ea typeface="Calibri"/>
                <a:cs typeface="Calibri"/>
                <a:sym typeface="Calibri"/>
              </a:rPr>
              <a:t>http://ai.berkeley.edu</a:t>
            </a:r>
            <a:endParaRPr sz="1400" b="0" i="0" u="none" strike="noStrike" cap="none">
              <a:solidFill>
                <a:schemeClr val="dk1"/>
              </a:solidFill>
              <a:latin typeface="Open Sans"/>
              <a:ea typeface="Open Sans"/>
              <a:cs typeface="Open Sans"/>
              <a:sym typeface="Open Sans"/>
            </a:endParaRPr>
          </a:p>
        </p:txBody>
      </p:sp>
      <p:sp>
        <p:nvSpPr>
          <p:cNvPr id="149" name="Google Shape;149;p5"/>
          <p:cNvSpPr/>
          <p:nvPr/>
        </p:nvSpPr>
        <p:spPr>
          <a:xfrm>
            <a:off x="7770853" y="1352013"/>
            <a:ext cx="2195513" cy="1915715"/>
          </a:xfrm>
          <a:custGeom>
            <a:avLst/>
            <a:gdLst/>
            <a:ahLst/>
            <a:cxnLst/>
            <a:rect l="l" t="t" r="r" b="b"/>
            <a:pathLst>
              <a:path w="1844" h="1609" extrusionOk="0">
                <a:moveTo>
                  <a:pt x="0" y="1609"/>
                </a:moveTo>
                <a:lnTo>
                  <a:pt x="1844" y="1609"/>
                </a:lnTo>
                <a:lnTo>
                  <a:pt x="915" y="0"/>
                </a:lnTo>
                <a:lnTo>
                  <a:pt x="0" y="1609"/>
                </a:lnTo>
                <a:close/>
              </a:path>
            </a:pathLst>
          </a:custGeom>
          <a:noFill/>
          <a:ln w="9525" cap="flat"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5"/>
          <p:cNvSpPr/>
          <p:nvPr/>
        </p:nvSpPr>
        <p:spPr>
          <a:xfrm>
            <a:off x="8612624" y="1618713"/>
            <a:ext cx="134541" cy="13454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5"/>
          <p:cNvSpPr/>
          <p:nvPr/>
        </p:nvSpPr>
        <p:spPr>
          <a:xfrm>
            <a:off x="8969812" y="1611569"/>
            <a:ext cx="134541" cy="13454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5"/>
          <p:cNvSpPr txBox="1"/>
          <p:nvPr/>
        </p:nvSpPr>
        <p:spPr>
          <a:xfrm>
            <a:off x="8710255" y="1506793"/>
            <a:ext cx="205979" cy="43858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a:t>
            </a:r>
            <a:endParaRPr/>
          </a:p>
        </p:txBody>
      </p:sp>
      <p:sp>
        <p:nvSpPr>
          <p:cNvPr id="153" name="Google Shape;153;p5"/>
          <p:cNvSpPr/>
          <p:nvPr/>
        </p:nvSpPr>
        <p:spPr>
          <a:xfrm>
            <a:off x="9724668" y="2884346"/>
            <a:ext cx="134541" cy="134541"/>
          </a:xfrm>
          <a:prstGeom prst="ellipse">
            <a:avLst/>
          </a:prstGeom>
          <a:solidFill>
            <a:srgbClr val="FF9999"/>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5"/>
          <p:cNvSpPr/>
          <p:nvPr/>
        </p:nvSpPr>
        <p:spPr>
          <a:xfrm>
            <a:off x="8010168" y="2655746"/>
            <a:ext cx="134541" cy="134541"/>
          </a:xfrm>
          <a:prstGeom prst="ellipse">
            <a:avLst/>
          </a:prstGeom>
          <a:solidFill>
            <a:srgbClr val="FF9999"/>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5" name="Google Shape;155;p5"/>
          <p:cNvSpPr/>
          <p:nvPr/>
        </p:nvSpPr>
        <p:spPr>
          <a:xfrm>
            <a:off x="8786456" y="1299625"/>
            <a:ext cx="134541" cy="13454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pic>
        <p:nvPicPr>
          <p:cNvPr id="156" name="Google Shape;156;p5" descr="txp_fig"/>
          <p:cNvPicPr preferRelativeResize="0"/>
          <p:nvPr/>
        </p:nvPicPr>
        <p:blipFill rotWithShape="1">
          <a:blip r:embed="rId3">
            <a:alphaModFix/>
          </a:blip>
          <a:srcRect/>
          <a:stretch/>
        </p:blipFill>
        <p:spPr>
          <a:xfrm>
            <a:off x="9982914" y="2874970"/>
            <a:ext cx="193122" cy="180826"/>
          </a:xfrm>
          <a:prstGeom prst="rect">
            <a:avLst/>
          </a:prstGeom>
          <a:noFill/>
          <a:ln>
            <a:noFill/>
          </a:ln>
        </p:spPr>
      </p:pic>
      <p:pic>
        <p:nvPicPr>
          <p:cNvPr id="157" name="Google Shape;157;p5" descr="txp_fig"/>
          <p:cNvPicPr preferRelativeResize="0"/>
          <p:nvPr/>
        </p:nvPicPr>
        <p:blipFill rotWithShape="1">
          <a:blip r:embed="rId4">
            <a:alphaModFix/>
          </a:blip>
          <a:srcRect/>
          <a:stretch/>
        </p:blipFill>
        <p:spPr>
          <a:xfrm>
            <a:off x="7696674" y="2646369"/>
            <a:ext cx="193363" cy="19336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Optimality of A* Tree Search</a:t>
            </a:r>
            <a:endParaRPr/>
          </a:p>
        </p:txBody>
      </p:sp>
      <p:sp>
        <p:nvSpPr>
          <p:cNvPr id="164" name="Google Shape;164;p6"/>
          <p:cNvSpPr txBox="1">
            <a:spLocks noGrp="1"/>
          </p:cNvSpPr>
          <p:nvPr>
            <p:ph type="body" idx="1"/>
          </p:nvPr>
        </p:nvSpPr>
        <p:spPr>
          <a:xfrm>
            <a:off x="399673" y="1348547"/>
            <a:ext cx="10515600" cy="4793836"/>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lvl="0" indent="0" algn="l" rtl="0">
              <a:lnSpc>
                <a:spcPct val="140000"/>
              </a:lnSpc>
              <a:spcBef>
                <a:spcPts val="0"/>
              </a:spcBef>
              <a:spcAft>
                <a:spcPts val="0"/>
              </a:spcAft>
              <a:buClr>
                <a:schemeClr val="dk1"/>
              </a:buClr>
              <a:buSzPts val="2000"/>
              <a:buNone/>
            </a:pPr>
            <a:r>
              <a:rPr lang="en-US">
                <a:latin typeface="Calibri"/>
                <a:ea typeface="Calibri"/>
                <a:cs typeface="Calibri"/>
                <a:sym typeface="Calibri"/>
              </a:rPr>
              <a:t>Proof:</a:t>
            </a:r>
            <a:endParaRPr/>
          </a:p>
          <a:p>
            <a:pPr marL="571500" lvl="0" indent="-342900" algn="l" rtl="0">
              <a:lnSpc>
                <a:spcPct val="140000"/>
              </a:lnSpc>
              <a:spcBef>
                <a:spcPts val="0"/>
              </a:spcBef>
              <a:spcAft>
                <a:spcPts val="0"/>
              </a:spcAft>
              <a:buClr>
                <a:schemeClr val="dk1"/>
              </a:buClr>
              <a:buSzPts val="2000"/>
              <a:buNone/>
            </a:pPr>
            <a:r>
              <a:rPr lang="en-US">
                <a:latin typeface="Calibri"/>
                <a:ea typeface="Calibri"/>
                <a:cs typeface="Calibri"/>
                <a:sym typeface="Calibri"/>
              </a:rPr>
              <a:t>Imagine B is on the frontier</a:t>
            </a:r>
            <a:endParaRPr/>
          </a:p>
          <a:p>
            <a:pPr marL="571500" lvl="0" indent="-342900" algn="l" rtl="0">
              <a:lnSpc>
                <a:spcPct val="140000"/>
              </a:lnSpc>
              <a:spcBef>
                <a:spcPts val="0"/>
              </a:spcBef>
              <a:spcAft>
                <a:spcPts val="0"/>
              </a:spcAft>
              <a:buClr>
                <a:schemeClr val="dk1"/>
              </a:buClr>
              <a:buSzPts val="2000"/>
              <a:buNone/>
            </a:pPr>
            <a:r>
              <a:rPr lang="en-US">
                <a:latin typeface="Calibri"/>
                <a:ea typeface="Calibri"/>
                <a:cs typeface="Calibri"/>
                <a:sym typeface="Calibri"/>
              </a:rPr>
              <a:t>Some ancestor </a:t>
            </a:r>
            <a:r>
              <a:rPr lang="en-US" i="1">
                <a:latin typeface="Calibri"/>
                <a:ea typeface="Calibri"/>
                <a:cs typeface="Calibri"/>
                <a:sym typeface="Calibri"/>
              </a:rPr>
              <a:t>n</a:t>
            </a:r>
            <a:r>
              <a:rPr lang="en-US">
                <a:latin typeface="Calibri"/>
                <a:ea typeface="Calibri"/>
                <a:cs typeface="Calibri"/>
                <a:sym typeface="Calibri"/>
              </a:rPr>
              <a:t> of A is on the frontier, too (maybe A!)</a:t>
            </a:r>
            <a:endParaRPr/>
          </a:p>
          <a:p>
            <a:pPr marL="571500" lvl="0" indent="-342900" algn="l" rtl="0">
              <a:lnSpc>
                <a:spcPct val="140000"/>
              </a:lnSpc>
              <a:spcBef>
                <a:spcPts val="0"/>
              </a:spcBef>
              <a:spcAft>
                <a:spcPts val="0"/>
              </a:spcAft>
              <a:buClr>
                <a:schemeClr val="dk1"/>
              </a:buClr>
              <a:buSzPts val="2000"/>
              <a:buNone/>
            </a:pPr>
            <a:r>
              <a:rPr lang="en-US">
                <a:latin typeface="Calibri"/>
                <a:ea typeface="Calibri"/>
                <a:cs typeface="Calibri"/>
                <a:sym typeface="Calibri"/>
              </a:rPr>
              <a:t>Claim: </a:t>
            </a:r>
            <a:r>
              <a:rPr lang="en-US" i="1">
                <a:latin typeface="Calibri"/>
                <a:ea typeface="Calibri"/>
                <a:cs typeface="Calibri"/>
                <a:sym typeface="Calibri"/>
              </a:rPr>
              <a:t>n</a:t>
            </a:r>
            <a:r>
              <a:rPr lang="en-US">
                <a:latin typeface="Calibri"/>
                <a:ea typeface="Calibri"/>
                <a:cs typeface="Calibri"/>
                <a:sym typeface="Calibri"/>
              </a:rPr>
              <a:t> will be expanded before B</a:t>
            </a:r>
            <a:endParaRPr/>
          </a:p>
          <a:p>
            <a:pPr marL="1028700" lvl="1" indent="-342900" algn="l" rtl="0">
              <a:lnSpc>
                <a:spcPct val="140000"/>
              </a:lnSpc>
              <a:spcBef>
                <a:spcPts val="0"/>
              </a:spcBef>
              <a:spcAft>
                <a:spcPts val="0"/>
              </a:spcAft>
              <a:buClr>
                <a:schemeClr val="dk1"/>
              </a:buClr>
              <a:buSzPts val="2000"/>
              <a:buChar char="•"/>
            </a:pPr>
            <a:r>
              <a:rPr lang="en-US">
                <a:latin typeface="Calibri"/>
                <a:ea typeface="Calibri"/>
                <a:cs typeface="Calibri"/>
                <a:sym typeface="Calibri"/>
              </a:rPr>
              <a:t>f(n) is less or equal to f(A)</a:t>
            </a:r>
            <a:endParaRPr/>
          </a:p>
          <a:p>
            <a:pPr marL="1028700" lvl="1" indent="-215900" algn="l" rtl="0">
              <a:lnSpc>
                <a:spcPct val="140000"/>
              </a:lnSpc>
              <a:spcBef>
                <a:spcPts val="0"/>
              </a:spcBef>
              <a:spcAft>
                <a:spcPts val="0"/>
              </a:spcAft>
              <a:buClr>
                <a:schemeClr val="dk1"/>
              </a:buClr>
              <a:buSzPts val="2000"/>
              <a:buNone/>
            </a:pPr>
            <a:endParaRPr/>
          </a:p>
          <a:p>
            <a:pPr marL="228600" lvl="0" indent="0" algn="l" rtl="0">
              <a:lnSpc>
                <a:spcPct val="140000"/>
              </a:lnSpc>
              <a:spcBef>
                <a:spcPts val="0"/>
              </a:spcBef>
              <a:spcAft>
                <a:spcPts val="0"/>
              </a:spcAft>
              <a:buClr>
                <a:schemeClr val="dk1"/>
              </a:buClr>
              <a:buSzPts val="2000"/>
              <a:buNone/>
            </a:pPr>
            <a:endParaRPr/>
          </a:p>
        </p:txBody>
      </p:sp>
      <p:sp>
        <p:nvSpPr>
          <p:cNvPr id="165" name="Google Shape;165;p6"/>
          <p:cNvSpPr/>
          <p:nvPr/>
        </p:nvSpPr>
        <p:spPr>
          <a:xfrm>
            <a:off x="5083261" y="3900625"/>
            <a:ext cx="4914900" cy="1428750"/>
          </a:xfrm>
          <a:prstGeom prst="wedgeRoundRectCallout">
            <a:avLst>
              <a:gd name="adj1" fmla="val -59674"/>
              <a:gd name="adj2" fmla="val -88897"/>
              <a:gd name="adj3"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pic>
        <p:nvPicPr>
          <p:cNvPr id="166" name="Google Shape;166;p6" descr="txp_fig"/>
          <p:cNvPicPr preferRelativeResize="0"/>
          <p:nvPr/>
        </p:nvPicPr>
        <p:blipFill rotWithShape="1">
          <a:blip r:embed="rId3">
            <a:alphaModFix/>
          </a:blip>
          <a:srcRect/>
          <a:stretch/>
        </p:blipFill>
        <p:spPr>
          <a:xfrm>
            <a:off x="5307373" y="4123549"/>
            <a:ext cx="2259806" cy="239315"/>
          </a:xfrm>
          <a:prstGeom prst="rect">
            <a:avLst/>
          </a:prstGeom>
          <a:noFill/>
          <a:ln>
            <a:noFill/>
          </a:ln>
        </p:spPr>
      </p:pic>
      <p:pic>
        <p:nvPicPr>
          <p:cNvPr id="167" name="Google Shape;167;p6" descr="txp_fig"/>
          <p:cNvPicPr preferRelativeResize="0"/>
          <p:nvPr/>
        </p:nvPicPr>
        <p:blipFill rotWithShape="1">
          <a:blip r:embed="rId4">
            <a:alphaModFix/>
          </a:blip>
          <a:srcRect/>
          <a:stretch/>
        </p:blipFill>
        <p:spPr>
          <a:xfrm>
            <a:off x="5307371" y="4477163"/>
            <a:ext cx="1398670" cy="238850"/>
          </a:xfrm>
          <a:prstGeom prst="rect">
            <a:avLst/>
          </a:prstGeom>
          <a:noFill/>
          <a:ln>
            <a:noFill/>
          </a:ln>
        </p:spPr>
      </p:pic>
      <p:pic>
        <p:nvPicPr>
          <p:cNvPr id="168" name="Google Shape;168;p6" descr="txp_fig"/>
          <p:cNvPicPr preferRelativeResize="0"/>
          <p:nvPr/>
        </p:nvPicPr>
        <p:blipFill rotWithShape="1">
          <a:blip r:embed="rId5">
            <a:alphaModFix/>
          </a:blip>
          <a:srcRect/>
          <a:stretch/>
        </p:blipFill>
        <p:spPr>
          <a:xfrm>
            <a:off x="5319446" y="4846496"/>
            <a:ext cx="1458438" cy="238889"/>
          </a:xfrm>
          <a:prstGeom prst="rect">
            <a:avLst/>
          </a:prstGeom>
          <a:noFill/>
          <a:ln>
            <a:noFill/>
          </a:ln>
        </p:spPr>
      </p:pic>
      <p:sp>
        <p:nvSpPr>
          <p:cNvPr id="169" name="Google Shape;169;p6"/>
          <p:cNvSpPr txBox="1"/>
          <p:nvPr/>
        </p:nvSpPr>
        <p:spPr>
          <a:xfrm>
            <a:off x="7630341" y="3919547"/>
            <a:ext cx="2223418" cy="39986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101600" marR="0" lvl="0" indent="0" algn="l" rtl="0">
              <a:lnSpc>
                <a:spcPct val="90000"/>
              </a:lnSpc>
              <a:spcBef>
                <a:spcPts val="1000"/>
              </a:spcBef>
              <a:spcAft>
                <a:spcPts val="0"/>
              </a:spcAft>
              <a:buClr>
                <a:schemeClr val="dk1"/>
              </a:buClr>
              <a:buSzPts val="2000"/>
              <a:buFont typeface="Courier New"/>
              <a:buNone/>
            </a:pPr>
            <a:r>
              <a:rPr lang="en-US" sz="2000">
                <a:solidFill>
                  <a:schemeClr val="dk1"/>
                </a:solidFill>
                <a:latin typeface="Calibri"/>
                <a:ea typeface="Calibri"/>
                <a:cs typeface="Calibri"/>
                <a:sym typeface="Calibri"/>
              </a:rPr>
              <a:t>Definition of f-cost</a:t>
            </a:r>
            <a:endParaRPr/>
          </a:p>
          <a:p>
            <a:pPr marL="1028700" marR="0" lvl="1" indent="-215900" algn="l" rtl="0">
              <a:lnSpc>
                <a:spcPct val="140000"/>
              </a:lnSpc>
              <a:spcBef>
                <a:spcPts val="0"/>
              </a:spcBef>
              <a:spcAft>
                <a:spcPts val="0"/>
              </a:spcAft>
              <a:buClr>
                <a:schemeClr val="dk1"/>
              </a:buClr>
              <a:buSzPts val="2000"/>
              <a:buFont typeface="Noto Sans Symbols"/>
              <a:buNone/>
            </a:pPr>
            <a:endParaRPr sz="2000" b="0" i="0" u="none" strike="noStrike" cap="none">
              <a:solidFill>
                <a:schemeClr val="dk1"/>
              </a:solidFill>
              <a:latin typeface="Open Sans"/>
              <a:ea typeface="Open Sans"/>
              <a:cs typeface="Open Sans"/>
              <a:sym typeface="Open Sans"/>
            </a:endParaRPr>
          </a:p>
          <a:p>
            <a:pPr marL="228600" marR="0" lvl="0" indent="0" algn="l" rtl="0">
              <a:lnSpc>
                <a:spcPct val="140000"/>
              </a:lnSpc>
              <a:spcBef>
                <a:spcPts val="0"/>
              </a:spcBef>
              <a:spcAft>
                <a:spcPts val="0"/>
              </a:spcAft>
              <a:buClr>
                <a:schemeClr val="dk1"/>
              </a:buClr>
              <a:buSzPts val="2000"/>
              <a:buFont typeface="Courier New"/>
              <a:buNone/>
            </a:pPr>
            <a:endParaRPr sz="2000">
              <a:solidFill>
                <a:schemeClr val="dk1"/>
              </a:solidFill>
              <a:latin typeface="Open Sans"/>
              <a:ea typeface="Open Sans"/>
              <a:cs typeface="Open Sans"/>
              <a:sym typeface="Open Sans"/>
            </a:endParaRPr>
          </a:p>
        </p:txBody>
      </p:sp>
      <p:sp>
        <p:nvSpPr>
          <p:cNvPr id="170" name="Google Shape;170;p6"/>
          <p:cNvSpPr txBox="1"/>
          <p:nvPr/>
        </p:nvSpPr>
        <p:spPr>
          <a:xfrm>
            <a:off x="7640202" y="4312525"/>
            <a:ext cx="2223418" cy="419848"/>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101600" marR="0" lvl="0" indent="0" algn="l" rtl="0">
              <a:lnSpc>
                <a:spcPct val="90000"/>
              </a:lnSpc>
              <a:spcBef>
                <a:spcPts val="1000"/>
              </a:spcBef>
              <a:spcAft>
                <a:spcPts val="0"/>
              </a:spcAft>
              <a:buClr>
                <a:schemeClr val="dk1"/>
              </a:buClr>
              <a:buSzPts val="2000"/>
              <a:buFont typeface="Courier New"/>
              <a:buNone/>
            </a:pPr>
            <a:r>
              <a:rPr lang="en-US" sz="2000">
                <a:solidFill>
                  <a:schemeClr val="dk1"/>
                </a:solidFill>
                <a:latin typeface="Calibri"/>
                <a:ea typeface="Calibri"/>
                <a:cs typeface="Calibri"/>
                <a:sym typeface="Calibri"/>
              </a:rPr>
              <a:t>Admissibility of h</a:t>
            </a:r>
            <a:endParaRPr/>
          </a:p>
          <a:p>
            <a:pPr marL="1028700" marR="0" lvl="1" indent="-215900" algn="l" rtl="0">
              <a:lnSpc>
                <a:spcPct val="140000"/>
              </a:lnSpc>
              <a:spcBef>
                <a:spcPts val="0"/>
              </a:spcBef>
              <a:spcAft>
                <a:spcPts val="0"/>
              </a:spcAft>
              <a:buClr>
                <a:schemeClr val="dk1"/>
              </a:buClr>
              <a:buSzPts val="2000"/>
              <a:buFont typeface="Noto Sans Symbols"/>
              <a:buNone/>
            </a:pPr>
            <a:endParaRPr sz="2000" b="0" i="0" u="none" strike="noStrike" cap="none">
              <a:solidFill>
                <a:schemeClr val="dk1"/>
              </a:solidFill>
              <a:latin typeface="Open Sans"/>
              <a:ea typeface="Open Sans"/>
              <a:cs typeface="Open Sans"/>
              <a:sym typeface="Open Sans"/>
            </a:endParaRPr>
          </a:p>
          <a:p>
            <a:pPr marL="228600" marR="0" lvl="0" indent="0" algn="l" rtl="0">
              <a:lnSpc>
                <a:spcPct val="140000"/>
              </a:lnSpc>
              <a:spcBef>
                <a:spcPts val="0"/>
              </a:spcBef>
              <a:spcAft>
                <a:spcPts val="0"/>
              </a:spcAft>
              <a:buClr>
                <a:schemeClr val="dk1"/>
              </a:buClr>
              <a:buSzPts val="2000"/>
              <a:buFont typeface="Courier New"/>
              <a:buNone/>
            </a:pPr>
            <a:endParaRPr sz="2000">
              <a:solidFill>
                <a:schemeClr val="dk1"/>
              </a:solidFill>
              <a:latin typeface="Open Sans"/>
              <a:ea typeface="Open Sans"/>
              <a:cs typeface="Open Sans"/>
              <a:sym typeface="Open Sans"/>
            </a:endParaRPr>
          </a:p>
        </p:txBody>
      </p:sp>
      <p:sp>
        <p:nvSpPr>
          <p:cNvPr id="171" name="Google Shape;171;p6"/>
          <p:cNvSpPr txBox="1"/>
          <p:nvPr/>
        </p:nvSpPr>
        <p:spPr>
          <a:xfrm>
            <a:off x="7630341" y="4705503"/>
            <a:ext cx="2223418" cy="419848"/>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101600" marR="0" lvl="0" indent="0" algn="l" rtl="0">
              <a:lnSpc>
                <a:spcPct val="90000"/>
              </a:lnSpc>
              <a:spcBef>
                <a:spcPts val="1000"/>
              </a:spcBef>
              <a:spcAft>
                <a:spcPts val="0"/>
              </a:spcAft>
              <a:buClr>
                <a:schemeClr val="dk1"/>
              </a:buClr>
              <a:buSzPts val="2000"/>
              <a:buFont typeface="Courier New"/>
              <a:buNone/>
            </a:pPr>
            <a:r>
              <a:rPr lang="en-US" sz="2000">
                <a:solidFill>
                  <a:schemeClr val="dk1"/>
                </a:solidFill>
                <a:latin typeface="Calibri"/>
                <a:ea typeface="Calibri"/>
                <a:cs typeface="Calibri"/>
                <a:sym typeface="Calibri"/>
              </a:rPr>
              <a:t>h = 0 at a goal</a:t>
            </a:r>
            <a:endParaRPr/>
          </a:p>
          <a:p>
            <a:pPr marL="1028700" marR="0" lvl="1" indent="-215900" algn="l" rtl="0">
              <a:lnSpc>
                <a:spcPct val="140000"/>
              </a:lnSpc>
              <a:spcBef>
                <a:spcPts val="0"/>
              </a:spcBef>
              <a:spcAft>
                <a:spcPts val="0"/>
              </a:spcAft>
              <a:buClr>
                <a:schemeClr val="dk1"/>
              </a:buClr>
              <a:buSzPts val="2000"/>
              <a:buFont typeface="Noto Sans Symbols"/>
              <a:buNone/>
            </a:pPr>
            <a:endParaRPr sz="2000" b="0" i="0" u="none" strike="noStrike" cap="none">
              <a:solidFill>
                <a:schemeClr val="dk1"/>
              </a:solidFill>
              <a:latin typeface="Open Sans"/>
              <a:ea typeface="Open Sans"/>
              <a:cs typeface="Open Sans"/>
              <a:sym typeface="Open Sans"/>
            </a:endParaRPr>
          </a:p>
          <a:p>
            <a:pPr marL="228600" marR="0" lvl="0" indent="0" algn="l" rtl="0">
              <a:lnSpc>
                <a:spcPct val="140000"/>
              </a:lnSpc>
              <a:spcBef>
                <a:spcPts val="0"/>
              </a:spcBef>
              <a:spcAft>
                <a:spcPts val="0"/>
              </a:spcAft>
              <a:buClr>
                <a:schemeClr val="dk1"/>
              </a:buClr>
              <a:buSzPts val="2000"/>
              <a:buFont typeface="Courier New"/>
              <a:buNone/>
            </a:pPr>
            <a:endParaRPr sz="2000">
              <a:solidFill>
                <a:schemeClr val="dk1"/>
              </a:solidFill>
              <a:latin typeface="Open Sans"/>
              <a:ea typeface="Open Sans"/>
              <a:cs typeface="Open Sans"/>
              <a:sym typeface="Open Sans"/>
            </a:endParaRPr>
          </a:p>
        </p:txBody>
      </p:sp>
      <p:sp>
        <p:nvSpPr>
          <p:cNvPr id="172" name="Google Shape;172;p6"/>
          <p:cNvSpPr/>
          <p:nvPr/>
        </p:nvSpPr>
        <p:spPr>
          <a:xfrm>
            <a:off x="8520099" y="1181688"/>
            <a:ext cx="1448990" cy="1778794"/>
          </a:xfrm>
          <a:custGeom>
            <a:avLst/>
            <a:gdLst/>
            <a:ahLst/>
            <a:cxnLst/>
            <a:rect l="l" t="t" r="r" b="b"/>
            <a:pathLst>
              <a:path w="1217" h="1494" extrusionOk="0">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cap="flat" cmpd="sng">
            <a:solidFill>
              <a:schemeClr val="dk1"/>
            </a:solidFill>
            <a:prstDash val="dash"/>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6"/>
          <p:cNvSpPr/>
          <p:nvPr/>
        </p:nvSpPr>
        <p:spPr>
          <a:xfrm>
            <a:off x="7908117" y="1166211"/>
            <a:ext cx="2195513" cy="1915715"/>
          </a:xfrm>
          <a:custGeom>
            <a:avLst/>
            <a:gdLst/>
            <a:ahLst/>
            <a:cxnLst/>
            <a:rect l="l" t="t" r="r" b="b"/>
            <a:pathLst>
              <a:path w="1844" h="1609" extrusionOk="0">
                <a:moveTo>
                  <a:pt x="0" y="1609"/>
                </a:moveTo>
                <a:lnTo>
                  <a:pt x="1844" y="1609"/>
                </a:lnTo>
                <a:lnTo>
                  <a:pt x="915" y="0"/>
                </a:lnTo>
                <a:lnTo>
                  <a:pt x="0" y="1609"/>
                </a:lnTo>
                <a:close/>
              </a:path>
            </a:pathLst>
          </a:custGeom>
          <a:noFill/>
          <a:ln w="9525" cap="flat"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6"/>
          <p:cNvSpPr/>
          <p:nvPr/>
        </p:nvSpPr>
        <p:spPr>
          <a:xfrm>
            <a:off x="8749888" y="1432910"/>
            <a:ext cx="134541" cy="13454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6"/>
          <p:cNvSpPr/>
          <p:nvPr/>
        </p:nvSpPr>
        <p:spPr>
          <a:xfrm>
            <a:off x="9107076" y="1425766"/>
            <a:ext cx="134541" cy="13454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6"/>
          <p:cNvSpPr txBox="1"/>
          <p:nvPr/>
        </p:nvSpPr>
        <p:spPr>
          <a:xfrm>
            <a:off x="8847519" y="1320991"/>
            <a:ext cx="205979" cy="43858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a:t>
            </a:r>
            <a:endParaRPr/>
          </a:p>
        </p:txBody>
      </p:sp>
      <p:sp>
        <p:nvSpPr>
          <p:cNvPr id="177" name="Google Shape;177;p6"/>
          <p:cNvSpPr/>
          <p:nvPr/>
        </p:nvSpPr>
        <p:spPr>
          <a:xfrm>
            <a:off x="9861932" y="2698544"/>
            <a:ext cx="134541" cy="134541"/>
          </a:xfrm>
          <a:prstGeom prst="ellipse">
            <a:avLst/>
          </a:prstGeom>
          <a:solidFill>
            <a:srgbClr val="FF9999"/>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6"/>
          <p:cNvSpPr/>
          <p:nvPr/>
        </p:nvSpPr>
        <p:spPr>
          <a:xfrm>
            <a:off x="8147432" y="2469944"/>
            <a:ext cx="134541" cy="134541"/>
          </a:xfrm>
          <a:prstGeom prst="ellipse">
            <a:avLst/>
          </a:prstGeom>
          <a:solidFill>
            <a:srgbClr val="FF9999"/>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6"/>
          <p:cNvSpPr/>
          <p:nvPr/>
        </p:nvSpPr>
        <p:spPr>
          <a:xfrm>
            <a:off x="8923720" y="1113823"/>
            <a:ext cx="134541" cy="13454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6"/>
          <p:cNvSpPr/>
          <p:nvPr/>
        </p:nvSpPr>
        <p:spPr>
          <a:xfrm>
            <a:off x="8433182" y="1955594"/>
            <a:ext cx="134541" cy="1345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pic>
        <p:nvPicPr>
          <p:cNvPr id="181" name="Google Shape;181;p6" descr="txp_fig"/>
          <p:cNvPicPr preferRelativeResize="0"/>
          <p:nvPr/>
        </p:nvPicPr>
        <p:blipFill rotWithShape="1">
          <a:blip r:embed="rId6">
            <a:alphaModFix/>
          </a:blip>
          <a:srcRect/>
          <a:stretch/>
        </p:blipFill>
        <p:spPr>
          <a:xfrm>
            <a:off x="8204581" y="1898443"/>
            <a:ext cx="144066" cy="120254"/>
          </a:xfrm>
          <a:prstGeom prst="rect">
            <a:avLst/>
          </a:prstGeom>
          <a:noFill/>
          <a:ln>
            <a:noFill/>
          </a:ln>
        </p:spPr>
      </p:pic>
      <p:pic>
        <p:nvPicPr>
          <p:cNvPr id="182" name="Google Shape;182;p6" descr="txp_fig"/>
          <p:cNvPicPr preferRelativeResize="0"/>
          <p:nvPr/>
        </p:nvPicPr>
        <p:blipFill rotWithShape="1">
          <a:blip r:embed="rId7">
            <a:alphaModFix/>
          </a:blip>
          <a:srcRect/>
          <a:stretch/>
        </p:blipFill>
        <p:spPr>
          <a:xfrm>
            <a:off x="10120178" y="2689167"/>
            <a:ext cx="193122" cy="180826"/>
          </a:xfrm>
          <a:prstGeom prst="rect">
            <a:avLst/>
          </a:prstGeom>
          <a:noFill/>
          <a:ln>
            <a:noFill/>
          </a:ln>
        </p:spPr>
      </p:pic>
      <p:sp>
        <p:nvSpPr>
          <p:cNvPr id="183" name="Google Shape;183;p6"/>
          <p:cNvSpPr/>
          <p:nvPr/>
        </p:nvSpPr>
        <p:spPr>
          <a:xfrm rot="1800000">
            <a:off x="7870889" y="1732425"/>
            <a:ext cx="716152" cy="1166446"/>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pic>
        <p:nvPicPr>
          <p:cNvPr id="184" name="Google Shape;184;p6" descr="txp_fig"/>
          <p:cNvPicPr preferRelativeResize="0"/>
          <p:nvPr/>
        </p:nvPicPr>
        <p:blipFill rotWithShape="1">
          <a:blip r:embed="rId8">
            <a:alphaModFix/>
          </a:blip>
          <a:srcRect/>
          <a:stretch/>
        </p:blipFill>
        <p:spPr>
          <a:xfrm>
            <a:off x="7855850" y="2428272"/>
            <a:ext cx="193363" cy="193363"/>
          </a:xfrm>
          <a:prstGeom prst="rect">
            <a:avLst/>
          </a:prstGeom>
          <a:noFill/>
          <a:ln>
            <a:noFill/>
          </a:ln>
        </p:spPr>
      </p:pic>
      <p:sp>
        <p:nvSpPr>
          <p:cNvPr id="185" name="Google Shape;185;p6"/>
          <p:cNvSpPr txBox="1"/>
          <p:nvPr/>
        </p:nvSpPr>
        <p:spPr>
          <a:xfrm>
            <a:off x="200025" y="5847961"/>
            <a:ext cx="3140796" cy="523862"/>
          </a:xfrm>
          <a:prstGeom prst="rect">
            <a:avLst/>
          </a:prstGeom>
          <a:noFill/>
          <a:ln>
            <a:noFill/>
          </a:ln>
        </p:spPr>
        <p:txBody>
          <a:bodyPr spcFirstLastPara="1" wrap="square" lIns="92075" tIns="46025" rIns="92075" bIns="46025" anchor="ctr" anchorCtr="0">
            <a:spAutoFit/>
          </a:bodyPr>
          <a:lstStyle/>
          <a:p>
            <a:pPr marL="0" marR="0" lvl="0" indent="0" algn="ctr" rtl="0">
              <a:spcBef>
                <a:spcPts val="0"/>
              </a:spcBef>
              <a:spcAft>
                <a:spcPts val="0"/>
              </a:spcAft>
              <a:buNone/>
            </a:pPr>
            <a:r>
              <a:rPr lang="en-US" sz="1400">
                <a:solidFill>
                  <a:schemeClr val="dk1"/>
                </a:solidFill>
                <a:latin typeface="Open Sans"/>
                <a:ea typeface="Open Sans"/>
                <a:cs typeface="Open Sans"/>
                <a:sym typeface="Open Sans"/>
              </a:rPr>
              <a:t>Slide credit: </a:t>
            </a:r>
            <a:r>
              <a:rPr lang="en-US" sz="1400">
                <a:solidFill>
                  <a:schemeClr val="dk1"/>
                </a:solidFill>
                <a:latin typeface="Calibri"/>
                <a:ea typeface="Calibri"/>
                <a:cs typeface="Calibri"/>
                <a:sym typeface="Calibri"/>
              </a:rPr>
              <a:t>Dan Klein and Pieter Abbeel</a:t>
            </a:r>
            <a:endParaRPr sz="1400">
              <a:solidFill>
                <a:schemeClr val="dk1"/>
              </a:solidFill>
              <a:latin typeface="Calibri"/>
              <a:ea typeface="Calibri"/>
              <a:cs typeface="Calibri"/>
              <a:sym typeface="Calibri"/>
            </a:endParaRPr>
          </a:p>
          <a:p>
            <a:pPr marL="0" marR="0" lvl="0" indent="0" algn="ctr" rtl="0">
              <a:spcBef>
                <a:spcPts val="0"/>
              </a:spcBef>
              <a:spcAft>
                <a:spcPts val="0"/>
              </a:spcAft>
              <a:buNone/>
            </a:pPr>
            <a:r>
              <a:rPr lang="en-US" sz="1400">
                <a:solidFill>
                  <a:schemeClr val="dk1"/>
                </a:solidFill>
                <a:latin typeface="Calibri"/>
                <a:ea typeface="Calibri"/>
                <a:cs typeface="Calibri"/>
                <a:sym typeface="Calibri"/>
              </a:rPr>
              <a:t>http://ai.berkeley.edu</a:t>
            </a:r>
            <a:endParaRPr sz="1400">
              <a:solidFill>
                <a:schemeClr val="dk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Optimality of A* Tree Search</a:t>
            </a:r>
            <a:endParaRPr/>
          </a:p>
        </p:txBody>
      </p:sp>
      <p:sp>
        <p:nvSpPr>
          <p:cNvPr id="192" name="Google Shape;192;p7"/>
          <p:cNvSpPr txBox="1">
            <a:spLocks noGrp="1"/>
          </p:cNvSpPr>
          <p:nvPr>
            <p:ph type="body" idx="1"/>
          </p:nvPr>
        </p:nvSpPr>
        <p:spPr>
          <a:xfrm>
            <a:off x="399673" y="1348547"/>
            <a:ext cx="10515600" cy="4793836"/>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lvl="0" indent="0" algn="l" rtl="0">
              <a:lnSpc>
                <a:spcPct val="140000"/>
              </a:lnSpc>
              <a:spcBef>
                <a:spcPts val="0"/>
              </a:spcBef>
              <a:spcAft>
                <a:spcPts val="0"/>
              </a:spcAft>
              <a:buClr>
                <a:schemeClr val="dk1"/>
              </a:buClr>
              <a:buSzPts val="2000"/>
              <a:buNone/>
            </a:pPr>
            <a:r>
              <a:rPr lang="en-US">
                <a:latin typeface="Calibri"/>
                <a:ea typeface="Calibri"/>
                <a:cs typeface="Calibri"/>
                <a:sym typeface="Calibri"/>
              </a:rPr>
              <a:t>Proof:</a:t>
            </a:r>
            <a:endParaRPr/>
          </a:p>
          <a:p>
            <a:pPr marL="571500" lvl="0" indent="-342900" algn="l" rtl="0">
              <a:lnSpc>
                <a:spcPct val="140000"/>
              </a:lnSpc>
              <a:spcBef>
                <a:spcPts val="0"/>
              </a:spcBef>
              <a:spcAft>
                <a:spcPts val="0"/>
              </a:spcAft>
              <a:buClr>
                <a:schemeClr val="dk1"/>
              </a:buClr>
              <a:buSzPts val="2000"/>
              <a:buNone/>
            </a:pPr>
            <a:r>
              <a:rPr lang="en-US">
                <a:latin typeface="Calibri"/>
                <a:ea typeface="Calibri"/>
                <a:cs typeface="Calibri"/>
                <a:sym typeface="Calibri"/>
              </a:rPr>
              <a:t>Imagine B is on the frontier</a:t>
            </a:r>
            <a:endParaRPr/>
          </a:p>
          <a:p>
            <a:pPr marL="571500" lvl="0" indent="-342900" algn="l" rtl="0">
              <a:lnSpc>
                <a:spcPct val="140000"/>
              </a:lnSpc>
              <a:spcBef>
                <a:spcPts val="0"/>
              </a:spcBef>
              <a:spcAft>
                <a:spcPts val="0"/>
              </a:spcAft>
              <a:buClr>
                <a:schemeClr val="dk1"/>
              </a:buClr>
              <a:buSzPts val="2000"/>
              <a:buNone/>
            </a:pPr>
            <a:r>
              <a:rPr lang="en-US">
                <a:latin typeface="Calibri"/>
                <a:ea typeface="Calibri"/>
                <a:cs typeface="Calibri"/>
                <a:sym typeface="Calibri"/>
              </a:rPr>
              <a:t>Some ancestor </a:t>
            </a:r>
            <a:r>
              <a:rPr lang="en-US" i="1">
                <a:latin typeface="Calibri"/>
                <a:ea typeface="Calibri"/>
                <a:cs typeface="Calibri"/>
                <a:sym typeface="Calibri"/>
              </a:rPr>
              <a:t>n</a:t>
            </a:r>
            <a:r>
              <a:rPr lang="en-US">
                <a:latin typeface="Calibri"/>
                <a:ea typeface="Calibri"/>
                <a:cs typeface="Calibri"/>
                <a:sym typeface="Calibri"/>
              </a:rPr>
              <a:t> of A is on the frontier, too (maybe A!)</a:t>
            </a:r>
            <a:endParaRPr/>
          </a:p>
          <a:p>
            <a:pPr marL="571500" lvl="0" indent="-342900" algn="l" rtl="0">
              <a:lnSpc>
                <a:spcPct val="140000"/>
              </a:lnSpc>
              <a:spcBef>
                <a:spcPts val="0"/>
              </a:spcBef>
              <a:spcAft>
                <a:spcPts val="0"/>
              </a:spcAft>
              <a:buClr>
                <a:schemeClr val="dk1"/>
              </a:buClr>
              <a:buSzPts val="2000"/>
              <a:buNone/>
            </a:pPr>
            <a:r>
              <a:rPr lang="en-US">
                <a:latin typeface="Calibri"/>
                <a:ea typeface="Calibri"/>
                <a:cs typeface="Calibri"/>
                <a:sym typeface="Calibri"/>
              </a:rPr>
              <a:t>Claim: </a:t>
            </a:r>
            <a:r>
              <a:rPr lang="en-US" i="1">
                <a:latin typeface="Calibri"/>
                <a:ea typeface="Calibri"/>
                <a:cs typeface="Calibri"/>
                <a:sym typeface="Calibri"/>
              </a:rPr>
              <a:t>n</a:t>
            </a:r>
            <a:r>
              <a:rPr lang="en-US">
                <a:latin typeface="Calibri"/>
                <a:ea typeface="Calibri"/>
                <a:cs typeface="Calibri"/>
                <a:sym typeface="Calibri"/>
              </a:rPr>
              <a:t> will be expanded before B</a:t>
            </a:r>
            <a:endParaRPr/>
          </a:p>
          <a:p>
            <a:pPr marL="1028700" lvl="1" indent="-342900" algn="l" rtl="0">
              <a:lnSpc>
                <a:spcPct val="140000"/>
              </a:lnSpc>
              <a:spcBef>
                <a:spcPts val="0"/>
              </a:spcBef>
              <a:spcAft>
                <a:spcPts val="0"/>
              </a:spcAft>
              <a:buClr>
                <a:schemeClr val="dk1"/>
              </a:buClr>
              <a:buSzPts val="2000"/>
              <a:buChar char="•"/>
            </a:pPr>
            <a:r>
              <a:rPr lang="en-US">
                <a:latin typeface="Calibri"/>
                <a:ea typeface="Calibri"/>
                <a:cs typeface="Calibri"/>
                <a:sym typeface="Calibri"/>
              </a:rPr>
              <a:t>f(n) is less or equal to f(A)</a:t>
            </a:r>
            <a:endParaRPr/>
          </a:p>
          <a:p>
            <a:pPr marL="1028700" lvl="1" indent="-342900" algn="l" rtl="0">
              <a:lnSpc>
                <a:spcPct val="140000"/>
              </a:lnSpc>
              <a:spcBef>
                <a:spcPts val="0"/>
              </a:spcBef>
              <a:spcAft>
                <a:spcPts val="0"/>
              </a:spcAft>
              <a:buClr>
                <a:schemeClr val="dk1"/>
              </a:buClr>
              <a:buSzPts val="2000"/>
              <a:buChar char="•"/>
            </a:pPr>
            <a:r>
              <a:rPr lang="en-US">
                <a:latin typeface="Calibri"/>
                <a:ea typeface="Calibri"/>
                <a:cs typeface="Calibri"/>
                <a:sym typeface="Calibri"/>
              </a:rPr>
              <a:t>f(A) is less than f(B)</a:t>
            </a:r>
            <a:endParaRPr/>
          </a:p>
          <a:p>
            <a:pPr marL="1028700" lvl="1" indent="-215900" algn="l" rtl="0">
              <a:lnSpc>
                <a:spcPct val="140000"/>
              </a:lnSpc>
              <a:spcBef>
                <a:spcPts val="0"/>
              </a:spcBef>
              <a:spcAft>
                <a:spcPts val="0"/>
              </a:spcAft>
              <a:buClr>
                <a:schemeClr val="dk1"/>
              </a:buClr>
              <a:buSzPts val="2000"/>
              <a:buNone/>
            </a:pPr>
            <a:endParaRPr>
              <a:latin typeface="Calibri"/>
              <a:ea typeface="Calibri"/>
              <a:cs typeface="Calibri"/>
              <a:sym typeface="Calibri"/>
            </a:endParaRPr>
          </a:p>
          <a:p>
            <a:pPr marL="1028700" lvl="1" indent="-215900" algn="l" rtl="0">
              <a:lnSpc>
                <a:spcPct val="140000"/>
              </a:lnSpc>
              <a:spcBef>
                <a:spcPts val="0"/>
              </a:spcBef>
              <a:spcAft>
                <a:spcPts val="0"/>
              </a:spcAft>
              <a:buClr>
                <a:schemeClr val="dk1"/>
              </a:buClr>
              <a:buSzPts val="2000"/>
              <a:buNone/>
            </a:pPr>
            <a:endParaRPr/>
          </a:p>
          <a:p>
            <a:pPr marL="228600" lvl="0" indent="0" algn="l" rtl="0">
              <a:lnSpc>
                <a:spcPct val="140000"/>
              </a:lnSpc>
              <a:spcBef>
                <a:spcPts val="0"/>
              </a:spcBef>
              <a:spcAft>
                <a:spcPts val="0"/>
              </a:spcAft>
              <a:buClr>
                <a:schemeClr val="dk1"/>
              </a:buClr>
              <a:buSzPts val="2000"/>
              <a:buNone/>
            </a:pPr>
            <a:endParaRPr/>
          </a:p>
        </p:txBody>
      </p:sp>
      <p:sp>
        <p:nvSpPr>
          <p:cNvPr id="193" name="Google Shape;193;p7"/>
          <p:cNvSpPr txBox="1"/>
          <p:nvPr/>
        </p:nvSpPr>
        <p:spPr>
          <a:xfrm>
            <a:off x="200025" y="5847961"/>
            <a:ext cx="3140796" cy="523862"/>
          </a:xfrm>
          <a:prstGeom prst="rect">
            <a:avLst/>
          </a:prstGeom>
          <a:noFill/>
          <a:ln>
            <a:noFill/>
          </a:ln>
        </p:spPr>
        <p:txBody>
          <a:bodyPr spcFirstLastPara="1" wrap="square" lIns="92075" tIns="46025" rIns="92075" bIns="46025" anchor="ctr" anchorCtr="0">
            <a:spAutoFit/>
          </a:bodyPr>
          <a:lstStyle/>
          <a:p>
            <a:pPr marL="0" marR="0" lvl="0" indent="0" algn="ctr" rtl="0">
              <a:spcBef>
                <a:spcPts val="0"/>
              </a:spcBef>
              <a:spcAft>
                <a:spcPts val="0"/>
              </a:spcAft>
              <a:buNone/>
            </a:pPr>
            <a:r>
              <a:rPr lang="en-US" sz="1400">
                <a:solidFill>
                  <a:schemeClr val="dk1"/>
                </a:solidFill>
                <a:latin typeface="Open Sans"/>
                <a:ea typeface="Open Sans"/>
                <a:cs typeface="Open Sans"/>
                <a:sym typeface="Open Sans"/>
              </a:rPr>
              <a:t>Slide credit: </a:t>
            </a:r>
            <a:r>
              <a:rPr lang="en-US" sz="1400">
                <a:solidFill>
                  <a:schemeClr val="dk1"/>
                </a:solidFill>
                <a:latin typeface="Calibri"/>
                <a:ea typeface="Calibri"/>
                <a:cs typeface="Calibri"/>
                <a:sym typeface="Calibri"/>
              </a:rPr>
              <a:t>Dan Klein and Pieter Abbeel</a:t>
            </a:r>
            <a:endParaRPr sz="1400">
              <a:solidFill>
                <a:schemeClr val="dk1"/>
              </a:solidFill>
              <a:latin typeface="Calibri"/>
              <a:ea typeface="Calibri"/>
              <a:cs typeface="Calibri"/>
              <a:sym typeface="Calibri"/>
            </a:endParaRPr>
          </a:p>
          <a:p>
            <a:pPr marL="0" marR="0" lvl="0" indent="0" algn="ctr" rtl="0">
              <a:spcBef>
                <a:spcPts val="0"/>
              </a:spcBef>
              <a:spcAft>
                <a:spcPts val="0"/>
              </a:spcAft>
              <a:buNone/>
            </a:pPr>
            <a:r>
              <a:rPr lang="en-US" sz="1400">
                <a:solidFill>
                  <a:schemeClr val="dk1"/>
                </a:solidFill>
                <a:latin typeface="Calibri"/>
                <a:ea typeface="Calibri"/>
                <a:cs typeface="Calibri"/>
                <a:sym typeface="Calibri"/>
              </a:rPr>
              <a:t>http://ai.berkeley.edu</a:t>
            </a:r>
            <a:endParaRPr sz="1400">
              <a:solidFill>
                <a:schemeClr val="dk1"/>
              </a:solidFill>
              <a:latin typeface="Open Sans"/>
              <a:ea typeface="Open Sans"/>
              <a:cs typeface="Open Sans"/>
              <a:sym typeface="Open Sans"/>
            </a:endParaRPr>
          </a:p>
        </p:txBody>
      </p:sp>
      <p:sp>
        <p:nvSpPr>
          <p:cNvPr id="194" name="Google Shape;194;p7"/>
          <p:cNvSpPr/>
          <p:nvPr/>
        </p:nvSpPr>
        <p:spPr>
          <a:xfrm>
            <a:off x="5372100" y="4071937"/>
            <a:ext cx="4800600" cy="1028700"/>
          </a:xfrm>
          <a:prstGeom prst="wedgeRoundRectCallout">
            <a:avLst>
              <a:gd name="adj1" fmla="val -75813"/>
              <a:gd name="adj2" fmla="val -77449"/>
              <a:gd name="adj3"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pic>
        <p:nvPicPr>
          <p:cNvPr id="195" name="Google Shape;195;p7" descr="txp_fig"/>
          <p:cNvPicPr preferRelativeResize="0"/>
          <p:nvPr/>
        </p:nvPicPr>
        <p:blipFill rotWithShape="1">
          <a:blip r:embed="rId3">
            <a:alphaModFix/>
          </a:blip>
          <a:srcRect/>
          <a:stretch/>
        </p:blipFill>
        <p:spPr>
          <a:xfrm>
            <a:off x="6084317" y="4659154"/>
            <a:ext cx="1447642" cy="239001"/>
          </a:xfrm>
          <a:prstGeom prst="rect">
            <a:avLst/>
          </a:prstGeom>
          <a:noFill/>
          <a:ln>
            <a:noFill/>
          </a:ln>
        </p:spPr>
      </p:pic>
      <p:pic>
        <p:nvPicPr>
          <p:cNvPr id="196" name="Google Shape;196;p7" descr="txp_fig"/>
          <p:cNvPicPr preferRelativeResize="0"/>
          <p:nvPr/>
        </p:nvPicPr>
        <p:blipFill rotWithShape="1">
          <a:blip r:embed="rId4">
            <a:alphaModFix/>
          </a:blip>
          <a:srcRect/>
          <a:stretch/>
        </p:blipFill>
        <p:spPr>
          <a:xfrm>
            <a:off x="6073249" y="4304346"/>
            <a:ext cx="1435601" cy="239028"/>
          </a:xfrm>
          <a:prstGeom prst="rect">
            <a:avLst/>
          </a:prstGeom>
          <a:noFill/>
          <a:ln>
            <a:noFill/>
          </a:ln>
        </p:spPr>
      </p:pic>
      <p:sp>
        <p:nvSpPr>
          <p:cNvPr id="197" name="Google Shape;197;p7"/>
          <p:cNvSpPr txBox="1"/>
          <p:nvPr/>
        </p:nvSpPr>
        <p:spPr>
          <a:xfrm>
            <a:off x="7717511" y="4463091"/>
            <a:ext cx="2223418" cy="419848"/>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101600" marR="0" lvl="0" indent="0" algn="l" rtl="0">
              <a:lnSpc>
                <a:spcPct val="90000"/>
              </a:lnSpc>
              <a:spcBef>
                <a:spcPts val="1000"/>
              </a:spcBef>
              <a:spcAft>
                <a:spcPts val="0"/>
              </a:spcAft>
              <a:buClr>
                <a:schemeClr val="dk1"/>
              </a:buClr>
              <a:buSzPts val="2000"/>
              <a:buFont typeface="Courier New"/>
              <a:buNone/>
            </a:pPr>
            <a:r>
              <a:rPr lang="en-US" sz="2000">
                <a:solidFill>
                  <a:schemeClr val="dk1"/>
                </a:solidFill>
                <a:latin typeface="Calibri"/>
                <a:ea typeface="Calibri"/>
                <a:cs typeface="Calibri"/>
                <a:sym typeface="Calibri"/>
              </a:rPr>
              <a:t>h = 0 at a goal</a:t>
            </a:r>
            <a:endParaRPr/>
          </a:p>
          <a:p>
            <a:pPr marL="1028700" marR="0" lvl="1" indent="-215900" algn="l" rtl="0">
              <a:lnSpc>
                <a:spcPct val="140000"/>
              </a:lnSpc>
              <a:spcBef>
                <a:spcPts val="0"/>
              </a:spcBef>
              <a:spcAft>
                <a:spcPts val="0"/>
              </a:spcAft>
              <a:buClr>
                <a:schemeClr val="dk1"/>
              </a:buClr>
              <a:buSzPts val="2000"/>
              <a:buFont typeface="Noto Sans Symbols"/>
              <a:buNone/>
            </a:pPr>
            <a:endParaRPr sz="2000" b="0" i="0" u="none" strike="noStrike" cap="none">
              <a:solidFill>
                <a:schemeClr val="dk1"/>
              </a:solidFill>
              <a:latin typeface="Open Sans"/>
              <a:ea typeface="Open Sans"/>
              <a:cs typeface="Open Sans"/>
              <a:sym typeface="Open Sans"/>
            </a:endParaRPr>
          </a:p>
          <a:p>
            <a:pPr marL="228600" marR="0" lvl="0" indent="0" algn="l" rtl="0">
              <a:lnSpc>
                <a:spcPct val="140000"/>
              </a:lnSpc>
              <a:spcBef>
                <a:spcPts val="0"/>
              </a:spcBef>
              <a:spcAft>
                <a:spcPts val="0"/>
              </a:spcAft>
              <a:buClr>
                <a:schemeClr val="dk1"/>
              </a:buClr>
              <a:buSzPts val="2000"/>
              <a:buFont typeface="Courier New"/>
              <a:buNone/>
            </a:pPr>
            <a:endParaRPr sz="2000">
              <a:solidFill>
                <a:schemeClr val="dk1"/>
              </a:solidFill>
              <a:latin typeface="Open Sans"/>
              <a:ea typeface="Open Sans"/>
              <a:cs typeface="Open Sans"/>
              <a:sym typeface="Open Sans"/>
            </a:endParaRPr>
          </a:p>
        </p:txBody>
      </p:sp>
      <p:sp>
        <p:nvSpPr>
          <p:cNvPr id="198" name="Google Shape;198;p7"/>
          <p:cNvSpPr/>
          <p:nvPr/>
        </p:nvSpPr>
        <p:spPr>
          <a:xfrm>
            <a:off x="8503654" y="1174121"/>
            <a:ext cx="1448990" cy="1778794"/>
          </a:xfrm>
          <a:custGeom>
            <a:avLst/>
            <a:gdLst/>
            <a:ahLst/>
            <a:cxnLst/>
            <a:rect l="l" t="t" r="r" b="b"/>
            <a:pathLst>
              <a:path w="1217" h="1494" extrusionOk="0">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cap="flat" cmpd="sng">
            <a:solidFill>
              <a:schemeClr val="dk1"/>
            </a:solidFill>
            <a:prstDash val="dash"/>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7"/>
          <p:cNvSpPr/>
          <p:nvPr/>
        </p:nvSpPr>
        <p:spPr>
          <a:xfrm>
            <a:off x="7891672" y="1158644"/>
            <a:ext cx="2195513" cy="1915715"/>
          </a:xfrm>
          <a:custGeom>
            <a:avLst/>
            <a:gdLst/>
            <a:ahLst/>
            <a:cxnLst/>
            <a:rect l="l" t="t" r="r" b="b"/>
            <a:pathLst>
              <a:path w="1844" h="1609" extrusionOk="0">
                <a:moveTo>
                  <a:pt x="0" y="1609"/>
                </a:moveTo>
                <a:lnTo>
                  <a:pt x="1844" y="1609"/>
                </a:lnTo>
                <a:lnTo>
                  <a:pt x="915" y="0"/>
                </a:lnTo>
                <a:lnTo>
                  <a:pt x="0" y="1609"/>
                </a:lnTo>
                <a:close/>
              </a:path>
            </a:pathLst>
          </a:custGeom>
          <a:noFill/>
          <a:ln w="9525" cap="flat"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7"/>
          <p:cNvSpPr/>
          <p:nvPr/>
        </p:nvSpPr>
        <p:spPr>
          <a:xfrm>
            <a:off x="8733443" y="1425343"/>
            <a:ext cx="134541" cy="13454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7"/>
          <p:cNvSpPr/>
          <p:nvPr/>
        </p:nvSpPr>
        <p:spPr>
          <a:xfrm>
            <a:off x="9090631" y="1418199"/>
            <a:ext cx="134541" cy="13454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7"/>
          <p:cNvSpPr txBox="1"/>
          <p:nvPr/>
        </p:nvSpPr>
        <p:spPr>
          <a:xfrm>
            <a:off x="8831074" y="1313424"/>
            <a:ext cx="205979" cy="43858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a:t>
            </a:r>
            <a:endParaRPr/>
          </a:p>
        </p:txBody>
      </p:sp>
      <p:sp>
        <p:nvSpPr>
          <p:cNvPr id="203" name="Google Shape;203;p7"/>
          <p:cNvSpPr/>
          <p:nvPr/>
        </p:nvSpPr>
        <p:spPr>
          <a:xfrm>
            <a:off x="9845487" y="2690977"/>
            <a:ext cx="134541" cy="134541"/>
          </a:xfrm>
          <a:prstGeom prst="ellipse">
            <a:avLst/>
          </a:prstGeom>
          <a:solidFill>
            <a:srgbClr val="FF9999"/>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4" name="Google Shape;204;p7"/>
          <p:cNvSpPr/>
          <p:nvPr/>
        </p:nvSpPr>
        <p:spPr>
          <a:xfrm>
            <a:off x="8130987" y="2462377"/>
            <a:ext cx="134541" cy="134541"/>
          </a:xfrm>
          <a:prstGeom prst="ellipse">
            <a:avLst/>
          </a:prstGeom>
          <a:solidFill>
            <a:srgbClr val="FF9999"/>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5" name="Google Shape;205;p7"/>
          <p:cNvSpPr/>
          <p:nvPr/>
        </p:nvSpPr>
        <p:spPr>
          <a:xfrm>
            <a:off x="8907275" y="1106256"/>
            <a:ext cx="134541" cy="13454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6" name="Google Shape;206;p7"/>
          <p:cNvSpPr/>
          <p:nvPr/>
        </p:nvSpPr>
        <p:spPr>
          <a:xfrm>
            <a:off x="8416737" y="1948027"/>
            <a:ext cx="134541" cy="1345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pic>
        <p:nvPicPr>
          <p:cNvPr id="207" name="Google Shape;207;p7" descr="txp_fig"/>
          <p:cNvPicPr preferRelativeResize="0"/>
          <p:nvPr/>
        </p:nvPicPr>
        <p:blipFill rotWithShape="1">
          <a:blip r:embed="rId5">
            <a:alphaModFix/>
          </a:blip>
          <a:srcRect/>
          <a:stretch/>
        </p:blipFill>
        <p:spPr>
          <a:xfrm>
            <a:off x="8188136" y="1890876"/>
            <a:ext cx="144066" cy="120254"/>
          </a:xfrm>
          <a:prstGeom prst="rect">
            <a:avLst/>
          </a:prstGeom>
          <a:noFill/>
          <a:ln>
            <a:noFill/>
          </a:ln>
        </p:spPr>
      </p:pic>
      <p:pic>
        <p:nvPicPr>
          <p:cNvPr id="208" name="Google Shape;208;p7" descr="txp_fig"/>
          <p:cNvPicPr preferRelativeResize="0"/>
          <p:nvPr/>
        </p:nvPicPr>
        <p:blipFill rotWithShape="1">
          <a:blip r:embed="rId6">
            <a:alphaModFix/>
          </a:blip>
          <a:srcRect/>
          <a:stretch/>
        </p:blipFill>
        <p:spPr>
          <a:xfrm>
            <a:off x="10103733" y="2681600"/>
            <a:ext cx="193122" cy="180826"/>
          </a:xfrm>
          <a:prstGeom prst="rect">
            <a:avLst/>
          </a:prstGeom>
          <a:noFill/>
          <a:ln>
            <a:noFill/>
          </a:ln>
        </p:spPr>
      </p:pic>
      <p:sp>
        <p:nvSpPr>
          <p:cNvPr id="209" name="Google Shape;209;p7"/>
          <p:cNvSpPr/>
          <p:nvPr/>
        </p:nvSpPr>
        <p:spPr>
          <a:xfrm rot="359986">
            <a:off x="7633719" y="2284701"/>
            <a:ext cx="2902615" cy="712991"/>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pic>
        <p:nvPicPr>
          <p:cNvPr id="210" name="Google Shape;210;p7" descr="txp_fig"/>
          <p:cNvPicPr preferRelativeResize="0"/>
          <p:nvPr/>
        </p:nvPicPr>
        <p:blipFill rotWithShape="1">
          <a:blip r:embed="rId7">
            <a:alphaModFix/>
          </a:blip>
          <a:srcRect/>
          <a:stretch/>
        </p:blipFill>
        <p:spPr>
          <a:xfrm>
            <a:off x="7839405" y="2420705"/>
            <a:ext cx="193363" cy="193363"/>
          </a:xfrm>
          <a:prstGeom prst="rect">
            <a:avLst/>
          </a:prstGeom>
          <a:noFill/>
          <a:ln>
            <a:noFill/>
          </a:ln>
        </p:spPr>
      </p:pic>
      <p:sp>
        <p:nvSpPr>
          <p:cNvPr id="211" name="Google Shape;211;p7"/>
          <p:cNvSpPr txBox="1"/>
          <p:nvPr/>
        </p:nvSpPr>
        <p:spPr>
          <a:xfrm>
            <a:off x="7684477" y="4117145"/>
            <a:ext cx="2223418" cy="419848"/>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101600" marR="0" lvl="0" indent="0" algn="l" rtl="0">
              <a:lnSpc>
                <a:spcPct val="90000"/>
              </a:lnSpc>
              <a:spcBef>
                <a:spcPts val="1000"/>
              </a:spcBef>
              <a:spcAft>
                <a:spcPts val="0"/>
              </a:spcAft>
              <a:buClr>
                <a:schemeClr val="dk1"/>
              </a:buClr>
              <a:buSzPts val="2000"/>
              <a:buFont typeface="Courier New"/>
              <a:buNone/>
            </a:pPr>
            <a:r>
              <a:rPr lang="en-US" sz="2000">
                <a:solidFill>
                  <a:schemeClr val="dk1"/>
                </a:solidFill>
                <a:latin typeface="Calibri"/>
                <a:ea typeface="Calibri"/>
                <a:cs typeface="Calibri"/>
                <a:sym typeface="Calibri"/>
              </a:rPr>
              <a:t>B is suboptimal</a:t>
            </a:r>
            <a:endParaRPr/>
          </a:p>
          <a:p>
            <a:pPr marL="1028700" marR="0" lvl="1" indent="-215900" algn="l" rtl="0">
              <a:lnSpc>
                <a:spcPct val="140000"/>
              </a:lnSpc>
              <a:spcBef>
                <a:spcPts val="0"/>
              </a:spcBef>
              <a:spcAft>
                <a:spcPts val="0"/>
              </a:spcAft>
              <a:buClr>
                <a:schemeClr val="dk1"/>
              </a:buClr>
              <a:buSzPts val="2000"/>
              <a:buFont typeface="Noto Sans Symbols"/>
              <a:buNone/>
            </a:pPr>
            <a:endParaRPr sz="2000" b="0" i="0" u="none" strike="noStrike" cap="none">
              <a:solidFill>
                <a:schemeClr val="dk1"/>
              </a:solidFill>
              <a:latin typeface="Open Sans"/>
              <a:ea typeface="Open Sans"/>
              <a:cs typeface="Open Sans"/>
              <a:sym typeface="Open Sans"/>
            </a:endParaRPr>
          </a:p>
          <a:p>
            <a:pPr marL="228600" marR="0" lvl="0" indent="0" algn="l" rtl="0">
              <a:lnSpc>
                <a:spcPct val="140000"/>
              </a:lnSpc>
              <a:spcBef>
                <a:spcPts val="0"/>
              </a:spcBef>
              <a:spcAft>
                <a:spcPts val="0"/>
              </a:spcAft>
              <a:buClr>
                <a:schemeClr val="dk1"/>
              </a:buClr>
              <a:buSzPts val="2000"/>
              <a:buFont typeface="Courier New"/>
              <a:buNone/>
            </a:pPr>
            <a:endParaRPr sz="2000">
              <a:solidFill>
                <a:schemeClr val="dk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8"/>
          <p:cNvSpPr txBox="1">
            <a:spLocks noGrp="1"/>
          </p:cNvSpPr>
          <p:nvPr>
            <p:ph type="body" idx="1"/>
          </p:nvPr>
        </p:nvSpPr>
        <p:spPr>
          <a:xfrm>
            <a:off x="756863" y="1303218"/>
            <a:ext cx="6383797" cy="2272944"/>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lvl="0" indent="0" algn="l" rtl="0">
              <a:lnSpc>
                <a:spcPct val="140000"/>
              </a:lnSpc>
              <a:spcBef>
                <a:spcPts val="0"/>
              </a:spcBef>
              <a:spcAft>
                <a:spcPts val="0"/>
              </a:spcAft>
              <a:buSzPts val="2000"/>
              <a:buNone/>
            </a:pPr>
            <a:r>
              <a:rPr lang="en-US">
                <a:latin typeface="Calibri"/>
                <a:ea typeface="Calibri"/>
                <a:cs typeface="Calibri"/>
                <a:sym typeface="Calibri"/>
              </a:rPr>
              <a:t>Proof:</a:t>
            </a:r>
            <a:endParaRPr/>
          </a:p>
          <a:p>
            <a:pPr marL="571500" lvl="0" indent="-342900" algn="l" rtl="0">
              <a:lnSpc>
                <a:spcPct val="140000"/>
              </a:lnSpc>
              <a:spcBef>
                <a:spcPts val="0"/>
              </a:spcBef>
              <a:spcAft>
                <a:spcPts val="0"/>
              </a:spcAft>
              <a:buSzPts val="2000"/>
              <a:buChar char="o"/>
            </a:pPr>
            <a:r>
              <a:rPr lang="en-US">
                <a:latin typeface="Calibri"/>
                <a:ea typeface="Calibri"/>
                <a:cs typeface="Calibri"/>
                <a:sym typeface="Calibri"/>
              </a:rPr>
              <a:t>Imagine B is on the frontier</a:t>
            </a:r>
            <a:endParaRPr/>
          </a:p>
          <a:p>
            <a:pPr marL="571500" lvl="0" indent="-342900" algn="l" rtl="0">
              <a:lnSpc>
                <a:spcPct val="140000"/>
              </a:lnSpc>
              <a:spcBef>
                <a:spcPts val="0"/>
              </a:spcBef>
              <a:spcAft>
                <a:spcPts val="0"/>
              </a:spcAft>
              <a:buSzPts val="2000"/>
              <a:buChar char="o"/>
            </a:pPr>
            <a:r>
              <a:rPr lang="en-US">
                <a:latin typeface="Calibri"/>
                <a:ea typeface="Calibri"/>
                <a:cs typeface="Calibri"/>
                <a:sym typeface="Calibri"/>
              </a:rPr>
              <a:t>Some ancestor </a:t>
            </a:r>
            <a:r>
              <a:rPr lang="en-US" i="1">
                <a:latin typeface="Calibri"/>
                <a:ea typeface="Calibri"/>
                <a:cs typeface="Calibri"/>
                <a:sym typeface="Calibri"/>
              </a:rPr>
              <a:t>n</a:t>
            </a:r>
            <a:r>
              <a:rPr lang="en-US">
                <a:latin typeface="Calibri"/>
                <a:ea typeface="Calibri"/>
                <a:cs typeface="Calibri"/>
                <a:sym typeface="Calibri"/>
              </a:rPr>
              <a:t> of A is on the frontier, too (maybe A!)</a:t>
            </a:r>
            <a:endParaRPr/>
          </a:p>
          <a:p>
            <a:pPr marL="571500" lvl="0" indent="-342900" algn="l" rtl="0">
              <a:lnSpc>
                <a:spcPct val="140000"/>
              </a:lnSpc>
              <a:spcBef>
                <a:spcPts val="0"/>
              </a:spcBef>
              <a:spcAft>
                <a:spcPts val="0"/>
              </a:spcAft>
              <a:buSzPts val="2000"/>
              <a:buChar char="o"/>
            </a:pPr>
            <a:r>
              <a:rPr lang="en-US">
                <a:latin typeface="Calibri"/>
                <a:ea typeface="Calibri"/>
                <a:cs typeface="Calibri"/>
                <a:sym typeface="Calibri"/>
              </a:rPr>
              <a:t>Claim: </a:t>
            </a:r>
            <a:r>
              <a:rPr lang="en-US" i="1">
                <a:latin typeface="Calibri"/>
                <a:ea typeface="Calibri"/>
                <a:cs typeface="Calibri"/>
                <a:sym typeface="Calibri"/>
              </a:rPr>
              <a:t>n</a:t>
            </a:r>
            <a:r>
              <a:rPr lang="en-US">
                <a:latin typeface="Calibri"/>
                <a:ea typeface="Calibri"/>
                <a:cs typeface="Calibri"/>
                <a:sym typeface="Calibri"/>
              </a:rPr>
              <a:t> will be expanded before B</a:t>
            </a:r>
            <a:endParaRPr/>
          </a:p>
          <a:p>
            <a:pPr marL="1028700" lvl="1" indent="-342900" algn="l" rtl="0">
              <a:lnSpc>
                <a:spcPct val="140000"/>
              </a:lnSpc>
              <a:spcBef>
                <a:spcPts val="0"/>
              </a:spcBef>
              <a:spcAft>
                <a:spcPts val="0"/>
              </a:spcAft>
              <a:buSzPts val="2000"/>
              <a:buChar char="▪"/>
            </a:pPr>
            <a:r>
              <a:rPr lang="en-US">
                <a:latin typeface="Calibri"/>
                <a:ea typeface="Calibri"/>
                <a:cs typeface="Calibri"/>
                <a:sym typeface="Calibri"/>
              </a:rPr>
              <a:t>f(n) is less or equal to f(A)</a:t>
            </a:r>
            <a:endParaRPr/>
          </a:p>
          <a:p>
            <a:pPr marL="1028700" lvl="1" indent="-342900" algn="l" rtl="0">
              <a:lnSpc>
                <a:spcPct val="140000"/>
              </a:lnSpc>
              <a:spcBef>
                <a:spcPts val="0"/>
              </a:spcBef>
              <a:spcAft>
                <a:spcPts val="0"/>
              </a:spcAft>
              <a:buSzPts val="2000"/>
              <a:buChar char="▪"/>
            </a:pPr>
            <a:r>
              <a:rPr lang="en-US">
                <a:latin typeface="Calibri"/>
                <a:ea typeface="Calibri"/>
                <a:cs typeface="Calibri"/>
                <a:sym typeface="Calibri"/>
              </a:rPr>
              <a:t>f(A) is less than f(B)</a:t>
            </a:r>
            <a:endParaRPr/>
          </a:p>
          <a:p>
            <a:pPr marL="1028700" lvl="1" indent="-342900" algn="l" rtl="0">
              <a:lnSpc>
                <a:spcPct val="140000"/>
              </a:lnSpc>
              <a:spcBef>
                <a:spcPts val="0"/>
              </a:spcBef>
              <a:spcAft>
                <a:spcPts val="0"/>
              </a:spcAft>
              <a:buSzPts val="2000"/>
              <a:buChar char="▪"/>
            </a:pPr>
            <a:r>
              <a:rPr lang="en-US">
                <a:latin typeface="Calibri"/>
                <a:ea typeface="Calibri"/>
                <a:cs typeface="Calibri"/>
                <a:sym typeface="Calibri"/>
              </a:rPr>
              <a:t> </a:t>
            </a:r>
            <a:r>
              <a:rPr lang="en-US" i="1">
                <a:latin typeface="Calibri"/>
                <a:ea typeface="Calibri"/>
                <a:cs typeface="Calibri"/>
                <a:sym typeface="Calibri"/>
              </a:rPr>
              <a:t>n</a:t>
            </a:r>
            <a:r>
              <a:rPr lang="en-US">
                <a:latin typeface="Calibri"/>
                <a:ea typeface="Calibri"/>
                <a:cs typeface="Calibri"/>
                <a:sym typeface="Calibri"/>
              </a:rPr>
              <a:t> expands before B</a:t>
            </a:r>
            <a:endParaRPr/>
          </a:p>
          <a:p>
            <a:pPr marL="571500" lvl="0" indent="-342900" algn="l" rtl="0">
              <a:lnSpc>
                <a:spcPct val="140000"/>
              </a:lnSpc>
              <a:spcBef>
                <a:spcPts val="0"/>
              </a:spcBef>
              <a:spcAft>
                <a:spcPts val="0"/>
              </a:spcAft>
              <a:buSzPts val="2000"/>
              <a:buChar char="o"/>
            </a:pPr>
            <a:r>
              <a:rPr lang="en-US">
                <a:latin typeface="Calibri"/>
                <a:ea typeface="Calibri"/>
                <a:cs typeface="Calibri"/>
                <a:sym typeface="Calibri"/>
              </a:rPr>
              <a:t>All ancestors of A expand before B</a:t>
            </a:r>
            <a:endParaRPr/>
          </a:p>
          <a:p>
            <a:pPr marL="571500" lvl="0" indent="-342900" algn="l" rtl="0">
              <a:lnSpc>
                <a:spcPct val="140000"/>
              </a:lnSpc>
              <a:spcBef>
                <a:spcPts val="0"/>
              </a:spcBef>
              <a:spcAft>
                <a:spcPts val="0"/>
              </a:spcAft>
              <a:buSzPts val="2000"/>
              <a:buChar char="o"/>
            </a:pPr>
            <a:r>
              <a:rPr lang="en-US">
                <a:latin typeface="Calibri"/>
                <a:ea typeface="Calibri"/>
                <a:cs typeface="Calibri"/>
                <a:sym typeface="Calibri"/>
              </a:rPr>
              <a:t>A expands before B</a:t>
            </a:r>
            <a:endParaRPr/>
          </a:p>
          <a:p>
            <a:pPr marL="571500" lvl="0" indent="-342900" algn="l" rtl="0">
              <a:lnSpc>
                <a:spcPct val="140000"/>
              </a:lnSpc>
              <a:spcBef>
                <a:spcPts val="0"/>
              </a:spcBef>
              <a:spcAft>
                <a:spcPts val="0"/>
              </a:spcAft>
              <a:buSzPts val="2000"/>
              <a:buChar char="o"/>
            </a:pPr>
            <a:r>
              <a:rPr lang="en-US">
                <a:latin typeface="Calibri"/>
                <a:ea typeface="Calibri"/>
                <a:cs typeface="Calibri"/>
                <a:sym typeface="Calibri"/>
              </a:rPr>
              <a:t>A* search is optimal</a:t>
            </a:r>
            <a:endParaRPr/>
          </a:p>
          <a:p>
            <a:pPr marL="571500" lvl="0" indent="-215900" algn="l" rtl="0">
              <a:lnSpc>
                <a:spcPct val="140000"/>
              </a:lnSpc>
              <a:spcBef>
                <a:spcPts val="0"/>
              </a:spcBef>
              <a:spcAft>
                <a:spcPts val="0"/>
              </a:spcAft>
              <a:buSzPts val="2000"/>
              <a:buNone/>
            </a:pPr>
            <a:endParaRPr>
              <a:latin typeface="Calibri"/>
              <a:ea typeface="Calibri"/>
              <a:cs typeface="Calibri"/>
              <a:sym typeface="Calibri"/>
            </a:endParaRPr>
          </a:p>
          <a:p>
            <a:pPr marL="1028700" lvl="1" indent="-215900" algn="l" rtl="0">
              <a:lnSpc>
                <a:spcPct val="140000"/>
              </a:lnSpc>
              <a:spcBef>
                <a:spcPts val="0"/>
              </a:spcBef>
              <a:spcAft>
                <a:spcPts val="0"/>
              </a:spcAft>
              <a:buSzPts val="2000"/>
              <a:buNone/>
            </a:pPr>
            <a:endParaRPr>
              <a:latin typeface="Calibri"/>
              <a:ea typeface="Calibri"/>
              <a:cs typeface="Calibri"/>
              <a:sym typeface="Calibri"/>
            </a:endParaRPr>
          </a:p>
          <a:p>
            <a:pPr marL="1028700" lvl="1" indent="-215900" algn="l" rtl="0">
              <a:lnSpc>
                <a:spcPct val="140000"/>
              </a:lnSpc>
              <a:spcBef>
                <a:spcPts val="0"/>
              </a:spcBef>
              <a:spcAft>
                <a:spcPts val="0"/>
              </a:spcAft>
              <a:buSzPts val="2000"/>
              <a:buNone/>
            </a:pPr>
            <a:endParaRPr>
              <a:latin typeface="Calibri"/>
              <a:ea typeface="Calibri"/>
              <a:cs typeface="Calibri"/>
              <a:sym typeface="Calibri"/>
            </a:endParaRPr>
          </a:p>
          <a:p>
            <a:pPr marL="1028700" lvl="1" indent="-215900" algn="l" rtl="0">
              <a:lnSpc>
                <a:spcPct val="140000"/>
              </a:lnSpc>
              <a:spcBef>
                <a:spcPts val="0"/>
              </a:spcBef>
              <a:spcAft>
                <a:spcPts val="0"/>
              </a:spcAft>
              <a:buSzPts val="2000"/>
              <a:buNone/>
            </a:pPr>
            <a:endParaRPr/>
          </a:p>
          <a:p>
            <a:pPr marL="228600" lvl="0" indent="0" algn="l" rtl="0">
              <a:lnSpc>
                <a:spcPct val="140000"/>
              </a:lnSpc>
              <a:spcBef>
                <a:spcPts val="0"/>
              </a:spcBef>
              <a:spcAft>
                <a:spcPts val="0"/>
              </a:spcAft>
              <a:buSzPts val="2000"/>
              <a:buNone/>
            </a:pPr>
            <a:endParaRPr/>
          </a:p>
        </p:txBody>
      </p:sp>
      <p:sp>
        <p:nvSpPr>
          <p:cNvPr id="218" name="Google Shape;218;p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Optimality of A* Tree Search</a:t>
            </a:r>
            <a:endParaRPr sz="3400" b="1">
              <a:solidFill>
                <a:srgbClr val="370661"/>
              </a:solidFill>
              <a:latin typeface="Open Sans"/>
              <a:ea typeface="Open Sans"/>
              <a:cs typeface="Open Sans"/>
              <a:sym typeface="Open Sans"/>
            </a:endParaRPr>
          </a:p>
        </p:txBody>
      </p:sp>
      <p:sp>
        <p:nvSpPr>
          <p:cNvPr id="219" name="Google Shape;219;p8"/>
          <p:cNvSpPr txBox="1"/>
          <p:nvPr/>
        </p:nvSpPr>
        <p:spPr>
          <a:xfrm>
            <a:off x="200025" y="5847961"/>
            <a:ext cx="3140796" cy="523862"/>
          </a:xfrm>
          <a:prstGeom prst="rect">
            <a:avLst/>
          </a:prstGeom>
          <a:noFill/>
          <a:ln>
            <a:noFill/>
          </a:ln>
        </p:spPr>
        <p:txBody>
          <a:bodyPr spcFirstLastPara="1" wrap="square" lIns="92075" tIns="46025" rIns="92075" bIns="46025" anchor="ctr" anchorCtr="0">
            <a:spAutoFit/>
          </a:bodyPr>
          <a:lstStyle/>
          <a:p>
            <a:pPr marL="0" marR="0" lvl="0" indent="0" algn="ctr" rtl="0">
              <a:spcBef>
                <a:spcPts val="0"/>
              </a:spcBef>
              <a:spcAft>
                <a:spcPts val="0"/>
              </a:spcAft>
              <a:buNone/>
            </a:pPr>
            <a:r>
              <a:rPr lang="en-US" sz="1400">
                <a:solidFill>
                  <a:schemeClr val="dk1"/>
                </a:solidFill>
                <a:latin typeface="Open Sans"/>
                <a:ea typeface="Open Sans"/>
                <a:cs typeface="Open Sans"/>
                <a:sym typeface="Open Sans"/>
              </a:rPr>
              <a:t>Slide credit: </a:t>
            </a:r>
            <a:r>
              <a:rPr lang="en-US" sz="1400">
                <a:solidFill>
                  <a:schemeClr val="dk1"/>
                </a:solidFill>
                <a:latin typeface="Calibri"/>
                <a:ea typeface="Calibri"/>
                <a:cs typeface="Calibri"/>
                <a:sym typeface="Calibri"/>
              </a:rPr>
              <a:t>Dan Klein and Pieter Abbeel</a:t>
            </a:r>
            <a:endParaRPr sz="1400">
              <a:solidFill>
                <a:schemeClr val="dk1"/>
              </a:solidFill>
              <a:latin typeface="Calibri"/>
              <a:ea typeface="Calibri"/>
              <a:cs typeface="Calibri"/>
              <a:sym typeface="Calibri"/>
            </a:endParaRPr>
          </a:p>
          <a:p>
            <a:pPr marL="0" marR="0" lvl="0" indent="0" algn="ctr" rtl="0">
              <a:spcBef>
                <a:spcPts val="0"/>
              </a:spcBef>
              <a:spcAft>
                <a:spcPts val="0"/>
              </a:spcAft>
              <a:buNone/>
            </a:pPr>
            <a:r>
              <a:rPr lang="en-US" sz="1400">
                <a:solidFill>
                  <a:schemeClr val="dk1"/>
                </a:solidFill>
                <a:latin typeface="Calibri"/>
                <a:ea typeface="Calibri"/>
                <a:cs typeface="Calibri"/>
                <a:sym typeface="Calibri"/>
              </a:rPr>
              <a:t>http://ai.berkeley.edu</a:t>
            </a:r>
            <a:endParaRPr sz="1400">
              <a:solidFill>
                <a:schemeClr val="dk1"/>
              </a:solidFill>
              <a:latin typeface="Open Sans"/>
              <a:ea typeface="Open Sans"/>
              <a:cs typeface="Open Sans"/>
              <a:sym typeface="Open Sans"/>
            </a:endParaRPr>
          </a:p>
        </p:txBody>
      </p:sp>
      <p:sp>
        <p:nvSpPr>
          <p:cNvPr id="220" name="Google Shape;220;p8"/>
          <p:cNvSpPr/>
          <p:nvPr/>
        </p:nvSpPr>
        <p:spPr>
          <a:xfrm>
            <a:off x="8503654" y="1174121"/>
            <a:ext cx="1448990" cy="1778794"/>
          </a:xfrm>
          <a:custGeom>
            <a:avLst/>
            <a:gdLst/>
            <a:ahLst/>
            <a:cxnLst/>
            <a:rect l="l" t="t" r="r" b="b"/>
            <a:pathLst>
              <a:path w="1217" h="1494" extrusionOk="0">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cap="flat" cmpd="sng">
            <a:solidFill>
              <a:schemeClr val="dk1"/>
            </a:solidFill>
            <a:prstDash val="dash"/>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1" name="Google Shape;221;p8"/>
          <p:cNvSpPr/>
          <p:nvPr/>
        </p:nvSpPr>
        <p:spPr>
          <a:xfrm>
            <a:off x="7891672" y="1158644"/>
            <a:ext cx="2195513" cy="1915715"/>
          </a:xfrm>
          <a:custGeom>
            <a:avLst/>
            <a:gdLst/>
            <a:ahLst/>
            <a:cxnLst/>
            <a:rect l="l" t="t" r="r" b="b"/>
            <a:pathLst>
              <a:path w="1844" h="1609" extrusionOk="0">
                <a:moveTo>
                  <a:pt x="0" y="1609"/>
                </a:moveTo>
                <a:lnTo>
                  <a:pt x="1844" y="1609"/>
                </a:lnTo>
                <a:lnTo>
                  <a:pt x="915" y="0"/>
                </a:lnTo>
                <a:lnTo>
                  <a:pt x="0" y="1609"/>
                </a:lnTo>
                <a:close/>
              </a:path>
            </a:pathLst>
          </a:custGeom>
          <a:noFill/>
          <a:ln w="9525" cap="flat"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2" name="Google Shape;222;p8"/>
          <p:cNvSpPr/>
          <p:nvPr/>
        </p:nvSpPr>
        <p:spPr>
          <a:xfrm>
            <a:off x="8733443" y="1425343"/>
            <a:ext cx="134541" cy="13454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3" name="Google Shape;223;p8"/>
          <p:cNvSpPr/>
          <p:nvPr/>
        </p:nvSpPr>
        <p:spPr>
          <a:xfrm>
            <a:off x="9090631" y="1418199"/>
            <a:ext cx="134541" cy="13454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4" name="Google Shape;224;p8"/>
          <p:cNvSpPr txBox="1"/>
          <p:nvPr/>
        </p:nvSpPr>
        <p:spPr>
          <a:xfrm>
            <a:off x="8831074" y="1313424"/>
            <a:ext cx="205979" cy="43858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a:t>
            </a:r>
            <a:endParaRPr/>
          </a:p>
        </p:txBody>
      </p:sp>
      <p:sp>
        <p:nvSpPr>
          <p:cNvPr id="225" name="Google Shape;225;p8"/>
          <p:cNvSpPr/>
          <p:nvPr/>
        </p:nvSpPr>
        <p:spPr>
          <a:xfrm>
            <a:off x="9845487" y="2690977"/>
            <a:ext cx="134541" cy="134541"/>
          </a:xfrm>
          <a:prstGeom prst="ellipse">
            <a:avLst/>
          </a:prstGeom>
          <a:solidFill>
            <a:srgbClr val="FF9999"/>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6" name="Google Shape;226;p8"/>
          <p:cNvSpPr/>
          <p:nvPr/>
        </p:nvSpPr>
        <p:spPr>
          <a:xfrm>
            <a:off x="8130987" y="2462377"/>
            <a:ext cx="134541" cy="134541"/>
          </a:xfrm>
          <a:prstGeom prst="ellipse">
            <a:avLst/>
          </a:prstGeom>
          <a:solidFill>
            <a:srgbClr val="FF9999"/>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7" name="Google Shape;227;p8"/>
          <p:cNvSpPr/>
          <p:nvPr/>
        </p:nvSpPr>
        <p:spPr>
          <a:xfrm>
            <a:off x="8907275" y="1106256"/>
            <a:ext cx="134541" cy="13454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8" name="Google Shape;228;p8"/>
          <p:cNvSpPr/>
          <p:nvPr/>
        </p:nvSpPr>
        <p:spPr>
          <a:xfrm>
            <a:off x="8416737" y="1948027"/>
            <a:ext cx="134541" cy="134541"/>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pic>
        <p:nvPicPr>
          <p:cNvPr id="229" name="Google Shape;229;p8" descr="txp_fig"/>
          <p:cNvPicPr preferRelativeResize="0"/>
          <p:nvPr/>
        </p:nvPicPr>
        <p:blipFill rotWithShape="1">
          <a:blip r:embed="rId3">
            <a:alphaModFix/>
          </a:blip>
          <a:srcRect/>
          <a:stretch/>
        </p:blipFill>
        <p:spPr>
          <a:xfrm>
            <a:off x="8188136" y="1890876"/>
            <a:ext cx="144066" cy="120254"/>
          </a:xfrm>
          <a:prstGeom prst="rect">
            <a:avLst/>
          </a:prstGeom>
          <a:noFill/>
          <a:ln>
            <a:noFill/>
          </a:ln>
        </p:spPr>
      </p:pic>
      <p:pic>
        <p:nvPicPr>
          <p:cNvPr id="230" name="Google Shape;230;p8" descr="txp_fig"/>
          <p:cNvPicPr preferRelativeResize="0"/>
          <p:nvPr/>
        </p:nvPicPr>
        <p:blipFill rotWithShape="1">
          <a:blip r:embed="rId4">
            <a:alphaModFix/>
          </a:blip>
          <a:srcRect/>
          <a:stretch/>
        </p:blipFill>
        <p:spPr>
          <a:xfrm>
            <a:off x="10103733" y="2681600"/>
            <a:ext cx="193122" cy="180826"/>
          </a:xfrm>
          <a:prstGeom prst="rect">
            <a:avLst/>
          </a:prstGeom>
          <a:noFill/>
          <a:ln>
            <a:noFill/>
          </a:ln>
        </p:spPr>
      </p:pic>
      <p:pic>
        <p:nvPicPr>
          <p:cNvPr id="231" name="Google Shape;231;p8" descr="txp_fig"/>
          <p:cNvPicPr preferRelativeResize="0"/>
          <p:nvPr/>
        </p:nvPicPr>
        <p:blipFill rotWithShape="1">
          <a:blip r:embed="rId5">
            <a:alphaModFix/>
          </a:blip>
          <a:srcRect/>
          <a:stretch/>
        </p:blipFill>
        <p:spPr>
          <a:xfrm>
            <a:off x="7839405" y="2420705"/>
            <a:ext cx="193363" cy="193363"/>
          </a:xfrm>
          <a:prstGeom prst="rect">
            <a:avLst/>
          </a:prstGeom>
          <a:noFill/>
          <a:ln>
            <a:noFill/>
          </a:ln>
        </p:spPr>
      </p:pic>
      <p:sp>
        <p:nvSpPr>
          <p:cNvPr id="232" name="Google Shape;232;p8"/>
          <p:cNvSpPr/>
          <p:nvPr/>
        </p:nvSpPr>
        <p:spPr>
          <a:xfrm>
            <a:off x="6787961" y="4231041"/>
            <a:ext cx="2800350" cy="685800"/>
          </a:xfrm>
          <a:prstGeom prst="wedgeRoundRectCallout">
            <a:avLst>
              <a:gd name="adj1" fmla="val -136734"/>
              <a:gd name="adj2" fmla="val -61080"/>
              <a:gd name="adj3"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pic>
        <p:nvPicPr>
          <p:cNvPr id="233" name="Google Shape;233;p8" descr="txp_fig"/>
          <p:cNvPicPr preferRelativeResize="0"/>
          <p:nvPr/>
        </p:nvPicPr>
        <p:blipFill rotWithShape="1">
          <a:blip r:embed="rId6">
            <a:alphaModFix/>
          </a:blip>
          <a:srcRect/>
          <a:stretch/>
        </p:blipFill>
        <p:spPr>
          <a:xfrm>
            <a:off x="7026663" y="4459642"/>
            <a:ext cx="2333051" cy="239048"/>
          </a:xfrm>
          <a:prstGeom prst="rect">
            <a:avLst/>
          </a:prstGeom>
          <a:noFill/>
          <a:ln>
            <a:noFill/>
          </a:ln>
        </p:spPr>
      </p:pic>
      <p:sp>
        <p:nvSpPr>
          <p:cNvPr id="234" name="Google Shape;234;p8"/>
          <p:cNvSpPr/>
          <p:nvPr/>
        </p:nvSpPr>
        <p:spPr>
          <a:xfrm rot="1372885">
            <a:off x="7820766" y="2050387"/>
            <a:ext cx="2733831" cy="712991"/>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1"/>
                                          </p:stCondLst>
                                        </p:cTn>
                                        <p:tgtEl>
                                          <p:spTgt spid="23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1"/>
                                          </p:stCondLst>
                                        </p:cTn>
                                        <p:tgtEl>
                                          <p:spTgt spid="23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4"/>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1"/>
                                          </p:stCondLst>
                                        </p:cTn>
                                        <p:tgtEl>
                                          <p:spTgt spid="2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043FD-B425-C6AF-99AC-D81D7E37D41F}"/>
              </a:ext>
            </a:extLst>
          </p:cNvPr>
          <p:cNvSpPr>
            <a:spLocks noGrp="1"/>
          </p:cNvSpPr>
          <p:nvPr>
            <p:ph type="title"/>
          </p:nvPr>
        </p:nvSpPr>
        <p:spPr/>
        <p:txBody>
          <a:bodyPr/>
          <a:lstStyle/>
          <a:p>
            <a:r>
              <a:rPr lang="en-US" dirty="0"/>
              <a:t>Consistent Heuristics</a:t>
            </a:r>
          </a:p>
        </p:txBody>
      </p:sp>
      <p:sp>
        <p:nvSpPr>
          <p:cNvPr id="3" name="Content Placeholder 2">
            <a:extLst>
              <a:ext uri="{FF2B5EF4-FFF2-40B4-BE49-F238E27FC236}">
                <a16:creationId xmlns:a16="http://schemas.microsoft.com/office/drawing/2014/main" id="{824063D0-47A9-AD09-160B-647671811031}"/>
              </a:ext>
            </a:extLst>
          </p:cNvPr>
          <p:cNvSpPr>
            <a:spLocks noGrp="1"/>
          </p:cNvSpPr>
          <p:nvPr>
            <p:ph idx="1"/>
          </p:nvPr>
        </p:nvSpPr>
        <p:spPr>
          <a:xfrm>
            <a:off x="399673" y="1348547"/>
            <a:ext cx="8007629" cy="4793836"/>
          </a:xfrm>
        </p:spPr>
        <p:txBody>
          <a:bodyPr/>
          <a:lstStyle/>
          <a:p>
            <a:r>
              <a:rPr lang="en-US" b="1" dirty="0"/>
              <a:t>Consistent heuristics </a:t>
            </a:r>
            <a:r>
              <a:rPr lang="en-US" dirty="0"/>
              <a:t>are a subset of admissible heuristics, which provide even stronger guarantees.  </a:t>
            </a:r>
            <a:br>
              <a:rPr lang="en-US" dirty="0"/>
            </a:br>
            <a:br>
              <a:rPr lang="en-US" dirty="0"/>
            </a:br>
            <a:r>
              <a:rPr lang="en-US" dirty="0"/>
              <a:t>They obey the </a:t>
            </a:r>
            <a:r>
              <a:rPr lang="en-US" b="1" dirty="0"/>
              <a:t>triangle inequality</a:t>
            </a:r>
            <a:r>
              <a:rPr lang="en-US" dirty="0"/>
              <a:t>. </a:t>
            </a:r>
            <a:endParaRPr lang="en-US" b="1" dirty="0"/>
          </a:p>
        </p:txBody>
      </p:sp>
      <p:grpSp>
        <p:nvGrpSpPr>
          <p:cNvPr id="29" name="Group 28">
            <a:extLst>
              <a:ext uri="{FF2B5EF4-FFF2-40B4-BE49-F238E27FC236}">
                <a16:creationId xmlns:a16="http://schemas.microsoft.com/office/drawing/2014/main" id="{912E431A-C7D8-612A-8DF9-A2E1893CB040}"/>
              </a:ext>
            </a:extLst>
          </p:cNvPr>
          <p:cNvGrpSpPr/>
          <p:nvPr/>
        </p:nvGrpSpPr>
        <p:grpSpPr>
          <a:xfrm>
            <a:off x="8407302" y="1430907"/>
            <a:ext cx="3124755" cy="3146824"/>
            <a:chOff x="8407302" y="1430907"/>
            <a:chExt cx="3124755" cy="3146824"/>
          </a:xfrm>
        </p:grpSpPr>
        <p:sp>
          <p:nvSpPr>
            <p:cNvPr id="12" name="TextBox 11">
              <a:extLst>
                <a:ext uri="{FF2B5EF4-FFF2-40B4-BE49-F238E27FC236}">
                  <a16:creationId xmlns:a16="http://schemas.microsoft.com/office/drawing/2014/main" id="{0299DB64-FB22-D1AA-38FA-45FCCD8F3FF8}"/>
                </a:ext>
              </a:extLst>
            </p:cNvPr>
            <p:cNvSpPr txBox="1"/>
            <p:nvPr/>
          </p:nvSpPr>
          <p:spPr>
            <a:xfrm>
              <a:off x="9500314" y="2164152"/>
              <a:ext cx="756938" cy="492443"/>
            </a:xfrm>
            <a:prstGeom prst="rect">
              <a:avLst/>
            </a:prstGeom>
            <a:noFill/>
            <a:ln>
              <a:noFill/>
            </a:ln>
          </p:spPr>
          <p:txBody>
            <a:bodyPr wrap="none" rtlCol="0">
              <a:spAutoFit/>
            </a:bodyPr>
            <a:lstStyle/>
            <a:p>
              <a:r>
                <a:rPr lang="en-US" sz="2600" dirty="0">
                  <a:solidFill>
                    <a:schemeClr val="accent2"/>
                  </a:solidFill>
                </a:rPr>
                <a:t>150</a:t>
              </a:r>
            </a:p>
          </p:txBody>
        </p:sp>
        <p:sp>
          <p:nvSpPr>
            <p:cNvPr id="13" name="TextBox 12">
              <a:extLst>
                <a:ext uri="{FF2B5EF4-FFF2-40B4-BE49-F238E27FC236}">
                  <a16:creationId xmlns:a16="http://schemas.microsoft.com/office/drawing/2014/main" id="{D4B8A79E-D268-6A35-04B4-F665D9A79DAF}"/>
                </a:ext>
              </a:extLst>
            </p:cNvPr>
            <p:cNvSpPr txBox="1"/>
            <p:nvPr/>
          </p:nvSpPr>
          <p:spPr>
            <a:xfrm>
              <a:off x="9965943" y="3417368"/>
              <a:ext cx="756938" cy="492443"/>
            </a:xfrm>
            <a:prstGeom prst="rect">
              <a:avLst/>
            </a:prstGeom>
            <a:noFill/>
            <a:ln>
              <a:noFill/>
            </a:ln>
          </p:spPr>
          <p:txBody>
            <a:bodyPr wrap="none" rtlCol="0">
              <a:spAutoFit/>
            </a:bodyPr>
            <a:lstStyle/>
            <a:p>
              <a:r>
                <a:rPr lang="en-US" sz="2600" dirty="0">
                  <a:solidFill>
                    <a:schemeClr val="accent2"/>
                  </a:solidFill>
                </a:rPr>
                <a:t>130</a:t>
              </a:r>
            </a:p>
          </p:txBody>
        </p:sp>
        <p:cxnSp>
          <p:nvCxnSpPr>
            <p:cNvPr id="14" name="Straight Connector 13">
              <a:extLst>
                <a:ext uri="{FF2B5EF4-FFF2-40B4-BE49-F238E27FC236}">
                  <a16:creationId xmlns:a16="http://schemas.microsoft.com/office/drawing/2014/main" id="{AA654C22-B03D-4880-D1CF-CFC160532AF2}"/>
                </a:ext>
              </a:extLst>
            </p:cNvPr>
            <p:cNvCxnSpPr>
              <a:cxnSpLocks/>
              <a:stCxn id="16" idx="5"/>
            </p:cNvCxnSpPr>
            <p:nvPr/>
          </p:nvCxnSpPr>
          <p:spPr>
            <a:xfrm>
              <a:off x="9076958" y="1832615"/>
              <a:ext cx="1470213" cy="58059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B3C7B1-5F3A-4E6C-272F-02C00C518F9B}"/>
                </a:ext>
              </a:extLst>
            </p:cNvPr>
            <p:cNvCxnSpPr>
              <a:cxnSpLocks/>
              <a:stCxn id="26" idx="7"/>
            </p:cNvCxnSpPr>
            <p:nvPr/>
          </p:nvCxnSpPr>
          <p:spPr>
            <a:xfrm flipV="1">
              <a:off x="9428383" y="2724108"/>
              <a:ext cx="1118788" cy="147833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108DBE51-3E47-53A6-222A-53BCAD19B019}"/>
                </a:ext>
              </a:extLst>
            </p:cNvPr>
            <p:cNvSpPr/>
            <p:nvPr/>
          </p:nvSpPr>
          <p:spPr>
            <a:xfrm>
              <a:off x="8701668" y="1457325"/>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a:solidFill>
                  <a:schemeClr val="accent2"/>
                </a:solidFill>
              </a:endParaRPr>
            </a:p>
          </p:txBody>
        </p:sp>
        <p:sp>
          <p:nvSpPr>
            <p:cNvPr id="17" name="TextBox 16">
              <a:extLst>
                <a:ext uri="{FF2B5EF4-FFF2-40B4-BE49-F238E27FC236}">
                  <a16:creationId xmlns:a16="http://schemas.microsoft.com/office/drawing/2014/main" id="{BF258D13-6DFD-497D-CC96-16FEC72B36B5}"/>
                </a:ext>
              </a:extLst>
            </p:cNvPr>
            <p:cNvSpPr txBox="1"/>
            <p:nvPr/>
          </p:nvSpPr>
          <p:spPr>
            <a:xfrm>
              <a:off x="8407302" y="2835666"/>
              <a:ext cx="756938" cy="492443"/>
            </a:xfrm>
            <a:prstGeom prst="rect">
              <a:avLst/>
            </a:prstGeom>
            <a:noFill/>
            <a:ln>
              <a:noFill/>
            </a:ln>
          </p:spPr>
          <p:txBody>
            <a:bodyPr wrap="none" rtlCol="0">
              <a:spAutoFit/>
            </a:bodyPr>
            <a:lstStyle/>
            <a:p>
              <a:r>
                <a:rPr lang="en-US" sz="2600" dirty="0">
                  <a:solidFill>
                    <a:schemeClr val="accent2"/>
                  </a:solidFill>
                </a:rPr>
                <a:t>140</a:t>
              </a:r>
            </a:p>
          </p:txBody>
        </p:sp>
        <p:cxnSp>
          <p:nvCxnSpPr>
            <p:cNvPr id="18" name="Straight Connector 17">
              <a:extLst>
                <a:ext uri="{FF2B5EF4-FFF2-40B4-BE49-F238E27FC236}">
                  <a16:creationId xmlns:a16="http://schemas.microsoft.com/office/drawing/2014/main" id="{5D246F39-8A13-16D4-0036-E6DAB363D85D}"/>
                </a:ext>
              </a:extLst>
            </p:cNvPr>
            <p:cNvCxnSpPr>
              <a:cxnSpLocks/>
              <a:stCxn id="26" idx="0"/>
              <a:endCxn id="16" idx="4"/>
            </p:cNvCxnSpPr>
            <p:nvPr/>
          </p:nvCxnSpPr>
          <p:spPr>
            <a:xfrm flipH="1" flipV="1">
              <a:off x="8921508" y="1897004"/>
              <a:ext cx="351425" cy="224104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EB5486F-E217-3473-6035-C96BB44398DB}"/>
                </a:ext>
              </a:extLst>
            </p:cNvPr>
            <p:cNvSpPr/>
            <p:nvPr/>
          </p:nvSpPr>
          <p:spPr>
            <a:xfrm>
              <a:off x="9094886" y="1430907"/>
              <a:ext cx="1135247" cy="492443"/>
            </a:xfrm>
            <a:prstGeom prst="rect">
              <a:avLst/>
            </a:prstGeom>
            <a:noFill/>
            <a:ln>
              <a:noFill/>
            </a:ln>
          </p:spPr>
          <p:txBody>
            <a:bodyPr wrap="none">
              <a:spAutoFit/>
            </a:bodyPr>
            <a:lstStyle/>
            <a:p>
              <a:r>
                <a:rPr lang="en-US" sz="2600" dirty="0" err="1">
                  <a:solidFill>
                    <a:schemeClr val="accent2"/>
                  </a:solidFill>
                  <a:latin typeface="Helvetica Neue" panose="02000503000000020004" pitchFamily="2" charset="0"/>
                </a:rPr>
                <a:t>Ryloth</a:t>
              </a:r>
              <a:endParaRPr lang="en-US" sz="2600" dirty="0">
                <a:solidFill>
                  <a:schemeClr val="accent2"/>
                </a:solidFill>
                <a:effectLst/>
                <a:latin typeface="Helvetica Neue" panose="02000503000000020004" pitchFamily="2" charset="0"/>
              </a:endParaRPr>
            </a:p>
          </p:txBody>
        </p:sp>
        <p:sp>
          <p:nvSpPr>
            <p:cNvPr id="20" name="Rectangle 19">
              <a:extLst>
                <a:ext uri="{FF2B5EF4-FFF2-40B4-BE49-F238E27FC236}">
                  <a16:creationId xmlns:a16="http://schemas.microsoft.com/office/drawing/2014/main" id="{BD73E2F3-27F6-F830-EC61-0A9270314E7F}"/>
                </a:ext>
              </a:extLst>
            </p:cNvPr>
            <p:cNvSpPr/>
            <p:nvPr/>
          </p:nvSpPr>
          <p:spPr>
            <a:xfrm>
              <a:off x="9569795" y="4045430"/>
              <a:ext cx="1399742" cy="492443"/>
            </a:xfrm>
            <a:prstGeom prst="rect">
              <a:avLst/>
            </a:prstGeom>
            <a:noFill/>
            <a:ln>
              <a:noFill/>
            </a:ln>
          </p:spPr>
          <p:txBody>
            <a:bodyPr wrap="none">
              <a:spAutoFit/>
            </a:bodyPr>
            <a:lstStyle/>
            <a:p>
              <a:r>
                <a:rPr lang="en-US" sz="2600" dirty="0" err="1">
                  <a:solidFill>
                    <a:schemeClr val="accent2"/>
                  </a:solidFill>
                  <a:latin typeface="Helvetica Neue" panose="02000503000000020004" pitchFamily="2" charset="0"/>
                </a:rPr>
                <a:t>Zygerria</a:t>
              </a:r>
              <a:endParaRPr lang="en-US" sz="2600" dirty="0">
                <a:solidFill>
                  <a:schemeClr val="accent2"/>
                </a:solidFill>
                <a:effectLst/>
                <a:latin typeface="Helvetica Neue" panose="02000503000000020004" pitchFamily="2" charset="0"/>
              </a:endParaRPr>
            </a:p>
          </p:txBody>
        </p:sp>
        <p:sp>
          <p:nvSpPr>
            <p:cNvPr id="26" name="Oval 25">
              <a:extLst>
                <a:ext uri="{FF2B5EF4-FFF2-40B4-BE49-F238E27FC236}">
                  <a16:creationId xmlns:a16="http://schemas.microsoft.com/office/drawing/2014/main" id="{EBB27B63-06E0-F71E-3650-730B9F50786C}"/>
                </a:ext>
              </a:extLst>
            </p:cNvPr>
            <p:cNvSpPr/>
            <p:nvPr/>
          </p:nvSpPr>
          <p:spPr>
            <a:xfrm>
              <a:off x="9053093" y="4138052"/>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accent2"/>
                </a:solidFill>
              </a:endParaRPr>
            </a:p>
          </p:txBody>
        </p:sp>
        <p:sp>
          <p:nvSpPr>
            <p:cNvPr id="27" name="Oval 26">
              <a:extLst>
                <a:ext uri="{FF2B5EF4-FFF2-40B4-BE49-F238E27FC236}">
                  <a16:creationId xmlns:a16="http://schemas.microsoft.com/office/drawing/2014/main" id="{633C5159-A466-AF4E-46A1-8648D99DBFA4}"/>
                </a:ext>
              </a:extLst>
            </p:cNvPr>
            <p:cNvSpPr/>
            <p:nvPr/>
          </p:nvSpPr>
          <p:spPr>
            <a:xfrm>
              <a:off x="10475594" y="2339722"/>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accent2"/>
                </a:solidFill>
              </a:endParaRPr>
            </a:p>
          </p:txBody>
        </p:sp>
        <p:sp>
          <p:nvSpPr>
            <p:cNvPr id="28" name="Rectangle 27">
              <a:extLst>
                <a:ext uri="{FF2B5EF4-FFF2-40B4-BE49-F238E27FC236}">
                  <a16:creationId xmlns:a16="http://schemas.microsoft.com/office/drawing/2014/main" id="{2B9036AF-894F-409A-BFC2-F6521874A7BA}"/>
                </a:ext>
              </a:extLst>
            </p:cNvPr>
            <p:cNvSpPr/>
            <p:nvPr/>
          </p:nvSpPr>
          <p:spPr>
            <a:xfrm>
              <a:off x="10348720" y="1852639"/>
              <a:ext cx="1183337" cy="492443"/>
            </a:xfrm>
            <a:prstGeom prst="rect">
              <a:avLst/>
            </a:prstGeom>
            <a:noFill/>
            <a:ln>
              <a:noFill/>
            </a:ln>
          </p:spPr>
          <p:txBody>
            <a:bodyPr wrap="none">
              <a:spAutoFit/>
            </a:bodyPr>
            <a:lstStyle/>
            <a:p>
              <a:r>
                <a:rPr lang="en-US" sz="2600" dirty="0">
                  <a:solidFill>
                    <a:schemeClr val="accent2"/>
                  </a:solidFill>
                  <a:latin typeface="Helvetica Neue" panose="02000503000000020004" pitchFamily="2" charset="0"/>
                </a:rPr>
                <a:t>Naboo</a:t>
              </a:r>
              <a:endParaRPr lang="en-US" sz="2600" dirty="0">
                <a:solidFill>
                  <a:schemeClr val="accent2"/>
                </a:solidFill>
                <a:effectLst/>
                <a:latin typeface="Helvetica Neue" panose="02000503000000020004" pitchFamily="2" charset="0"/>
              </a:endParaRPr>
            </a:p>
          </p:txBody>
        </p:sp>
      </p:grpSp>
      <p:graphicFrame>
        <p:nvGraphicFramePr>
          <p:cNvPr id="31" name="Table 31">
            <a:extLst>
              <a:ext uri="{FF2B5EF4-FFF2-40B4-BE49-F238E27FC236}">
                <a16:creationId xmlns:a16="http://schemas.microsoft.com/office/drawing/2014/main" id="{1E5DFE21-94F1-D506-B4C9-E0B7D87FDB6B}"/>
              </a:ext>
            </a:extLst>
          </p:cNvPr>
          <p:cNvGraphicFramePr>
            <a:graphicFrameLocks noGrp="1"/>
          </p:cNvGraphicFramePr>
          <p:nvPr>
            <p:extLst>
              <p:ext uri="{D42A27DB-BD31-4B8C-83A1-F6EECF244321}">
                <p14:modId xmlns:p14="http://schemas.microsoft.com/office/powerpoint/2010/main" val="1041369624"/>
              </p:ext>
            </p:extLst>
          </p:nvPr>
        </p:nvGraphicFramePr>
        <p:xfrm>
          <a:off x="722802" y="3117044"/>
          <a:ext cx="5499404" cy="1483360"/>
        </p:xfrm>
        <a:graphic>
          <a:graphicData uri="http://schemas.openxmlformats.org/drawingml/2006/table">
            <a:tbl>
              <a:tblPr firstRow="1" bandRow="1">
                <a:tableStyleId>{5C22544A-7EE6-4342-B048-85BDC9FD1C3A}</a:tableStyleId>
              </a:tblPr>
              <a:tblGrid>
                <a:gridCol w="2749702">
                  <a:extLst>
                    <a:ext uri="{9D8B030D-6E8A-4147-A177-3AD203B41FA5}">
                      <a16:colId xmlns:a16="http://schemas.microsoft.com/office/drawing/2014/main" val="1563636739"/>
                    </a:ext>
                  </a:extLst>
                </a:gridCol>
                <a:gridCol w="2749702">
                  <a:extLst>
                    <a:ext uri="{9D8B030D-6E8A-4147-A177-3AD203B41FA5}">
                      <a16:colId xmlns:a16="http://schemas.microsoft.com/office/drawing/2014/main" val="4135247356"/>
                    </a:ext>
                  </a:extLst>
                </a:gridCol>
              </a:tblGrid>
              <a:tr h="370840">
                <a:tc>
                  <a:txBody>
                    <a:bodyPr/>
                    <a:lstStyle/>
                    <a:p>
                      <a:r>
                        <a:rPr lang="en-US" dirty="0"/>
                        <a:t>Planet</a:t>
                      </a:r>
                    </a:p>
                  </a:txBody>
                  <a:tcPr/>
                </a:tc>
                <a:tc>
                  <a:txBody>
                    <a:bodyPr/>
                    <a:lstStyle/>
                    <a:p>
                      <a:r>
                        <a:rPr lang="en-US" dirty="0"/>
                        <a:t>h1</a:t>
                      </a:r>
                    </a:p>
                  </a:txBody>
                  <a:tcPr/>
                </a:tc>
                <a:extLst>
                  <a:ext uri="{0D108BD9-81ED-4DB2-BD59-A6C34878D82A}">
                    <a16:rowId xmlns:a16="http://schemas.microsoft.com/office/drawing/2014/main" val="3114739445"/>
                  </a:ext>
                </a:extLst>
              </a:tr>
              <a:tr h="370840">
                <a:tc>
                  <a:txBody>
                    <a:bodyPr/>
                    <a:lstStyle/>
                    <a:p>
                      <a:r>
                        <a:rPr lang="en-US" dirty="0" err="1"/>
                        <a:t>Ryloth</a:t>
                      </a:r>
                      <a:endParaRPr lang="en-US" dirty="0"/>
                    </a:p>
                  </a:txBody>
                  <a:tcPr/>
                </a:tc>
                <a:tc>
                  <a:txBody>
                    <a:bodyPr/>
                    <a:lstStyle/>
                    <a:p>
                      <a:r>
                        <a:rPr lang="en-US" dirty="0"/>
                        <a:t>150</a:t>
                      </a:r>
                    </a:p>
                  </a:txBody>
                  <a:tcPr/>
                </a:tc>
                <a:extLst>
                  <a:ext uri="{0D108BD9-81ED-4DB2-BD59-A6C34878D82A}">
                    <a16:rowId xmlns:a16="http://schemas.microsoft.com/office/drawing/2014/main" val="2359164321"/>
                  </a:ext>
                </a:extLst>
              </a:tr>
              <a:tr h="370840">
                <a:tc>
                  <a:txBody>
                    <a:bodyPr/>
                    <a:lstStyle/>
                    <a:p>
                      <a:r>
                        <a:rPr lang="en-US" dirty="0" err="1"/>
                        <a:t>Zygerria</a:t>
                      </a:r>
                      <a:endParaRPr lang="en-US" dirty="0"/>
                    </a:p>
                  </a:txBody>
                  <a:tcPr/>
                </a:tc>
                <a:tc>
                  <a:txBody>
                    <a:bodyPr/>
                    <a:lstStyle/>
                    <a:p>
                      <a:r>
                        <a:rPr lang="en-US" dirty="0"/>
                        <a:t>5</a:t>
                      </a:r>
                    </a:p>
                  </a:txBody>
                  <a:tcPr/>
                </a:tc>
                <a:extLst>
                  <a:ext uri="{0D108BD9-81ED-4DB2-BD59-A6C34878D82A}">
                    <a16:rowId xmlns:a16="http://schemas.microsoft.com/office/drawing/2014/main" val="184485107"/>
                  </a:ext>
                </a:extLst>
              </a:tr>
              <a:tr h="370840">
                <a:tc>
                  <a:txBody>
                    <a:bodyPr/>
                    <a:lstStyle/>
                    <a:p>
                      <a:r>
                        <a:rPr lang="en-US" dirty="0"/>
                        <a:t>Naboo</a:t>
                      </a:r>
                    </a:p>
                  </a:txBody>
                  <a:tcPr/>
                </a:tc>
                <a:tc>
                  <a:txBody>
                    <a:bodyPr/>
                    <a:lstStyle/>
                    <a:p>
                      <a:r>
                        <a:rPr lang="en-US" dirty="0"/>
                        <a:t>0</a:t>
                      </a:r>
                    </a:p>
                  </a:txBody>
                  <a:tcPr/>
                </a:tc>
                <a:extLst>
                  <a:ext uri="{0D108BD9-81ED-4DB2-BD59-A6C34878D82A}">
                    <a16:rowId xmlns:a16="http://schemas.microsoft.com/office/drawing/2014/main" val="2215505483"/>
                  </a:ext>
                </a:extLst>
              </a:tr>
            </a:tbl>
          </a:graphicData>
        </a:graphic>
      </p:graphicFrame>
      <p:graphicFrame>
        <p:nvGraphicFramePr>
          <p:cNvPr id="32" name="Table 31">
            <a:extLst>
              <a:ext uri="{FF2B5EF4-FFF2-40B4-BE49-F238E27FC236}">
                <a16:creationId xmlns:a16="http://schemas.microsoft.com/office/drawing/2014/main" id="{7C030B92-B356-175E-943A-D14A6AED15DD}"/>
              </a:ext>
            </a:extLst>
          </p:cNvPr>
          <p:cNvGraphicFramePr>
            <a:graphicFrameLocks noGrp="1"/>
          </p:cNvGraphicFramePr>
          <p:nvPr>
            <p:extLst>
              <p:ext uri="{D42A27DB-BD31-4B8C-83A1-F6EECF244321}">
                <p14:modId xmlns:p14="http://schemas.microsoft.com/office/powerpoint/2010/main" val="1561562800"/>
              </p:ext>
            </p:extLst>
          </p:nvPr>
        </p:nvGraphicFramePr>
        <p:xfrm>
          <a:off x="722802" y="4870393"/>
          <a:ext cx="5499404" cy="1483360"/>
        </p:xfrm>
        <a:graphic>
          <a:graphicData uri="http://schemas.openxmlformats.org/drawingml/2006/table">
            <a:tbl>
              <a:tblPr firstRow="1" bandRow="1">
                <a:tableStyleId>{5C22544A-7EE6-4342-B048-85BDC9FD1C3A}</a:tableStyleId>
              </a:tblPr>
              <a:tblGrid>
                <a:gridCol w="2749702">
                  <a:extLst>
                    <a:ext uri="{9D8B030D-6E8A-4147-A177-3AD203B41FA5}">
                      <a16:colId xmlns:a16="http://schemas.microsoft.com/office/drawing/2014/main" val="1563636739"/>
                    </a:ext>
                  </a:extLst>
                </a:gridCol>
                <a:gridCol w="2749702">
                  <a:extLst>
                    <a:ext uri="{9D8B030D-6E8A-4147-A177-3AD203B41FA5}">
                      <a16:colId xmlns:a16="http://schemas.microsoft.com/office/drawing/2014/main" val="4135247356"/>
                    </a:ext>
                  </a:extLst>
                </a:gridCol>
              </a:tblGrid>
              <a:tr h="370840">
                <a:tc>
                  <a:txBody>
                    <a:bodyPr/>
                    <a:lstStyle/>
                    <a:p>
                      <a:r>
                        <a:rPr lang="en-US" dirty="0"/>
                        <a:t>Planet</a:t>
                      </a:r>
                    </a:p>
                  </a:txBody>
                  <a:tcPr/>
                </a:tc>
                <a:tc>
                  <a:txBody>
                    <a:bodyPr/>
                    <a:lstStyle/>
                    <a:p>
                      <a:r>
                        <a:rPr lang="en-US" dirty="0"/>
                        <a:t>h2</a:t>
                      </a:r>
                    </a:p>
                  </a:txBody>
                  <a:tcPr/>
                </a:tc>
                <a:extLst>
                  <a:ext uri="{0D108BD9-81ED-4DB2-BD59-A6C34878D82A}">
                    <a16:rowId xmlns:a16="http://schemas.microsoft.com/office/drawing/2014/main" val="3114739445"/>
                  </a:ext>
                </a:extLst>
              </a:tr>
              <a:tr h="370840">
                <a:tc>
                  <a:txBody>
                    <a:bodyPr/>
                    <a:lstStyle/>
                    <a:p>
                      <a:r>
                        <a:rPr lang="en-US" dirty="0" err="1"/>
                        <a:t>Ryloth</a:t>
                      </a:r>
                      <a:endParaRPr lang="en-US" dirty="0"/>
                    </a:p>
                  </a:txBody>
                  <a:tcPr/>
                </a:tc>
                <a:tc>
                  <a:txBody>
                    <a:bodyPr/>
                    <a:lstStyle/>
                    <a:p>
                      <a:r>
                        <a:rPr lang="en-US" dirty="0"/>
                        <a:t>150</a:t>
                      </a:r>
                    </a:p>
                  </a:txBody>
                  <a:tcPr/>
                </a:tc>
                <a:extLst>
                  <a:ext uri="{0D108BD9-81ED-4DB2-BD59-A6C34878D82A}">
                    <a16:rowId xmlns:a16="http://schemas.microsoft.com/office/drawing/2014/main" val="2359164321"/>
                  </a:ext>
                </a:extLst>
              </a:tr>
              <a:tr h="370840">
                <a:tc>
                  <a:txBody>
                    <a:bodyPr/>
                    <a:lstStyle/>
                    <a:p>
                      <a:r>
                        <a:rPr lang="en-US" dirty="0" err="1"/>
                        <a:t>Zygerria</a:t>
                      </a:r>
                      <a:endParaRPr lang="en-US" dirty="0"/>
                    </a:p>
                  </a:txBody>
                  <a:tcPr/>
                </a:tc>
                <a:tc>
                  <a:txBody>
                    <a:bodyPr/>
                    <a:lstStyle/>
                    <a:p>
                      <a:r>
                        <a:rPr lang="en-US" dirty="0"/>
                        <a:t>120</a:t>
                      </a:r>
                    </a:p>
                  </a:txBody>
                  <a:tcPr/>
                </a:tc>
                <a:extLst>
                  <a:ext uri="{0D108BD9-81ED-4DB2-BD59-A6C34878D82A}">
                    <a16:rowId xmlns:a16="http://schemas.microsoft.com/office/drawing/2014/main" val="184485107"/>
                  </a:ext>
                </a:extLst>
              </a:tr>
              <a:tr h="370840">
                <a:tc>
                  <a:txBody>
                    <a:bodyPr/>
                    <a:lstStyle/>
                    <a:p>
                      <a:r>
                        <a:rPr lang="en-US" dirty="0"/>
                        <a:t>Naboo</a:t>
                      </a:r>
                    </a:p>
                  </a:txBody>
                  <a:tcPr/>
                </a:tc>
                <a:tc>
                  <a:txBody>
                    <a:bodyPr/>
                    <a:lstStyle/>
                    <a:p>
                      <a:r>
                        <a:rPr lang="en-US" dirty="0"/>
                        <a:t>0</a:t>
                      </a:r>
                    </a:p>
                  </a:txBody>
                  <a:tcPr/>
                </a:tc>
                <a:extLst>
                  <a:ext uri="{0D108BD9-81ED-4DB2-BD59-A6C34878D82A}">
                    <a16:rowId xmlns:a16="http://schemas.microsoft.com/office/drawing/2014/main" val="2215505483"/>
                  </a:ext>
                </a:extLst>
              </a:tr>
            </a:tbl>
          </a:graphicData>
        </a:graphic>
      </p:graphicFrame>
      <p:sp>
        <p:nvSpPr>
          <p:cNvPr id="33" name="Rectangle 5">
            <a:extLst>
              <a:ext uri="{FF2B5EF4-FFF2-40B4-BE49-F238E27FC236}">
                <a16:creationId xmlns:a16="http://schemas.microsoft.com/office/drawing/2014/main" id="{0D00CC3E-B0C9-5AE7-B17C-B4B0F98BBFBD}"/>
              </a:ext>
            </a:extLst>
          </p:cNvPr>
          <p:cNvSpPr>
            <a:spLocks noChangeArrowheads="1"/>
          </p:cNvSpPr>
          <p:nvPr/>
        </p:nvSpPr>
        <p:spPr bwMode="auto">
          <a:xfrm>
            <a:off x="6092249" y="3538438"/>
            <a:ext cx="3028518" cy="2368111"/>
          </a:xfrm>
          <a:prstGeom prst="rect">
            <a:avLst/>
          </a:prstGeom>
          <a:noFill/>
          <a:ln w="9525">
            <a:noFill/>
            <a:miter lim="800000"/>
            <a:headEnd/>
            <a:tailEnd/>
          </a:ln>
        </p:spPr>
        <p:txBody>
          <a:bodyPr lIns="92075" tIns="46038" rIns="92075" bIns="46038"/>
          <a:lstStyle/>
          <a:p>
            <a:pPr algn="ctr">
              <a:spcBef>
                <a:spcPct val="20000"/>
              </a:spcBef>
              <a:buClr>
                <a:srgbClr val="000099"/>
              </a:buClr>
              <a:buSzPct val="100000"/>
            </a:pPr>
            <a:r>
              <a:rPr lang="en-US" sz="2400" b="1" dirty="0">
                <a:solidFill>
                  <a:srgbClr val="CC00CC"/>
                </a:solidFill>
                <a:latin typeface="Arial" charset="0"/>
              </a:rPr>
              <a:t>Is h1 admissible?</a:t>
            </a:r>
            <a:br>
              <a:rPr lang="en-US" sz="2400" b="1" dirty="0">
                <a:solidFill>
                  <a:srgbClr val="CC00CC"/>
                </a:solidFill>
                <a:latin typeface="Arial" charset="0"/>
              </a:rPr>
            </a:br>
            <a:br>
              <a:rPr lang="en-US" sz="2400" b="1" dirty="0">
                <a:solidFill>
                  <a:srgbClr val="CC00CC"/>
                </a:solidFill>
                <a:latin typeface="Arial" charset="0"/>
              </a:rPr>
            </a:br>
            <a:br>
              <a:rPr lang="en-US" sz="2400" b="1" dirty="0">
                <a:solidFill>
                  <a:srgbClr val="CC00CC"/>
                </a:solidFill>
                <a:latin typeface="Arial" charset="0"/>
              </a:rPr>
            </a:br>
            <a:br>
              <a:rPr lang="en-US" sz="2400" b="1" dirty="0">
                <a:solidFill>
                  <a:srgbClr val="CC00CC"/>
                </a:solidFill>
                <a:latin typeface="Arial" charset="0"/>
              </a:rPr>
            </a:br>
            <a:r>
              <a:rPr lang="en-US" sz="2400" b="1" dirty="0">
                <a:solidFill>
                  <a:srgbClr val="CC00CC"/>
                </a:solidFill>
                <a:latin typeface="Arial" charset="0"/>
              </a:rPr>
              <a:t>Is h2 admissible?</a:t>
            </a:r>
            <a:endParaRPr lang="en-US" sz="2400" b="1" dirty="0">
              <a:latin typeface="Arial" charset="0"/>
            </a:endParaRPr>
          </a:p>
        </p:txBody>
      </p:sp>
      <p:sp>
        <p:nvSpPr>
          <p:cNvPr id="35" name="Rectangle 5">
            <a:extLst>
              <a:ext uri="{FF2B5EF4-FFF2-40B4-BE49-F238E27FC236}">
                <a16:creationId xmlns:a16="http://schemas.microsoft.com/office/drawing/2014/main" id="{EC35FCDC-88DD-A8A4-ACA8-5FC41C7DF15D}"/>
              </a:ext>
            </a:extLst>
          </p:cNvPr>
          <p:cNvSpPr>
            <a:spLocks noChangeArrowheads="1"/>
          </p:cNvSpPr>
          <p:nvPr/>
        </p:nvSpPr>
        <p:spPr bwMode="auto">
          <a:xfrm>
            <a:off x="6092249" y="4195666"/>
            <a:ext cx="3028518" cy="2368111"/>
          </a:xfrm>
          <a:prstGeom prst="rect">
            <a:avLst/>
          </a:prstGeom>
          <a:noFill/>
          <a:ln w="9525">
            <a:noFill/>
            <a:miter lim="800000"/>
            <a:headEnd/>
            <a:tailEnd/>
          </a:ln>
        </p:spPr>
        <p:txBody>
          <a:bodyPr lIns="92075" tIns="46038" rIns="92075" bIns="46038"/>
          <a:lstStyle/>
          <a:p>
            <a:pPr algn="ctr">
              <a:spcBef>
                <a:spcPct val="20000"/>
              </a:spcBef>
              <a:buClr>
                <a:srgbClr val="000099"/>
              </a:buClr>
              <a:buSzPct val="100000"/>
            </a:pPr>
            <a:r>
              <a:rPr lang="en-US" sz="2400" b="1" dirty="0">
                <a:solidFill>
                  <a:srgbClr val="CC00CC"/>
                </a:solidFill>
                <a:latin typeface="Arial" charset="0"/>
              </a:rPr>
              <a:t>Is h1 consistent?</a:t>
            </a:r>
            <a:br>
              <a:rPr lang="en-US" sz="2400" b="1" dirty="0">
                <a:solidFill>
                  <a:srgbClr val="CC00CC"/>
                </a:solidFill>
                <a:latin typeface="Arial" charset="0"/>
              </a:rPr>
            </a:br>
            <a:br>
              <a:rPr lang="en-US" sz="2400" b="1" dirty="0">
                <a:solidFill>
                  <a:srgbClr val="CC00CC"/>
                </a:solidFill>
                <a:latin typeface="Arial" charset="0"/>
              </a:rPr>
            </a:br>
            <a:br>
              <a:rPr lang="en-US" sz="2400" b="1" dirty="0">
                <a:solidFill>
                  <a:srgbClr val="CC00CC"/>
                </a:solidFill>
                <a:latin typeface="Arial" charset="0"/>
              </a:rPr>
            </a:br>
            <a:br>
              <a:rPr lang="en-US" sz="2400" b="1" dirty="0">
                <a:solidFill>
                  <a:srgbClr val="CC00CC"/>
                </a:solidFill>
                <a:latin typeface="Arial" charset="0"/>
              </a:rPr>
            </a:br>
            <a:r>
              <a:rPr lang="en-US" sz="2400" b="1" dirty="0">
                <a:solidFill>
                  <a:srgbClr val="CC00CC"/>
                </a:solidFill>
                <a:latin typeface="Arial" charset="0"/>
              </a:rPr>
              <a:t>Is h2 consistent?</a:t>
            </a:r>
            <a:endParaRPr lang="en-US" sz="2400" b="1" dirty="0">
              <a:latin typeface="Arial" charset="0"/>
            </a:endParaRPr>
          </a:p>
        </p:txBody>
      </p:sp>
      <p:sp>
        <p:nvSpPr>
          <p:cNvPr id="36" name="Google Shape;295;p20">
            <a:extLst>
              <a:ext uri="{FF2B5EF4-FFF2-40B4-BE49-F238E27FC236}">
                <a16:creationId xmlns:a16="http://schemas.microsoft.com/office/drawing/2014/main" id="{3F6923A5-0D09-BE32-0ED6-34BF4F54202C}"/>
              </a:ext>
            </a:extLst>
          </p:cNvPr>
          <p:cNvSpPr/>
          <p:nvPr/>
        </p:nvSpPr>
        <p:spPr>
          <a:xfrm>
            <a:off x="4954916" y="370925"/>
            <a:ext cx="6398883" cy="955765"/>
          </a:xfrm>
          <a:prstGeom prst="wedgeRoundRectCallout">
            <a:avLst>
              <a:gd name="adj1" fmla="val -54098"/>
              <a:gd name="adj2" fmla="val 154838"/>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dirty="0">
                <a:solidFill>
                  <a:schemeClr val="dk1"/>
                </a:solidFill>
                <a:latin typeface="Open Sans"/>
                <a:ea typeface="Open Sans"/>
                <a:cs typeface="Open Sans"/>
                <a:sym typeface="Open Sans"/>
              </a:rPr>
              <a:t>This ensures that A* is optimal in </a:t>
            </a:r>
            <a:r>
              <a:rPr lang="en-US" sz="2500" b="1" dirty="0">
                <a:solidFill>
                  <a:schemeClr val="dk1"/>
                </a:solidFill>
                <a:latin typeface="Open Sans"/>
                <a:ea typeface="Open Sans"/>
                <a:cs typeface="Open Sans"/>
                <a:sym typeface="Open Sans"/>
              </a:rPr>
              <a:t>graph search</a:t>
            </a:r>
            <a:r>
              <a:rPr lang="en-US" sz="2500" dirty="0">
                <a:solidFill>
                  <a:schemeClr val="dk1"/>
                </a:solidFill>
                <a:latin typeface="Open Sans"/>
                <a:ea typeface="Open Sans"/>
                <a:cs typeface="Open Sans"/>
                <a:sym typeface="Open Sans"/>
              </a:rPr>
              <a:t> in addition to tree search.</a:t>
            </a:r>
            <a:endParaRPr sz="2500"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57601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3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t>Properties of A*</a:t>
            </a:r>
            <a:br>
              <a:rPr lang="en-US">
                <a:solidFill>
                  <a:srgbClr val="370661"/>
                </a:solidFill>
              </a:rPr>
            </a:br>
            <a:endParaRPr/>
          </a:p>
        </p:txBody>
      </p:sp>
      <p:sp>
        <p:nvSpPr>
          <p:cNvPr id="241" name="Google Shape;241;p9"/>
          <p:cNvSpPr txBox="1">
            <a:spLocks noGrp="1"/>
          </p:cNvSpPr>
          <p:nvPr>
            <p:ph type="body" idx="1"/>
          </p:nvPr>
        </p:nvSpPr>
        <p:spPr>
          <a:xfrm>
            <a:off x="831850" y="4589463"/>
            <a:ext cx="10515600" cy="1500187"/>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lvl="0" indent="0" algn="l" rtl="0">
              <a:lnSpc>
                <a:spcPct val="140000"/>
              </a:lnSpc>
              <a:spcBef>
                <a:spcPts val="0"/>
              </a:spcBef>
              <a:spcAft>
                <a:spcPts val="0"/>
              </a:spcAft>
              <a:buClr>
                <a:srgbClr val="888888"/>
              </a:buClr>
              <a:buSzPts val="2000"/>
              <a:buNone/>
            </a:pPr>
            <a:endParaRPr/>
          </a:p>
          <a:p>
            <a:pPr marL="228600" lvl="0" indent="0" algn="l" rtl="0">
              <a:lnSpc>
                <a:spcPct val="140000"/>
              </a:lnSpc>
              <a:spcBef>
                <a:spcPts val="0"/>
              </a:spcBef>
              <a:spcAft>
                <a:spcPts val="0"/>
              </a:spcAft>
              <a:buClr>
                <a:srgbClr val="888888"/>
              </a:buClr>
              <a:buSzPts val="2000"/>
              <a:buNone/>
            </a:pPr>
            <a:endParaRPr/>
          </a:p>
        </p:txBody>
      </p:sp>
      <p:sp>
        <p:nvSpPr>
          <p:cNvPr id="242" name="Google Shape;242;p9"/>
          <p:cNvSpPr txBox="1"/>
          <p:nvPr/>
        </p:nvSpPr>
        <p:spPr>
          <a:xfrm>
            <a:off x="399675" y="5776617"/>
            <a:ext cx="3140796" cy="523862"/>
          </a:xfrm>
          <a:prstGeom prst="rect">
            <a:avLst/>
          </a:prstGeom>
          <a:noFill/>
          <a:ln>
            <a:noFill/>
          </a:ln>
        </p:spPr>
        <p:txBody>
          <a:bodyPr spcFirstLastPara="1" wrap="square" lIns="92075" tIns="46025" rIns="92075" bIns="46025" anchor="ctr" anchorCtr="0">
            <a:spAutoFit/>
          </a:bodyPr>
          <a:lstStyle/>
          <a:p>
            <a:pPr marL="0" marR="0" lvl="0" indent="0" algn="ctr" rtl="0">
              <a:spcBef>
                <a:spcPts val="0"/>
              </a:spcBef>
              <a:spcAft>
                <a:spcPts val="0"/>
              </a:spcAft>
              <a:buNone/>
            </a:pPr>
            <a:r>
              <a:rPr lang="en-US" sz="1400">
                <a:solidFill>
                  <a:schemeClr val="dk1"/>
                </a:solidFill>
                <a:latin typeface="Open Sans"/>
                <a:ea typeface="Open Sans"/>
                <a:cs typeface="Open Sans"/>
                <a:sym typeface="Open Sans"/>
              </a:rPr>
              <a:t>Slide credit: </a:t>
            </a:r>
            <a:r>
              <a:rPr lang="en-US" sz="1400">
                <a:solidFill>
                  <a:schemeClr val="dk1"/>
                </a:solidFill>
                <a:latin typeface="Calibri"/>
                <a:ea typeface="Calibri"/>
                <a:cs typeface="Calibri"/>
                <a:sym typeface="Calibri"/>
              </a:rPr>
              <a:t>Dan Klein and Pieter Abbeel</a:t>
            </a:r>
            <a:endParaRPr sz="1400">
              <a:solidFill>
                <a:schemeClr val="dk1"/>
              </a:solidFill>
              <a:latin typeface="Calibri"/>
              <a:ea typeface="Calibri"/>
              <a:cs typeface="Calibri"/>
              <a:sym typeface="Calibri"/>
            </a:endParaRPr>
          </a:p>
          <a:p>
            <a:pPr marL="0" marR="0" lvl="0" indent="0" algn="ctr" rtl="0">
              <a:spcBef>
                <a:spcPts val="0"/>
              </a:spcBef>
              <a:spcAft>
                <a:spcPts val="0"/>
              </a:spcAft>
              <a:buNone/>
            </a:pPr>
            <a:r>
              <a:rPr lang="en-US" sz="1400">
                <a:solidFill>
                  <a:schemeClr val="dk1"/>
                </a:solidFill>
                <a:latin typeface="Calibri"/>
                <a:ea typeface="Calibri"/>
                <a:cs typeface="Calibri"/>
                <a:sym typeface="Calibri"/>
              </a:rPr>
              <a:t>http://ai.berkeley.edu</a:t>
            </a:r>
            <a:endParaRPr sz="1400">
              <a:solidFill>
                <a:schemeClr val="dk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2" name="Rectangle 291">
            <a:extLst>
              <a:ext uri="{FF2B5EF4-FFF2-40B4-BE49-F238E27FC236}">
                <a16:creationId xmlns:a16="http://schemas.microsoft.com/office/drawing/2014/main" id="{44469818-A8DD-5D46-B26B-774A55B1818C}"/>
              </a:ext>
            </a:extLst>
          </p:cNvPr>
          <p:cNvSpPr/>
          <p:nvPr/>
        </p:nvSpPr>
        <p:spPr>
          <a:xfrm>
            <a:off x="11239" y="455885"/>
            <a:ext cx="1965603" cy="553998"/>
          </a:xfrm>
          <a:prstGeom prst="rect">
            <a:avLst/>
          </a:prstGeom>
          <a:noFill/>
          <a:ln>
            <a:noFill/>
          </a:ln>
        </p:spPr>
        <p:txBody>
          <a:bodyPr wrap="none">
            <a:spAutoFit/>
          </a:bodyPr>
          <a:lstStyle/>
          <a:p>
            <a:r>
              <a:rPr lang="en-US" sz="3000" dirty="0">
                <a:solidFill>
                  <a:schemeClr val="accent2"/>
                </a:solidFill>
                <a:latin typeface="Helvetica Neue" panose="02000503000000020004" pitchFamily="2" charset="0"/>
              </a:rPr>
              <a:t>Coruscant</a:t>
            </a:r>
            <a:endParaRPr lang="en-US" sz="3000" dirty="0">
              <a:solidFill>
                <a:schemeClr val="accent2"/>
              </a:solidFill>
              <a:effectLst/>
              <a:latin typeface="Helvetica Neue" panose="02000503000000020004" pitchFamily="2" charset="0"/>
            </a:endParaRPr>
          </a:p>
        </p:txBody>
      </p:sp>
      <p:sp>
        <p:nvSpPr>
          <p:cNvPr id="298" name="Rectangle 297">
            <a:extLst>
              <a:ext uri="{FF2B5EF4-FFF2-40B4-BE49-F238E27FC236}">
                <a16:creationId xmlns:a16="http://schemas.microsoft.com/office/drawing/2014/main" id="{C10A4014-26A5-064B-8AFD-DCD9AB1137C8}"/>
              </a:ext>
            </a:extLst>
          </p:cNvPr>
          <p:cNvSpPr/>
          <p:nvPr/>
        </p:nvSpPr>
        <p:spPr>
          <a:xfrm>
            <a:off x="1789011" y="3335801"/>
            <a:ext cx="1639167" cy="553998"/>
          </a:xfrm>
          <a:prstGeom prst="rect">
            <a:avLst/>
          </a:prstGeom>
          <a:noFill/>
          <a:ln>
            <a:noFill/>
          </a:ln>
        </p:spPr>
        <p:txBody>
          <a:bodyPr wrap="none">
            <a:spAutoFit/>
          </a:bodyPr>
          <a:lstStyle/>
          <a:p>
            <a:r>
              <a:rPr lang="en-US" sz="3000" dirty="0">
                <a:solidFill>
                  <a:schemeClr val="accent2"/>
                </a:solidFill>
                <a:latin typeface="Helvetica Neue" panose="02000503000000020004" pitchFamily="2" charset="0"/>
              </a:rPr>
              <a:t>Tatooine</a:t>
            </a:r>
            <a:endParaRPr lang="en-US" sz="3000" dirty="0">
              <a:solidFill>
                <a:schemeClr val="accent2"/>
              </a:solidFill>
              <a:effectLst/>
              <a:latin typeface="Helvetica Neue" panose="02000503000000020004" pitchFamily="2" charset="0"/>
            </a:endParaRPr>
          </a:p>
        </p:txBody>
      </p:sp>
      <p:sp>
        <p:nvSpPr>
          <p:cNvPr id="301" name="Rectangle 300">
            <a:extLst>
              <a:ext uri="{FF2B5EF4-FFF2-40B4-BE49-F238E27FC236}">
                <a16:creationId xmlns:a16="http://schemas.microsoft.com/office/drawing/2014/main" id="{8471FCB2-C77A-9243-8522-82842FF33436}"/>
              </a:ext>
            </a:extLst>
          </p:cNvPr>
          <p:cNvSpPr/>
          <p:nvPr/>
        </p:nvSpPr>
        <p:spPr>
          <a:xfrm>
            <a:off x="2056539" y="4174467"/>
            <a:ext cx="2265364" cy="553998"/>
          </a:xfrm>
          <a:prstGeom prst="rect">
            <a:avLst/>
          </a:prstGeom>
          <a:noFill/>
          <a:ln>
            <a:noFill/>
          </a:ln>
        </p:spPr>
        <p:txBody>
          <a:bodyPr wrap="none">
            <a:spAutoFit/>
          </a:bodyPr>
          <a:lstStyle/>
          <a:p>
            <a:r>
              <a:rPr lang="en-US" sz="3000" dirty="0" err="1">
                <a:solidFill>
                  <a:schemeClr val="accent2"/>
                </a:solidFill>
                <a:latin typeface="Helvetica Neue" panose="02000503000000020004" pitchFamily="2" charset="0"/>
              </a:rPr>
              <a:t>Lotho</a:t>
            </a:r>
            <a:r>
              <a:rPr lang="en-US" sz="3000" dirty="0">
                <a:solidFill>
                  <a:schemeClr val="accent2"/>
                </a:solidFill>
                <a:latin typeface="Helvetica Neue" panose="02000503000000020004" pitchFamily="2" charset="0"/>
              </a:rPr>
              <a:t> Minor</a:t>
            </a:r>
            <a:endParaRPr lang="en-US" sz="3000" dirty="0">
              <a:solidFill>
                <a:schemeClr val="accent2"/>
              </a:solidFill>
              <a:effectLst/>
              <a:latin typeface="Helvetica Neue" panose="02000503000000020004" pitchFamily="2" charset="0"/>
            </a:endParaRPr>
          </a:p>
        </p:txBody>
      </p:sp>
      <p:sp>
        <p:nvSpPr>
          <p:cNvPr id="304" name="Rectangle 303">
            <a:extLst>
              <a:ext uri="{FF2B5EF4-FFF2-40B4-BE49-F238E27FC236}">
                <a16:creationId xmlns:a16="http://schemas.microsoft.com/office/drawing/2014/main" id="{360EDA99-E448-B843-A176-73EA350431EB}"/>
              </a:ext>
            </a:extLst>
          </p:cNvPr>
          <p:cNvSpPr/>
          <p:nvPr/>
        </p:nvSpPr>
        <p:spPr>
          <a:xfrm>
            <a:off x="2301390" y="4972171"/>
            <a:ext cx="2008370" cy="553998"/>
          </a:xfrm>
          <a:prstGeom prst="rect">
            <a:avLst/>
          </a:prstGeom>
          <a:noFill/>
          <a:ln>
            <a:noFill/>
          </a:ln>
        </p:spPr>
        <p:txBody>
          <a:bodyPr wrap="none">
            <a:spAutoFit/>
          </a:bodyPr>
          <a:lstStyle/>
          <a:p>
            <a:r>
              <a:rPr lang="en-US" sz="3000" dirty="0" err="1">
                <a:solidFill>
                  <a:schemeClr val="accent2"/>
                </a:solidFill>
                <a:latin typeface="Helvetica Neue" panose="02000503000000020004" pitchFamily="2" charset="0"/>
              </a:rPr>
              <a:t>Mandalore</a:t>
            </a:r>
            <a:endParaRPr lang="en-US" sz="3000" dirty="0">
              <a:solidFill>
                <a:schemeClr val="accent2"/>
              </a:solidFill>
              <a:effectLst/>
              <a:latin typeface="Helvetica Neue" panose="02000503000000020004" pitchFamily="2" charset="0"/>
            </a:endParaRPr>
          </a:p>
        </p:txBody>
      </p:sp>
      <p:sp>
        <p:nvSpPr>
          <p:cNvPr id="331" name="Rectangle 330">
            <a:extLst>
              <a:ext uri="{FF2B5EF4-FFF2-40B4-BE49-F238E27FC236}">
                <a16:creationId xmlns:a16="http://schemas.microsoft.com/office/drawing/2014/main" id="{1B2BB14F-D07C-D841-90BE-F93C6DE83DA9}"/>
              </a:ext>
            </a:extLst>
          </p:cNvPr>
          <p:cNvSpPr/>
          <p:nvPr/>
        </p:nvSpPr>
        <p:spPr>
          <a:xfrm>
            <a:off x="7485814" y="546887"/>
            <a:ext cx="2258952" cy="553998"/>
          </a:xfrm>
          <a:prstGeom prst="rect">
            <a:avLst/>
          </a:prstGeom>
          <a:noFill/>
          <a:ln>
            <a:noFill/>
          </a:ln>
        </p:spPr>
        <p:txBody>
          <a:bodyPr wrap="none">
            <a:spAutoFit/>
          </a:bodyPr>
          <a:lstStyle/>
          <a:p>
            <a:r>
              <a:rPr lang="en-US" sz="3000" dirty="0">
                <a:solidFill>
                  <a:schemeClr val="accent2"/>
                </a:solidFill>
                <a:latin typeface="Helvetica Neue" panose="02000503000000020004" pitchFamily="2" charset="0"/>
              </a:rPr>
              <a:t>Polis Massa</a:t>
            </a:r>
            <a:endParaRPr lang="en-US" sz="3000" dirty="0">
              <a:solidFill>
                <a:schemeClr val="accent2"/>
              </a:solidFill>
              <a:effectLst/>
              <a:latin typeface="Helvetica Neue" panose="02000503000000020004" pitchFamily="2" charset="0"/>
            </a:endParaRPr>
          </a:p>
        </p:txBody>
      </p:sp>
      <p:cxnSp>
        <p:nvCxnSpPr>
          <p:cNvPr id="29" name="Straight Connector 28">
            <a:extLst>
              <a:ext uri="{FF2B5EF4-FFF2-40B4-BE49-F238E27FC236}">
                <a16:creationId xmlns:a16="http://schemas.microsoft.com/office/drawing/2014/main" id="{61E9C98B-0A0C-0C43-B1E4-F55E657F152C}"/>
              </a:ext>
            </a:extLst>
          </p:cNvPr>
          <p:cNvCxnSpPr>
            <a:cxnSpLocks/>
            <a:stCxn id="23" idx="3"/>
            <a:endCxn id="7" idx="0"/>
          </p:cNvCxnSpPr>
          <p:nvPr/>
        </p:nvCxnSpPr>
        <p:spPr>
          <a:xfrm flipH="1">
            <a:off x="1871849" y="562878"/>
            <a:ext cx="355480" cy="439800"/>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D5972C0-37EA-2649-9794-8229D4562291}"/>
              </a:ext>
            </a:extLst>
          </p:cNvPr>
          <p:cNvCxnSpPr>
            <a:cxnSpLocks/>
            <a:stCxn id="7" idx="3"/>
            <a:endCxn id="8" idx="0"/>
          </p:cNvCxnSpPr>
          <p:nvPr/>
        </p:nvCxnSpPr>
        <p:spPr>
          <a:xfrm flipH="1">
            <a:off x="1583873" y="1377968"/>
            <a:ext cx="132525" cy="47923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3BF294-74D4-8641-8955-37880A41866B}"/>
              </a:ext>
            </a:extLst>
          </p:cNvPr>
          <p:cNvCxnSpPr>
            <a:cxnSpLocks/>
            <a:stCxn id="23" idx="5"/>
            <a:endCxn id="9" idx="1"/>
          </p:cNvCxnSpPr>
          <p:nvPr/>
        </p:nvCxnSpPr>
        <p:spPr>
          <a:xfrm>
            <a:off x="2538230" y="562878"/>
            <a:ext cx="1261939" cy="2004934"/>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3218A35-7981-6046-92E9-7790A3226B56}"/>
              </a:ext>
            </a:extLst>
          </p:cNvPr>
          <p:cNvCxnSpPr>
            <a:cxnSpLocks/>
            <a:stCxn id="8" idx="6"/>
            <a:endCxn id="9" idx="2"/>
          </p:cNvCxnSpPr>
          <p:nvPr/>
        </p:nvCxnSpPr>
        <p:spPr>
          <a:xfrm>
            <a:off x="1803712" y="2077046"/>
            <a:ext cx="1932068" cy="646217"/>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00223E-CE83-0240-8F8C-782550AA1AE1}"/>
              </a:ext>
            </a:extLst>
          </p:cNvPr>
          <p:cNvCxnSpPr>
            <a:cxnSpLocks/>
            <a:stCxn id="8" idx="4"/>
            <a:endCxn id="12" idx="0"/>
          </p:cNvCxnSpPr>
          <p:nvPr/>
        </p:nvCxnSpPr>
        <p:spPr>
          <a:xfrm>
            <a:off x="1583873" y="2296885"/>
            <a:ext cx="0" cy="1137513"/>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490E8C0-F456-EA48-A6D5-A342BAF923D4}"/>
              </a:ext>
            </a:extLst>
          </p:cNvPr>
          <p:cNvCxnSpPr>
            <a:cxnSpLocks/>
            <a:stCxn id="13" idx="1"/>
            <a:endCxn id="12" idx="4"/>
          </p:cNvCxnSpPr>
          <p:nvPr/>
        </p:nvCxnSpPr>
        <p:spPr>
          <a:xfrm flipH="1" flipV="1">
            <a:off x="1583873" y="3874077"/>
            <a:ext cx="93062" cy="461795"/>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E87B06B-FDCA-0B48-B90F-9107C0A95F44}"/>
              </a:ext>
            </a:extLst>
          </p:cNvPr>
          <p:cNvCxnSpPr>
            <a:cxnSpLocks/>
            <a:stCxn id="13" idx="4"/>
            <a:endCxn id="14" idx="1"/>
          </p:cNvCxnSpPr>
          <p:nvPr/>
        </p:nvCxnSpPr>
        <p:spPr>
          <a:xfrm>
            <a:off x="1850692" y="4711162"/>
            <a:ext cx="66712" cy="320390"/>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4688BAD-979F-9243-B353-C5ABB5DA66E5}"/>
              </a:ext>
            </a:extLst>
          </p:cNvPr>
          <p:cNvCxnSpPr>
            <a:cxnSpLocks/>
            <a:stCxn id="14" idx="5"/>
            <a:endCxn id="15" idx="1"/>
          </p:cNvCxnSpPr>
          <p:nvPr/>
        </p:nvCxnSpPr>
        <p:spPr>
          <a:xfrm>
            <a:off x="2228305" y="5342453"/>
            <a:ext cx="555055" cy="597246"/>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6010AFA-FEE9-5D48-8076-F57278F08CF8}"/>
              </a:ext>
            </a:extLst>
          </p:cNvPr>
          <p:cNvCxnSpPr>
            <a:cxnSpLocks/>
            <a:stCxn id="16" idx="2"/>
            <a:endCxn id="15" idx="6"/>
          </p:cNvCxnSpPr>
          <p:nvPr/>
        </p:nvCxnSpPr>
        <p:spPr>
          <a:xfrm flipH="1" flipV="1">
            <a:off x="3158650" y="6095150"/>
            <a:ext cx="1433257" cy="234417"/>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E02C66E-BAC4-104C-B9EE-FDA58F10C0BD}"/>
              </a:ext>
            </a:extLst>
          </p:cNvPr>
          <p:cNvCxnSpPr>
            <a:cxnSpLocks/>
            <a:stCxn id="10" idx="2"/>
            <a:endCxn id="9" idx="6"/>
          </p:cNvCxnSpPr>
          <p:nvPr/>
        </p:nvCxnSpPr>
        <p:spPr>
          <a:xfrm flipH="1">
            <a:off x="4175459" y="2652936"/>
            <a:ext cx="1667961" cy="70327"/>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FD7EFD7-A5B5-EA4A-A65A-FF277BB56C5C}"/>
              </a:ext>
            </a:extLst>
          </p:cNvPr>
          <p:cNvCxnSpPr>
            <a:cxnSpLocks/>
            <a:stCxn id="200" idx="1"/>
            <a:endCxn id="9" idx="4"/>
          </p:cNvCxnSpPr>
          <p:nvPr/>
        </p:nvCxnSpPr>
        <p:spPr>
          <a:xfrm flipH="1" flipV="1">
            <a:off x="3955620" y="2943102"/>
            <a:ext cx="326848" cy="526635"/>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0BE4B39-7A69-B646-AF3D-CA5C8EA13027}"/>
              </a:ext>
            </a:extLst>
          </p:cNvPr>
          <p:cNvCxnSpPr>
            <a:cxnSpLocks/>
            <a:stCxn id="11" idx="5"/>
            <a:endCxn id="17" idx="1"/>
          </p:cNvCxnSpPr>
          <p:nvPr/>
        </p:nvCxnSpPr>
        <p:spPr>
          <a:xfrm>
            <a:off x="4615772" y="3804290"/>
            <a:ext cx="1470213" cy="580592"/>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F81BB91-FD0D-B249-9A0E-EEF1009B947E}"/>
              </a:ext>
            </a:extLst>
          </p:cNvPr>
          <p:cNvCxnSpPr>
            <a:cxnSpLocks/>
            <a:stCxn id="16" idx="0"/>
            <a:endCxn id="11" idx="4"/>
          </p:cNvCxnSpPr>
          <p:nvPr/>
        </p:nvCxnSpPr>
        <p:spPr>
          <a:xfrm flipH="1" flipV="1">
            <a:off x="4460322" y="3868679"/>
            <a:ext cx="351425" cy="224104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917A935-A481-3E4D-A34E-B5516855567B}"/>
              </a:ext>
            </a:extLst>
          </p:cNvPr>
          <p:cNvCxnSpPr>
            <a:cxnSpLocks/>
            <a:stCxn id="16" idx="7"/>
            <a:endCxn id="17" idx="3"/>
          </p:cNvCxnSpPr>
          <p:nvPr/>
        </p:nvCxnSpPr>
        <p:spPr>
          <a:xfrm flipV="1">
            <a:off x="4967197" y="4695783"/>
            <a:ext cx="1118788" cy="1478333"/>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FA65C3B-8D67-0845-8C9E-5C379F610763}"/>
              </a:ext>
            </a:extLst>
          </p:cNvPr>
          <p:cNvCxnSpPr>
            <a:cxnSpLocks/>
            <a:stCxn id="17" idx="6"/>
            <a:endCxn id="18" idx="1"/>
          </p:cNvCxnSpPr>
          <p:nvPr/>
        </p:nvCxnSpPr>
        <p:spPr>
          <a:xfrm>
            <a:off x="6461275" y="4540333"/>
            <a:ext cx="1269626" cy="663801"/>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FB7203-DE69-B344-BF95-EA65B68C1817}"/>
              </a:ext>
            </a:extLst>
          </p:cNvPr>
          <p:cNvCxnSpPr>
            <a:cxnSpLocks/>
            <a:stCxn id="10" idx="5"/>
            <a:endCxn id="18" idx="1"/>
          </p:cNvCxnSpPr>
          <p:nvPr/>
        </p:nvCxnSpPr>
        <p:spPr>
          <a:xfrm>
            <a:off x="6218710" y="2808386"/>
            <a:ext cx="1512191" cy="239574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997B0A9-C475-864C-BB66-C48CDFC391D6}"/>
              </a:ext>
            </a:extLst>
          </p:cNvPr>
          <p:cNvCxnSpPr>
            <a:cxnSpLocks/>
            <a:stCxn id="6" idx="3"/>
            <a:endCxn id="18" idx="6"/>
          </p:cNvCxnSpPr>
          <p:nvPr/>
        </p:nvCxnSpPr>
        <p:spPr>
          <a:xfrm flipH="1">
            <a:off x="8106191" y="4990541"/>
            <a:ext cx="782959" cy="369044"/>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1EC5B6-E0E8-1A43-8665-F95E3ACDF6E2}"/>
              </a:ext>
            </a:extLst>
          </p:cNvPr>
          <p:cNvCxnSpPr>
            <a:cxnSpLocks/>
            <a:stCxn id="18" idx="4"/>
            <a:endCxn id="19" idx="7"/>
          </p:cNvCxnSpPr>
          <p:nvPr/>
        </p:nvCxnSpPr>
        <p:spPr>
          <a:xfrm flipH="1">
            <a:off x="7507122" y="5579424"/>
            <a:ext cx="379230" cy="749199"/>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4B3F772-00D0-2B41-B715-B653B96EF21D}"/>
              </a:ext>
            </a:extLst>
          </p:cNvPr>
          <p:cNvCxnSpPr>
            <a:cxnSpLocks/>
            <a:stCxn id="24" idx="2"/>
            <a:endCxn id="6" idx="6"/>
          </p:cNvCxnSpPr>
          <p:nvPr/>
        </p:nvCxnSpPr>
        <p:spPr>
          <a:xfrm flipH="1">
            <a:off x="9264440" y="4835091"/>
            <a:ext cx="1068375" cy="0"/>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5631AA-5A66-FB46-9B63-633E7B9E4C50}"/>
              </a:ext>
            </a:extLst>
          </p:cNvPr>
          <p:cNvCxnSpPr>
            <a:cxnSpLocks/>
            <a:stCxn id="20" idx="6"/>
            <a:endCxn id="21" idx="1"/>
          </p:cNvCxnSpPr>
          <p:nvPr/>
        </p:nvCxnSpPr>
        <p:spPr>
          <a:xfrm>
            <a:off x="8153157" y="1292628"/>
            <a:ext cx="1002784" cy="259844"/>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211B618-C73F-7F4E-AFC7-0D2B8310D1C6}"/>
              </a:ext>
            </a:extLst>
          </p:cNvPr>
          <p:cNvCxnSpPr>
            <a:cxnSpLocks/>
            <a:stCxn id="21" idx="5"/>
            <a:endCxn id="22" idx="1"/>
          </p:cNvCxnSpPr>
          <p:nvPr/>
        </p:nvCxnSpPr>
        <p:spPr>
          <a:xfrm>
            <a:off x="9466842" y="1863373"/>
            <a:ext cx="490683" cy="924278"/>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B02B7C0-9CAC-5E46-B90E-0BD3873A039E}"/>
              </a:ext>
            </a:extLst>
          </p:cNvPr>
          <p:cNvCxnSpPr>
            <a:cxnSpLocks/>
            <a:stCxn id="22" idx="4"/>
            <a:endCxn id="6" idx="7"/>
          </p:cNvCxnSpPr>
          <p:nvPr/>
        </p:nvCxnSpPr>
        <p:spPr>
          <a:xfrm flipH="1">
            <a:off x="9200051" y="3162941"/>
            <a:ext cx="912925" cy="1516699"/>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3365A6F-EA42-8B4E-8A78-66213E5E714B}"/>
              </a:ext>
            </a:extLst>
          </p:cNvPr>
          <p:cNvCxnSpPr>
            <a:cxnSpLocks/>
            <a:stCxn id="24" idx="5"/>
            <a:endCxn id="25" idx="0"/>
          </p:cNvCxnSpPr>
          <p:nvPr/>
        </p:nvCxnSpPr>
        <p:spPr>
          <a:xfrm>
            <a:off x="10708105" y="4990541"/>
            <a:ext cx="878127" cy="1101079"/>
          </a:xfrm>
          <a:prstGeom prst="line">
            <a:avLst/>
          </a:prstGeom>
          <a:noFill/>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1F11B64-5287-3644-82C9-35C5B8686938}"/>
              </a:ext>
            </a:extLst>
          </p:cNvPr>
          <p:cNvSpPr/>
          <p:nvPr/>
        </p:nvSpPr>
        <p:spPr>
          <a:xfrm>
            <a:off x="2162940" y="187588"/>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accent2"/>
              </a:solidFill>
            </a:endParaRPr>
          </a:p>
        </p:txBody>
      </p:sp>
      <p:sp>
        <p:nvSpPr>
          <p:cNvPr id="7" name="Oval 6">
            <a:extLst>
              <a:ext uri="{FF2B5EF4-FFF2-40B4-BE49-F238E27FC236}">
                <a16:creationId xmlns:a16="http://schemas.microsoft.com/office/drawing/2014/main" id="{8314A98F-B44B-0C40-B635-481D365F8ECD}"/>
              </a:ext>
            </a:extLst>
          </p:cNvPr>
          <p:cNvSpPr/>
          <p:nvPr/>
        </p:nvSpPr>
        <p:spPr>
          <a:xfrm>
            <a:off x="1652009" y="1002678"/>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accent2"/>
              </a:solidFill>
            </a:endParaRPr>
          </a:p>
        </p:txBody>
      </p:sp>
      <p:sp>
        <p:nvSpPr>
          <p:cNvPr id="8" name="Oval 7">
            <a:extLst>
              <a:ext uri="{FF2B5EF4-FFF2-40B4-BE49-F238E27FC236}">
                <a16:creationId xmlns:a16="http://schemas.microsoft.com/office/drawing/2014/main" id="{32EB5876-7992-5F4E-975B-F94D51AF9340}"/>
              </a:ext>
            </a:extLst>
          </p:cNvPr>
          <p:cNvSpPr/>
          <p:nvPr/>
        </p:nvSpPr>
        <p:spPr>
          <a:xfrm>
            <a:off x="1364033" y="1857206"/>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accent2"/>
              </a:solidFill>
            </a:endParaRPr>
          </a:p>
        </p:txBody>
      </p:sp>
      <p:sp>
        <p:nvSpPr>
          <p:cNvPr id="12" name="Oval 11">
            <a:extLst>
              <a:ext uri="{FF2B5EF4-FFF2-40B4-BE49-F238E27FC236}">
                <a16:creationId xmlns:a16="http://schemas.microsoft.com/office/drawing/2014/main" id="{09D6DC3F-8383-1746-A9CB-54F77A1F606B}"/>
              </a:ext>
            </a:extLst>
          </p:cNvPr>
          <p:cNvSpPr/>
          <p:nvPr/>
        </p:nvSpPr>
        <p:spPr>
          <a:xfrm>
            <a:off x="1364033" y="3434398"/>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accent2"/>
              </a:solidFill>
            </a:endParaRPr>
          </a:p>
        </p:txBody>
      </p:sp>
      <p:sp>
        <p:nvSpPr>
          <p:cNvPr id="13" name="Oval 12">
            <a:extLst>
              <a:ext uri="{FF2B5EF4-FFF2-40B4-BE49-F238E27FC236}">
                <a16:creationId xmlns:a16="http://schemas.microsoft.com/office/drawing/2014/main" id="{959781E7-4F9C-8A47-A65A-EC98580E09E9}"/>
              </a:ext>
            </a:extLst>
          </p:cNvPr>
          <p:cNvSpPr/>
          <p:nvPr/>
        </p:nvSpPr>
        <p:spPr>
          <a:xfrm>
            <a:off x="1604962" y="4271483"/>
            <a:ext cx="491460"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accent2"/>
              </a:solidFill>
            </a:endParaRPr>
          </a:p>
        </p:txBody>
      </p:sp>
      <p:sp>
        <p:nvSpPr>
          <p:cNvPr id="14" name="Oval 13">
            <a:extLst>
              <a:ext uri="{FF2B5EF4-FFF2-40B4-BE49-F238E27FC236}">
                <a16:creationId xmlns:a16="http://schemas.microsoft.com/office/drawing/2014/main" id="{95A1C621-2C70-EE41-900A-00CEA972088F}"/>
              </a:ext>
            </a:extLst>
          </p:cNvPr>
          <p:cNvSpPr/>
          <p:nvPr/>
        </p:nvSpPr>
        <p:spPr>
          <a:xfrm>
            <a:off x="1853015" y="4967163"/>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accent2"/>
              </a:solidFill>
            </a:endParaRPr>
          </a:p>
        </p:txBody>
      </p:sp>
      <p:sp>
        <p:nvSpPr>
          <p:cNvPr id="15" name="Oval 14">
            <a:extLst>
              <a:ext uri="{FF2B5EF4-FFF2-40B4-BE49-F238E27FC236}">
                <a16:creationId xmlns:a16="http://schemas.microsoft.com/office/drawing/2014/main" id="{362102D5-B41C-4540-846D-277CABB86113}"/>
              </a:ext>
            </a:extLst>
          </p:cNvPr>
          <p:cNvSpPr/>
          <p:nvPr/>
        </p:nvSpPr>
        <p:spPr>
          <a:xfrm>
            <a:off x="2718971" y="5875310"/>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accent2"/>
              </a:solidFill>
            </a:endParaRPr>
          </a:p>
        </p:txBody>
      </p:sp>
      <p:sp>
        <p:nvSpPr>
          <p:cNvPr id="9" name="Oval 8">
            <a:extLst>
              <a:ext uri="{FF2B5EF4-FFF2-40B4-BE49-F238E27FC236}">
                <a16:creationId xmlns:a16="http://schemas.microsoft.com/office/drawing/2014/main" id="{DCFE3D8A-70BB-A747-ADCD-EB6C143A8A80}"/>
              </a:ext>
            </a:extLst>
          </p:cNvPr>
          <p:cNvSpPr/>
          <p:nvPr/>
        </p:nvSpPr>
        <p:spPr>
          <a:xfrm>
            <a:off x="3735780" y="2503423"/>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accent2"/>
              </a:solidFill>
            </a:endParaRPr>
          </a:p>
        </p:txBody>
      </p:sp>
      <p:sp>
        <p:nvSpPr>
          <p:cNvPr id="11" name="Oval 10">
            <a:extLst>
              <a:ext uri="{FF2B5EF4-FFF2-40B4-BE49-F238E27FC236}">
                <a16:creationId xmlns:a16="http://schemas.microsoft.com/office/drawing/2014/main" id="{BBF5312B-1944-3A42-80BA-49AF497BF9E5}"/>
              </a:ext>
            </a:extLst>
          </p:cNvPr>
          <p:cNvSpPr/>
          <p:nvPr/>
        </p:nvSpPr>
        <p:spPr>
          <a:xfrm>
            <a:off x="4240482" y="3429000"/>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accent2"/>
              </a:solidFill>
            </a:endParaRPr>
          </a:p>
        </p:txBody>
      </p:sp>
      <p:sp>
        <p:nvSpPr>
          <p:cNvPr id="10" name="Oval 9">
            <a:extLst>
              <a:ext uri="{FF2B5EF4-FFF2-40B4-BE49-F238E27FC236}">
                <a16:creationId xmlns:a16="http://schemas.microsoft.com/office/drawing/2014/main" id="{4B1B3979-8827-CE45-8EBF-AD691B0346BC}"/>
              </a:ext>
            </a:extLst>
          </p:cNvPr>
          <p:cNvSpPr/>
          <p:nvPr/>
        </p:nvSpPr>
        <p:spPr>
          <a:xfrm>
            <a:off x="5843420" y="2433096"/>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accent2"/>
              </a:solidFill>
            </a:endParaRPr>
          </a:p>
        </p:txBody>
      </p:sp>
      <p:sp>
        <p:nvSpPr>
          <p:cNvPr id="18" name="Oval 17">
            <a:extLst>
              <a:ext uri="{FF2B5EF4-FFF2-40B4-BE49-F238E27FC236}">
                <a16:creationId xmlns:a16="http://schemas.microsoft.com/office/drawing/2014/main" id="{9DFC363E-4857-B540-9D38-68F36FC414BC}"/>
              </a:ext>
            </a:extLst>
          </p:cNvPr>
          <p:cNvSpPr/>
          <p:nvPr/>
        </p:nvSpPr>
        <p:spPr>
          <a:xfrm>
            <a:off x="7666512" y="5139745"/>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accent2"/>
              </a:solidFill>
            </a:endParaRPr>
          </a:p>
        </p:txBody>
      </p:sp>
      <p:sp>
        <p:nvSpPr>
          <p:cNvPr id="17" name="Oval 16">
            <a:extLst>
              <a:ext uri="{FF2B5EF4-FFF2-40B4-BE49-F238E27FC236}">
                <a16:creationId xmlns:a16="http://schemas.microsoft.com/office/drawing/2014/main" id="{3F0DC465-2003-4E47-AC7C-63056F3BD2BB}"/>
              </a:ext>
            </a:extLst>
          </p:cNvPr>
          <p:cNvSpPr/>
          <p:nvPr/>
        </p:nvSpPr>
        <p:spPr>
          <a:xfrm>
            <a:off x="6021596" y="4320493"/>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accent2"/>
              </a:solidFill>
            </a:endParaRPr>
          </a:p>
        </p:txBody>
      </p:sp>
      <p:sp>
        <p:nvSpPr>
          <p:cNvPr id="16" name="Oval 15">
            <a:extLst>
              <a:ext uri="{FF2B5EF4-FFF2-40B4-BE49-F238E27FC236}">
                <a16:creationId xmlns:a16="http://schemas.microsoft.com/office/drawing/2014/main" id="{5FE0EE52-C6F2-7645-95C2-58ED8DA7B56C}"/>
              </a:ext>
            </a:extLst>
          </p:cNvPr>
          <p:cNvSpPr/>
          <p:nvPr/>
        </p:nvSpPr>
        <p:spPr>
          <a:xfrm>
            <a:off x="4591907" y="6109727"/>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accent2"/>
              </a:solidFill>
            </a:endParaRPr>
          </a:p>
        </p:txBody>
      </p:sp>
      <p:sp>
        <p:nvSpPr>
          <p:cNvPr id="19" name="Oval 18">
            <a:extLst>
              <a:ext uri="{FF2B5EF4-FFF2-40B4-BE49-F238E27FC236}">
                <a16:creationId xmlns:a16="http://schemas.microsoft.com/office/drawing/2014/main" id="{C23BAE74-4659-5E46-88D2-27E65F76926B}"/>
              </a:ext>
            </a:extLst>
          </p:cNvPr>
          <p:cNvSpPr/>
          <p:nvPr/>
        </p:nvSpPr>
        <p:spPr>
          <a:xfrm>
            <a:off x="7131832" y="6264234"/>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accent2"/>
              </a:solidFill>
            </a:endParaRPr>
          </a:p>
        </p:txBody>
      </p:sp>
      <p:sp>
        <p:nvSpPr>
          <p:cNvPr id="20" name="Oval 19">
            <a:extLst>
              <a:ext uri="{FF2B5EF4-FFF2-40B4-BE49-F238E27FC236}">
                <a16:creationId xmlns:a16="http://schemas.microsoft.com/office/drawing/2014/main" id="{E337A2B8-46F8-7048-A9AA-E9589FFF0269}"/>
              </a:ext>
            </a:extLst>
          </p:cNvPr>
          <p:cNvSpPr/>
          <p:nvPr/>
        </p:nvSpPr>
        <p:spPr>
          <a:xfrm>
            <a:off x="7713478" y="1072788"/>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accent2"/>
              </a:solidFill>
            </a:endParaRPr>
          </a:p>
        </p:txBody>
      </p:sp>
      <p:sp>
        <p:nvSpPr>
          <p:cNvPr id="21" name="Oval 20">
            <a:extLst>
              <a:ext uri="{FF2B5EF4-FFF2-40B4-BE49-F238E27FC236}">
                <a16:creationId xmlns:a16="http://schemas.microsoft.com/office/drawing/2014/main" id="{91170830-11C1-B443-A3B6-4950F001250C}"/>
              </a:ext>
            </a:extLst>
          </p:cNvPr>
          <p:cNvSpPr/>
          <p:nvPr/>
        </p:nvSpPr>
        <p:spPr>
          <a:xfrm>
            <a:off x="9091552" y="1488083"/>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accent2"/>
              </a:solidFill>
            </a:endParaRPr>
          </a:p>
        </p:txBody>
      </p:sp>
      <p:sp>
        <p:nvSpPr>
          <p:cNvPr id="25" name="Oval 24">
            <a:extLst>
              <a:ext uri="{FF2B5EF4-FFF2-40B4-BE49-F238E27FC236}">
                <a16:creationId xmlns:a16="http://schemas.microsoft.com/office/drawing/2014/main" id="{3AEBF33D-0C8F-954F-9310-26B9E0D68D2F}"/>
              </a:ext>
            </a:extLst>
          </p:cNvPr>
          <p:cNvSpPr/>
          <p:nvPr/>
        </p:nvSpPr>
        <p:spPr>
          <a:xfrm>
            <a:off x="11366392" y="6091620"/>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accent2"/>
              </a:solidFill>
            </a:endParaRPr>
          </a:p>
        </p:txBody>
      </p:sp>
      <p:sp>
        <p:nvSpPr>
          <p:cNvPr id="24" name="Oval 23">
            <a:extLst>
              <a:ext uri="{FF2B5EF4-FFF2-40B4-BE49-F238E27FC236}">
                <a16:creationId xmlns:a16="http://schemas.microsoft.com/office/drawing/2014/main" id="{6EF686FB-2371-6144-9599-700A90FF4F7F}"/>
              </a:ext>
            </a:extLst>
          </p:cNvPr>
          <p:cNvSpPr/>
          <p:nvPr/>
        </p:nvSpPr>
        <p:spPr>
          <a:xfrm>
            <a:off x="10332815" y="4615251"/>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accent2"/>
              </a:solidFill>
            </a:endParaRPr>
          </a:p>
        </p:txBody>
      </p:sp>
      <p:sp>
        <p:nvSpPr>
          <p:cNvPr id="6" name="Oval 5">
            <a:extLst>
              <a:ext uri="{FF2B5EF4-FFF2-40B4-BE49-F238E27FC236}">
                <a16:creationId xmlns:a16="http://schemas.microsoft.com/office/drawing/2014/main" id="{3948E0B5-E55D-7B4E-88BE-BDFC56F8661C}"/>
              </a:ext>
            </a:extLst>
          </p:cNvPr>
          <p:cNvSpPr/>
          <p:nvPr/>
        </p:nvSpPr>
        <p:spPr>
          <a:xfrm>
            <a:off x="8824761" y="4615251"/>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accent2"/>
              </a:solidFill>
            </a:endParaRPr>
          </a:p>
        </p:txBody>
      </p:sp>
      <p:sp>
        <p:nvSpPr>
          <p:cNvPr id="22" name="Oval 21">
            <a:extLst>
              <a:ext uri="{FF2B5EF4-FFF2-40B4-BE49-F238E27FC236}">
                <a16:creationId xmlns:a16="http://schemas.microsoft.com/office/drawing/2014/main" id="{2A980154-2691-2741-83E9-6257A06DEF58}"/>
              </a:ext>
            </a:extLst>
          </p:cNvPr>
          <p:cNvSpPr/>
          <p:nvPr/>
        </p:nvSpPr>
        <p:spPr>
          <a:xfrm>
            <a:off x="9893136" y="2723262"/>
            <a:ext cx="439679" cy="439679"/>
          </a:xfrm>
          <a:prstGeom prst="ellipse">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accent2"/>
              </a:solidFill>
            </a:endParaRPr>
          </a:p>
        </p:txBody>
      </p:sp>
      <p:sp>
        <p:nvSpPr>
          <p:cNvPr id="2" name="Oval 1">
            <a:extLst>
              <a:ext uri="{FF2B5EF4-FFF2-40B4-BE49-F238E27FC236}">
                <a16:creationId xmlns:a16="http://schemas.microsoft.com/office/drawing/2014/main" id="{C6FCDE50-E24C-6E4F-BBA9-0BCD55730983}"/>
              </a:ext>
            </a:extLst>
          </p:cNvPr>
          <p:cNvSpPr/>
          <p:nvPr/>
        </p:nvSpPr>
        <p:spPr>
          <a:xfrm>
            <a:off x="7621836" y="5108061"/>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 </a:t>
            </a:r>
          </a:p>
        </p:txBody>
      </p:sp>
      <p:sp>
        <p:nvSpPr>
          <p:cNvPr id="195" name="Oval 194">
            <a:extLst>
              <a:ext uri="{FF2B5EF4-FFF2-40B4-BE49-F238E27FC236}">
                <a16:creationId xmlns:a16="http://schemas.microsoft.com/office/drawing/2014/main" id="{11335CFD-3490-8C4A-9ED2-F2AC1205D018}"/>
              </a:ext>
            </a:extLst>
          </p:cNvPr>
          <p:cNvSpPr/>
          <p:nvPr/>
        </p:nvSpPr>
        <p:spPr>
          <a:xfrm>
            <a:off x="8793686" y="4584782"/>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 </a:t>
            </a:r>
          </a:p>
        </p:txBody>
      </p:sp>
      <p:sp>
        <p:nvSpPr>
          <p:cNvPr id="197" name="Oval 196">
            <a:extLst>
              <a:ext uri="{FF2B5EF4-FFF2-40B4-BE49-F238E27FC236}">
                <a16:creationId xmlns:a16="http://schemas.microsoft.com/office/drawing/2014/main" id="{1D73B0DF-91A3-7546-9BEF-5B220E0A8DF0}"/>
              </a:ext>
            </a:extLst>
          </p:cNvPr>
          <p:cNvSpPr/>
          <p:nvPr/>
        </p:nvSpPr>
        <p:spPr>
          <a:xfrm>
            <a:off x="7108319" y="6232549"/>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 </a:t>
            </a:r>
          </a:p>
        </p:txBody>
      </p:sp>
      <p:sp>
        <p:nvSpPr>
          <p:cNvPr id="198" name="Oval 197">
            <a:extLst>
              <a:ext uri="{FF2B5EF4-FFF2-40B4-BE49-F238E27FC236}">
                <a16:creationId xmlns:a16="http://schemas.microsoft.com/office/drawing/2014/main" id="{627A3F87-ADBE-BF41-8C90-9BDE8FDD09CB}"/>
              </a:ext>
            </a:extLst>
          </p:cNvPr>
          <p:cNvSpPr/>
          <p:nvPr/>
        </p:nvSpPr>
        <p:spPr>
          <a:xfrm>
            <a:off x="5987832" y="4280432"/>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 </a:t>
            </a:r>
          </a:p>
        </p:txBody>
      </p:sp>
      <p:sp>
        <p:nvSpPr>
          <p:cNvPr id="199" name="Oval 198">
            <a:extLst>
              <a:ext uri="{FF2B5EF4-FFF2-40B4-BE49-F238E27FC236}">
                <a16:creationId xmlns:a16="http://schemas.microsoft.com/office/drawing/2014/main" id="{42AA6A62-DE00-664F-A4D9-63A611478D91}"/>
              </a:ext>
            </a:extLst>
          </p:cNvPr>
          <p:cNvSpPr/>
          <p:nvPr/>
        </p:nvSpPr>
        <p:spPr>
          <a:xfrm>
            <a:off x="10301130" y="4590879"/>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 </a:t>
            </a:r>
          </a:p>
        </p:txBody>
      </p:sp>
      <p:sp>
        <p:nvSpPr>
          <p:cNvPr id="205" name="Oval 204">
            <a:extLst>
              <a:ext uri="{FF2B5EF4-FFF2-40B4-BE49-F238E27FC236}">
                <a16:creationId xmlns:a16="http://schemas.microsoft.com/office/drawing/2014/main" id="{B24F0F79-7F24-5441-8C23-88E985A28FC0}"/>
              </a:ext>
            </a:extLst>
          </p:cNvPr>
          <p:cNvSpPr/>
          <p:nvPr/>
        </p:nvSpPr>
        <p:spPr>
          <a:xfrm>
            <a:off x="9855648" y="2676267"/>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 </a:t>
            </a:r>
          </a:p>
        </p:txBody>
      </p:sp>
      <p:sp>
        <p:nvSpPr>
          <p:cNvPr id="206" name="Oval 205">
            <a:extLst>
              <a:ext uri="{FF2B5EF4-FFF2-40B4-BE49-F238E27FC236}">
                <a16:creationId xmlns:a16="http://schemas.microsoft.com/office/drawing/2014/main" id="{3B1C567B-7067-A54C-B956-5592B57A6424}"/>
              </a:ext>
            </a:extLst>
          </p:cNvPr>
          <p:cNvSpPr/>
          <p:nvPr/>
        </p:nvSpPr>
        <p:spPr>
          <a:xfrm>
            <a:off x="5800891" y="2401786"/>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 </a:t>
            </a:r>
          </a:p>
        </p:txBody>
      </p:sp>
      <p:sp>
        <p:nvSpPr>
          <p:cNvPr id="207" name="Oval 206">
            <a:extLst>
              <a:ext uri="{FF2B5EF4-FFF2-40B4-BE49-F238E27FC236}">
                <a16:creationId xmlns:a16="http://schemas.microsoft.com/office/drawing/2014/main" id="{97910962-E1BB-894D-8466-8B7EDAAC4547}"/>
              </a:ext>
            </a:extLst>
          </p:cNvPr>
          <p:cNvSpPr/>
          <p:nvPr/>
        </p:nvSpPr>
        <p:spPr>
          <a:xfrm>
            <a:off x="3706657" y="2462898"/>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 </a:t>
            </a:r>
          </a:p>
        </p:txBody>
      </p:sp>
      <p:sp>
        <p:nvSpPr>
          <p:cNvPr id="208" name="Oval 207">
            <a:extLst>
              <a:ext uri="{FF2B5EF4-FFF2-40B4-BE49-F238E27FC236}">
                <a16:creationId xmlns:a16="http://schemas.microsoft.com/office/drawing/2014/main" id="{B1C7118E-A3F4-EB4B-8193-7BA246B48809}"/>
              </a:ext>
            </a:extLst>
          </p:cNvPr>
          <p:cNvSpPr/>
          <p:nvPr/>
        </p:nvSpPr>
        <p:spPr>
          <a:xfrm>
            <a:off x="4574532" y="6085370"/>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 </a:t>
            </a:r>
          </a:p>
        </p:txBody>
      </p:sp>
      <p:sp>
        <p:nvSpPr>
          <p:cNvPr id="209" name="Oval 208">
            <a:extLst>
              <a:ext uri="{FF2B5EF4-FFF2-40B4-BE49-F238E27FC236}">
                <a16:creationId xmlns:a16="http://schemas.microsoft.com/office/drawing/2014/main" id="{5DB42D25-E96C-2D44-94F2-870565D25D27}"/>
              </a:ext>
            </a:extLst>
          </p:cNvPr>
          <p:cNvSpPr/>
          <p:nvPr/>
        </p:nvSpPr>
        <p:spPr>
          <a:xfrm>
            <a:off x="11342780" y="6076748"/>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 </a:t>
            </a:r>
          </a:p>
        </p:txBody>
      </p:sp>
      <p:cxnSp>
        <p:nvCxnSpPr>
          <p:cNvPr id="219" name="Straight Connector 218">
            <a:extLst>
              <a:ext uri="{FF2B5EF4-FFF2-40B4-BE49-F238E27FC236}">
                <a16:creationId xmlns:a16="http://schemas.microsoft.com/office/drawing/2014/main" id="{F3C35212-785A-7045-8B54-3F940B03DBEF}"/>
              </a:ext>
            </a:extLst>
          </p:cNvPr>
          <p:cNvCxnSpPr>
            <a:cxnSpLocks/>
            <a:stCxn id="288" idx="3"/>
            <a:endCxn id="291" idx="0"/>
          </p:cNvCxnSpPr>
          <p:nvPr/>
        </p:nvCxnSpPr>
        <p:spPr>
          <a:xfrm flipH="1">
            <a:off x="1871849" y="562878"/>
            <a:ext cx="355480" cy="43980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9A328CB1-0F6B-0E4A-AE93-13F068848252}"/>
              </a:ext>
            </a:extLst>
          </p:cNvPr>
          <p:cNvCxnSpPr>
            <a:cxnSpLocks/>
            <a:stCxn id="291" idx="3"/>
            <a:endCxn id="294" idx="0"/>
          </p:cNvCxnSpPr>
          <p:nvPr/>
        </p:nvCxnSpPr>
        <p:spPr>
          <a:xfrm flipH="1">
            <a:off x="1583873" y="1377968"/>
            <a:ext cx="132525" cy="47923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8D435DC-4A12-7F4C-84AF-3F66868FD375}"/>
              </a:ext>
            </a:extLst>
          </p:cNvPr>
          <p:cNvCxnSpPr>
            <a:cxnSpLocks/>
            <a:stCxn id="294" idx="4"/>
            <a:endCxn id="297" idx="0"/>
          </p:cNvCxnSpPr>
          <p:nvPr/>
        </p:nvCxnSpPr>
        <p:spPr>
          <a:xfrm>
            <a:off x="1583873" y="2296885"/>
            <a:ext cx="0" cy="113751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B89115B3-1656-FD4F-BB4F-E8E4CC265983}"/>
              </a:ext>
            </a:extLst>
          </p:cNvPr>
          <p:cNvCxnSpPr>
            <a:cxnSpLocks/>
            <a:stCxn id="300" idx="1"/>
            <a:endCxn id="297" idx="4"/>
          </p:cNvCxnSpPr>
          <p:nvPr/>
        </p:nvCxnSpPr>
        <p:spPr>
          <a:xfrm flipH="1" flipV="1">
            <a:off x="1583873" y="3874077"/>
            <a:ext cx="93062" cy="46179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E50EB253-D836-FC4F-99F5-EA9A4155A973}"/>
              </a:ext>
            </a:extLst>
          </p:cNvPr>
          <p:cNvCxnSpPr>
            <a:cxnSpLocks/>
            <a:stCxn id="300" idx="4"/>
            <a:endCxn id="303" idx="1"/>
          </p:cNvCxnSpPr>
          <p:nvPr/>
        </p:nvCxnSpPr>
        <p:spPr>
          <a:xfrm>
            <a:off x="1850692" y="4711162"/>
            <a:ext cx="66712" cy="32039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D9BEBD42-D329-8C49-913A-7C8408DAC3A7}"/>
              </a:ext>
            </a:extLst>
          </p:cNvPr>
          <p:cNvCxnSpPr>
            <a:cxnSpLocks/>
            <a:stCxn id="303" idx="5"/>
            <a:endCxn id="306" idx="1"/>
          </p:cNvCxnSpPr>
          <p:nvPr/>
        </p:nvCxnSpPr>
        <p:spPr>
          <a:xfrm>
            <a:off x="2228305" y="5342453"/>
            <a:ext cx="555055" cy="59724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30F6B0FD-CF0E-5641-BC16-59D2DDD7F8BF}"/>
              </a:ext>
            </a:extLst>
          </p:cNvPr>
          <p:cNvCxnSpPr>
            <a:cxnSpLocks/>
            <a:stCxn id="330" idx="6"/>
            <a:endCxn id="333" idx="1"/>
          </p:cNvCxnSpPr>
          <p:nvPr/>
        </p:nvCxnSpPr>
        <p:spPr>
          <a:xfrm>
            <a:off x="8153157" y="1292628"/>
            <a:ext cx="1002784" cy="25984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1" name="Oval 290">
            <a:extLst>
              <a:ext uri="{FF2B5EF4-FFF2-40B4-BE49-F238E27FC236}">
                <a16:creationId xmlns:a16="http://schemas.microsoft.com/office/drawing/2014/main" id="{26FA07FD-7025-E848-90CF-59EC8627C9AF}"/>
              </a:ext>
            </a:extLst>
          </p:cNvPr>
          <p:cNvSpPr/>
          <p:nvPr/>
        </p:nvSpPr>
        <p:spPr>
          <a:xfrm>
            <a:off x="1652009" y="1002678"/>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accent2"/>
              </a:solidFill>
            </a:endParaRPr>
          </a:p>
        </p:txBody>
      </p:sp>
      <p:sp>
        <p:nvSpPr>
          <p:cNvPr id="297" name="Oval 296">
            <a:extLst>
              <a:ext uri="{FF2B5EF4-FFF2-40B4-BE49-F238E27FC236}">
                <a16:creationId xmlns:a16="http://schemas.microsoft.com/office/drawing/2014/main" id="{05957CA4-7967-4D43-8F67-7A52C4F81086}"/>
              </a:ext>
            </a:extLst>
          </p:cNvPr>
          <p:cNvSpPr/>
          <p:nvPr/>
        </p:nvSpPr>
        <p:spPr>
          <a:xfrm>
            <a:off x="1364033" y="3434398"/>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accent2"/>
              </a:solidFill>
            </a:endParaRPr>
          </a:p>
        </p:txBody>
      </p:sp>
      <p:sp>
        <p:nvSpPr>
          <p:cNvPr id="300" name="Oval 299">
            <a:extLst>
              <a:ext uri="{FF2B5EF4-FFF2-40B4-BE49-F238E27FC236}">
                <a16:creationId xmlns:a16="http://schemas.microsoft.com/office/drawing/2014/main" id="{5F51121B-9137-8547-82A4-62DAB6A498CC}"/>
              </a:ext>
            </a:extLst>
          </p:cNvPr>
          <p:cNvSpPr/>
          <p:nvPr/>
        </p:nvSpPr>
        <p:spPr>
          <a:xfrm>
            <a:off x="1604962" y="4271483"/>
            <a:ext cx="491460"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accent2"/>
              </a:solidFill>
            </a:endParaRPr>
          </a:p>
        </p:txBody>
      </p:sp>
      <p:sp>
        <p:nvSpPr>
          <p:cNvPr id="303" name="Oval 302">
            <a:extLst>
              <a:ext uri="{FF2B5EF4-FFF2-40B4-BE49-F238E27FC236}">
                <a16:creationId xmlns:a16="http://schemas.microsoft.com/office/drawing/2014/main" id="{66F9B155-883A-D946-AC06-31BEC3BA4A48}"/>
              </a:ext>
            </a:extLst>
          </p:cNvPr>
          <p:cNvSpPr/>
          <p:nvPr/>
        </p:nvSpPr>
        <p:spPr>
          <a:xfrm>
            <a:off x="1853015" y="4967163"/>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accent2"/>
              </a:solidFill>
            </a:endParaRPr>
          </a:p>
        </p:txBody>
      </p:sp>
      <p:sp>
        <p:nvSpPr>
          <p:cNvPr id="330" name="Oval 329">
            <a:extLst>
              <a:ext uri="{FF2B5EF4-FFF2-40B4-BE49-F238E27FC236}">
                <a16:creationId xmlns:a16="http://schemas.microsoft.com/office/drawing/2014/main" id="{FCF33009-F2A0-CA4F-B0E7-692DDBCF2D87}"/>
              </a:ext>
            </a:extLst>
          </p:cNvPr>
          <p:cNvSpPr/>
          <p:nvPr/>
        </p:nvSpPr>
        <p:spPr>
          <a:xfrm>
            <a:off x="7713478" y="1072788"/>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accent2"/>
              </a:solidFill>
            </a:endParaRPr>
          </a:p>
        </p:txBody>
      </p:sp>
      <p:sp>
        <p:nvSpPr>
          <p:cNvPr id="437" name="Rectangle 436">
            <a:extLst>
              <a:ext uri="{FF2B5EF4-FFF2-40B4-BE49-F238E27FC236}">
                <a16:creationId xmlns:a16="http://schemas.microsoft.com/office/drawing/2014/main" id="{AA9588DA-4835-5149-A5D7-A2DCDB4D49A8}"/>
              </a:ext>
            </a:extLst>
          </p:cNvPr>
          <p:cNvSpPr/>
          <p:nvPr/>
        </p:nvSpPr>
        <p:spPr>
          <a:xfrm>
            <a:off x="7912546" y="5508427"/>
            <a:ext cx="1324402" cy="553998"/>
          </a:xfrm>
          <a:prstGeom prst="rect">
            <a:avLst/>
          </a:prstGeom>
          <a:noFill/>
          <a:ln>
            <a:noFill/>
          </a:ln>
        </p:spPr>
        <p:txBody>
          <a:bodyPr wrap="none">
            <a:spAutoFit/>
          </a:bodyPr>
          <a:lstStyle/>
          <a:p>
            <a:r>
              <a:rPr lang="en-US" sz="3000" dirty="0">
                <a:solidFill>
                  <a:schemeClr val="accent2"/>
                </a:solidFill>
                <a:latin typeface="Helvetica Neue" panose="02000503000000020004" pitchFamily="2" charset="0"/>
              </a:rPr>
              <a:t>Kessel</a:t>
            </a:r>
            <a:endParaRPr lang="en-US" sz="3000" dirty="0">
              <a:solidFill>
                <a:schemeClr val="accent2"/>
              </a:solidFill>
              <a:effectLst/>
              <a:latin typeface="Helvetica Neue" panose="02000503000000020004" pitchFamily="2" charset="0"/>
            </a:endParaRPr>
          </a:p>
        </p:txBody>
      </p:sp>
      <p:sp>
        <p:nvSpPr>
          <p:cNvPr id="438" name="Rectangle 437">
            <a:extLst>
              <a:ext uri="{FF2B5EF4-FFF2-40B4-BE49-F238E27FC236}">
                <a16:creationId xmlns:a16="http://schemas.microsoft.com/office/drawing/2014/main" id="{D3D6CC9A-7049-3441-B250-514594292F67}"/>
              </a:ext>
            </a:extLst>
          </p:cNvPr>
          <p:cNvSpPr/>
          <p:nvPr/>
        </p:nvSpPr>
        <p:spPr>
          <a:xfrm>
            <a:off x="7555484" y="6392427"/>
            <a:ext cx="1808508" cy="553998"/>
          </a:xfrm>
          <a:prstGeom prst="rect">
            <a:avLst/>
          </a:prstGeom>
          <a:noFill/>
          <a:ln>
            <a:noFill/>
          </a:ln>
        </p:spPr>
        <p:txBody>
          <a:bodyPr wrap="none">
            <a:spAutoFit/>
          </a:bodyPr>
          <a:lstStyle/>
          <a:p>
            <a:r>
              <a:rPr lang="en-US" sz="3000" dirty="0" err="1">
                <a:solidFill>
                  <a:schemeClr val="accent2"/>
                </a:solidFill>
                <a:latin typeface="Helvetica Neue" panose="02000503000000020004" pitchFamily="2" charset="0"/>
              </a:rPr>
              <a:t>Geonosis</a:t>
            </a:r>
            <a:endParaRPr lang="en-US" sz="3000" dirty="0">
              <a:solidFill>
                <a:schemeClr val="accent2"/>
              </a:solidFill>
              <a:effectLst/>
              <a:latin typeface="Helvetica Neue" panose="02000503000000020004" pitchFamily="2" charset="0"/>
            </a:endParaRPr>
          </a:p>
        </p:txBody>
      </p:sp>
      <p:sp>
        <p:nvSpPr>
          <p:cNvPr id="440" name="Rectangle 439">
            <a:extLst>
              <a:ext uri="{FF2B5EF4-FFF2-40B4-BE49-F238E27FC236}">
                <a16:creationId xmlns:a16="http://schemas.microsoft.com/office/drawing/2014/main" id="{E5CC04A8-A4E3-5546-A6CB-5D077A968EE2}"/>
              </a:ext>
            </a:extLst>
          </p:cNvPr>
          <p:cNvSpPr/>
          <p:nvPr/>
        </p:nvSpPr>
        <p:spPr>
          <a:xfrm>
            <a:off x="8861687" y="5007840"/>
            <a:ext cx="1372492" cy="553998"/>
          </a:xfrm>
          <a:prstGeom prst="rect">
            <a:avLst/>
          </a:prstGeom>
          <a:noFill/>
          <a:ln>
            <a:noFill/>
          </a:ln>
        </p:spPr>
        <p:txBody>
          <a:bodyPr wrap="none">
            <a:spAutoFit/>
          </a:bodyPr>
          <a:lstStyle/>
          <a:p>
            <a:r>
              <a:rPr lang="en-US" sz="3000" dirty="0" err="1">
                <a:solidFill>
                  <a:schemeClr val="accent2"/>
                </a:solidFill>
                <a:latin typeface="Helvetica Neue" panose="02000503000000020004" pitchFamily="2" charset="0"/>
              </a:rPr>
              <a:t>Bespin</a:t>
            </a:r>
            <a:endParaRPr lang="en-US" sz="3000" dirty="0">
              <a:solidFill>
                <a:schemeClr val="accent2"/>
              </a:solidFill>
              <a:effectLst/>
              <a:latin typeface="Helvetica Neue" panose="02000503000000020004" pitchFamily="2" charset="0"/>
            </a:endParaRPr>
          </a:p>
        </p:txBody>
      </p:sp>
      <p:sp>
        <p:nvSpPr>
          <p:cNvPr id="441" name="Rectangle 440">
            <a:extLst>
              <a:ext uri="{FF2B5EF4-FFF2-40B4-BE49-F238E27FC236}">
                <a16:creationId xmlns:a16="http://schemas.microsoft.com/office/drawing/2014/main" id="{039850B7-DD2E-6344-9BCB-6A4DAA368113}"/>
              </a:ext>
            </a:extLst>
          </p:cNvPr>
          <p:cNvSpPr/>
          <p:nvPr/>
        </p:nvSpPr>
        <p:spPr>
          <a:xfrm>
            <a:off x="6308409" y="2443873"/>
            <a:ext cx="1210588" cy="553998"/>
          </a:xfrm>
          <a:prstGeom prst="rect">
            <a:avLst/>
          </a:prstGeom>
          <a:noFill/>
          <a:ln>
            <a:noFill/>
          </a:ln>
        </p:spPr>
        <p:txBody>
          <a:bodyPr wrap="none">
            <a:spAutoFit/>
          </a:bodyPr>
          <a:lstStyle/>
          <a:p>
            <a:r>
              <a:rPr lang="en-US" sz="3000" dirty="0">
                <a:solidFill>
                  <a:schemeClr val="accent2"/>
                </a:solidFill>
                <a:latin typeface="Helvetica Neue" panose="02000503000000020004" pitchFamily="2" charset="0"/>
              </a:rPr>
              <a:t>Endor</a:t>
            </a:r>
            <a:endParaRPr lang="en-US" sz="3000" dirty="0">
              <a:solidFill>
                <a:schemeClr val="accent2"/>
              </a:solidFill>
              <a:effectLst/>
              <a:latin typeface="Helvetica Neue" panose="02000503000000020004" pitchFamily="2" charset="0"/>
            </a:endParaRPr>
          </a:p>
        </p:txBody>
      </p:sp>
      <p:sp>
        <p:nvSpPr>
          <p:cNvPr id="445" name="Oval 444">
            <a:extLst>
              <a:ext uri="{FF2B5EF4-FFF2-40B4-BE49-F238E27FC236}">
                <a16:creationId xmlns:a16="http://schemas.microsoft.com/office/drawing/2014/main" id="{D6F7F0DA-6CCF-C945-8773-87DD64F21221}"/>
              </a:ext>
            </a:extLst>
          </p:cNvPr>
          <p:cNvSpPr/>
          <p:nvPr/>
        </p:nvSpPr>
        <p:spPr>
          <a:xfrm>
            <a:off x="7131832" y="6264234"/>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accent2"/>
              </a:solidFill>
            </a:endParaRPr>
          </a:p>
        </p:txBody>
      </p:sp>
      <p:cxnSp>
        <p:nvCxnSpPr>
          <p:cNvPr id="446" name="Straight Connector 445">
            <a:extLst>
              <a:ext uri="{FF2B5EF4-FFF2-40B4-BE49-F238E27FC236}">
                <a16:creationId xmlns:a16="http://schemas.microsoft.com/office/drawing/2014/main" id="{D2E8D8E0-852A-894D-9D94-1BB8ECF91A9C}"/>
              </a:ext>
            </a:extLst>
          </p:cNvPr>
          <p:cNvCxnSpPr>
            <a:cxnSpLocks/>
          </p:cNvCxnSpPr>
          <p:nvPr/>
        </p:nvCxnSpPr>
        <p:spPr>
          <a:xfrm>
            <a:off x="6461275" y="4540333"/>
            <a:ext cx="1269626" cy="663801"/>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8324658A-8B15-C94D-A9B0-FF3BE99232D5}"/>
              </a:ext>
            </a:extLst>
          </p:cNvPr>
          <p:cNvCxnSpPr>
            <a:cxnSpLocks/>
          </p:cNvCxnSpPr>
          <p:nvPr/>
        </p:nvCxnSpPr>
        <p:spPr>
          <a:xfrm>
            <a:off x="6218710" y="2808386"/>
            <a:ext cx="1512191" cy="2395748"/>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88914F8E-F8B3-A043-8E76-E2535734A015}"/>
              </a:ext>
            </a:extLst>
          </p:cNvPr>
          <p:cNvCxnSpPr>
            <a:cxnSpLocks/>
          </p:cNvCxnSpPr>
          <p:nvPr/>
        </p:nvCxnSpPr>
        <p:spPr>
          <a:xfrm flipH="1">
            <a:off x="8106191" y="4990541"/>
            <a:ext cx="782959" cy="369044"/>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49" name="Oval 448">
            <a:extLst>
              <a:ext uri="{FF2B5EF4-FFF2-40B4-BE49-F238E27FC236}">
                <a16:creationId xmlns:a16="http://schemas.microsoft.com/office/drawing/2014/main" id="{6B93F8C1-6F05-8E4C-AF76-00F80E03F580}"/>
              </a:ext>
            </a:extLst>
          </p:cNvPr>
          <p:cNvSpPr/>
          <p:nvPr/>
        </p:nvSpPr>
        <p:spPr>
          <a:xfrm>
            <a:off x="8818022" y="4615232"/>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accent2"/>
              </a:solidFill>
            </a:endParaRPr>
          </a:p>
        </p:txBody>
      </p:sp>
      <p:sp>
        <p:nvSpPr>
          <p:cNvPr id="450" name="Oval 449">
            <a:extLst>
              <a:ext uri="{FF2B5EF4-FFF2-40B4-BE49-F238E27FC236}">
                <a16:creationId xmlns:a16="http://schemas.microsoft.com/office/drawing/2014/main" id="{1973CD33-7257-8345-8B41-9FF180533D9B}"/>
              </a:ext>
            </a:extLst>
          </p:cNvPr>
          <p:cNvSpPr/>
          <p:nvPr/>
        </p:nvSpPr>
        <p:spPr>
          <a:xfrm>
            <a:off x="7653681" y="5121507"/>
            <a:ext cx="452510" cy="45251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accent2"/>
              </a:solidFill>
            </a:endParaRPr>
          </a:p>
        </p:txBody>
      </p:sp>
      <p:cxnSp>
        <p:nvCxnSpPr>
          <p:cNvPr id="252" name="Straight Connector 251">
            <a:extLst>
              <a:ext uri="{FF2B5EF4-FFF2-40B4-BE49-F238E27FC236}">
                <a16:creationId xmlns:a16="http://schemas.microsoft.com/office/drawing/2014/main" id="{6DB31B71-D501-164D-95B5-7C4055CB44AA}"/>
              </a:ext>
            </a:extLst>
          </p:cNvPr>
          <p:cNvCxnSpPr>
            <a:cxnSpLocks/>
            <a:stCxn id="312" idx="5"/>
          </p:cNvCxnSpPr>
          <p:nvPr/>
        </p:nvCxnSpPr>
        <p:spPr>
          <a:xfrm>
            <a:off x="4615772" y="3804290"/>
            <a:ext cx="1470213" cy="58059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6368C225-02FA-934C-BD15-1C43591D87E7}"/>
              </a:ext>
            </a:extLst>
          </p:cNvPr>
          <p:cNvCxnSpPr>
            <a:cxnSpLocks/>
            <a:stCxn id="324" idx="7"/>
          </p:cNvCxnSpPr>
          <p:nvPr/>
        </p:nvCxnSpPr>
        <p:spPr>
          <a:xfrm flipV="1">
            <a:off x="4967197" y="4695783"/>
            <a:ext cx="1118788" cy="147833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2" name="Oval 311">
            <a:extLst>
              <a:ext uri="{FF2B5EF4-FFF2-40B4-BE49-F238E27FC236}">
                <a16:creationId xmlns:a16="http://schemas.microsoft.com/office/drawing/2014/main" id="{AE761F8D-45FF-F849-ABDA-54FE2CF88306}"/>
              </a:ext>
            </a:extLst>
          </p:cNvPr>
          <p:cNvSpPr/>
          <p:nvPr/>
        </p:nvSpPr>
        <p:spPr>
          <a:xfrm>
            <a:off x="4240482" y="3429000"/>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accent2"/>
              </a:solidFill>
            </a:endParaRPr>
          </a:p>
        </p:txBody>
      </p:sp>
      <p:sp>
        <p:nvSpPr>
          <p:cNvPr id="310" name="Rectangle 309">
            <a:extLst>
              <a:ext uri="{FF2B5EF4-FFF2-40B4-BE49-F238E27FC236}">
                <a16:creationId xmlns:a16="http://schemas.microsoft.com/office/drawing/2014/main" id="{7C358411-FDB2-364F-BE8A-146C75E2B969}"/>
              </a:ext>
            </a:extLst>
          </p:cNvPr>
          <p:cNvSpPr/>
          <p:nvPr/>
        </p:nvSpPr>
        <p:spPr>
          <a:xfrm>
            <a:off x="3845108" y="1480471"/>
            <a:ext cx="1726836" cy="1015663"/>
          </a:xfrm>
          <a:prstGeom prst="rect">
            <a:avLst/>
          </a:prstGeom>
          <a:noFill/>
          <a:ln>
            <a:noFill/>
          </a:ln>
        </p:spPr>
        <p:txBody>
          <a:bodyPr wrap="square">
            <a:spAutoFit/>
          </a:bodyPr>
          <a:lstStyle/>
          <a:p>
            <a:r>
              <a:rPr lang="en-US" sz="3000" dirty="0" err="1">
                <a:solidFill>
                  <a:schemeClr val="accent2"/>
                </a:solidFill>
                <a:latin typeface="Helvetica Neue" panose="02000503000000020004" pitchFamily="2" charset="0"/>
              </a:rPr>
              <a:t>Starkiller</a:t>
            </a:r>
            <a:r>
              <a:rPr lang="en-US" sz="3000" dirty="0">
                <a:solidFill>
                  <a:schemeClr val="accent2"/>
                </a:solidFill>
                <a:latin typeface="Helvetica Neue" panose="02000503000000020004" pitchFamily="2" charset="0"/>
              </a:rPr>
              <a:t> Base</a:t>
            </a:r>
            <a:endParaRPr lang="en-US" sz="3000" dirty="0">
              <a:solidFill>
                <a:schemeClr val="accent2"/>
              </a:solidFill>
              <a:effectLst/>
              <a:latin typeface="Helvetica Neue" panose="02000503000000020004" pitchFamily="2" charset="0"/>
            </a:endParaRPr>
          </a:p>
        </p:txBody>
      </p:sp>
      <p:sp>
        <p:nvSpPr>
          <p:cNvPr id="200" name="Oval 199">
            <a:extLst>
              <a:ext uri="{FF2B5EF4-FFF2-40B4-BE49-F238E27FC236}">
                <a16:creationId xmlns:a16="http://schemas.microsoft.com/office/drawing/2014/main" id="{A898A2FC-1C71-DC46-AB6E-839DD7FF85B5}"/>
              </a:ext>
            </a:extLst>
          </p:cNvPr>
          <p:cNvSpPr/>
          <p:nvPr/>
        </p:nvSpPr>
        <p:spPr>
          <a:xfrm>
            <a:off x="4208798" y="3396067"/>
            <a:ext cx="503048" cy="50304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 </a:t>
            </a:r>
          </a:p>
        </p:txBody>
      </p:sp>
      <p:cxnSp>
        <p:nvCxnSpPr>
          <p:cNvPr id="249" name="Straight Connector 248">
            <a:extLst>
              <a:ext uri="{FF2B5EF4-FFF2-40B4-BE49-F238E27FC236}">
                <a16:creationId xmlns:a16="http://schemas.microsoft.com/office/drawing/2014/main" id="{D47386E3-1337-6F4F-81C2-531FD87CB032}"/>
              </a:ext>
            </a:extLst>
          </p:cNvPr>
          <p:cNvCxnSpPr>
            <a:cxnSpLocks/>
            <a:endCxn id="309" idx="4"/>
          </p:cNvCxnSpPr>
          <p:nvPr/>
        </p:nvCxnSpPr>
        <p:spPr>
          <a:xfrm flipH="1" flipV="1">
            <a:off x="3955620" y="2943102"/>
            <a:ext cx="326848" cy="526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43C03F0A-E3AB-1144-88A8-93868A3ABE25}"/>
              </a:ext>
            </a:extLst>
          </p:cNvPr>
          <p:cNvCxnSpPr>
            <a:cxnSpLocks/>
            <a:stCxn id="324" idx="0"/>
            <a:endCxn id="312" idx="4"/>
          </p:cNvCxnSpPr>
          <p:nvPr/>
        </p:nvCxnSpPr>
        <p:spPr>
          <a:xfrm flipH="1" flipV="1">
            <a:off x="4460322" y="3868679"/>
            <a:ext cx="351425" cy="224104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68B94DD-636E-A445-AE7F-C4541F8FD364}"/>
              </a:ext>
            </a:extLst>
          </p:cNvPr>
          <p:cNvCxnSpPr>
            <a:cxnSpLocks/>
            <a:endCxn id="309" idx="6"/>
          </p:cNvCxnSpPr>
          <p:nvPr/>
        </p:nvCxnSpPr>
        <p:spPr>
          <a:xfrm flipH="1">
            <a:off x="4175459" y="2652936"/>
            <a:ext cx="1667961" cy="7032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51" name="Oval 450">
            <a:extLst>
              <a:ext uri="{FF2B5EF4-FFF2-40B4-BE49-F238E27FC236}">
                <a16:creationId xmlns:a16="http://schemas.microsoft.com/office/drawing/2014/main" id="{36C248BC-C739-B641-AD8F-DF5A5A17937A}"/>
              </a:ext>
            </a:extLst>
          </p:cNvPr>
          <p:cNvSpPr/>
          <p:nvPr/>
        </p:nvSpPr>
        <p:spPr>
          <a:xfrm>
            <a:off x="5832066" y="2428985"/>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accent2"/>
              </a:solidFill>
            </a:endParaRPr>
          </a:p>
        </p:txBody>
      </p:sp>
      <p:grpSp>
        <p:nvGrpSpPr>
          <p:cNvPr id="52" name="Group 51">
            <a:extLst>
              <a:ext uri="{FF2B5EF4-FFF2-40B4-BE49-F238E27FC236}">
                <a16:creationId xmlns:a16="http://schemas.microsoft.com/office/drawing/2014/main" id="{9B3B5BC3-2DAC-F741-9797-96972DC9FD09}"/>
              </a:ext>
            </a:extLst>
          </p:cNvPr>
          <p:cNvGrpSpPr/>
          <p:nvPr/>
        </p:nvGrpSpPr>
        <p:grpSpPr>
          <a:xfrm>
            <a:off x="-60860" y="118084"/>
            <a:ext cx="4315361" cy="2825018"/>
            <a:chOff x="-60860" y="118084"/>
            <a:chExt cx="4315361" cy="2825018"/>
          </a:xfrm>
        </p:grpSpPr>
        <p:sp>
          <p:nvSpPr>
            <p:cNvPr id="289" name="Rectangle 288">
              <a:extLst>
                <a:ext uri="{FF2B5EF4-FFF2-40B4-BE49-F238E27FC236}">
                  <a16:creationId xmlns:a16="http://schemas.microsoft.com/office/drawing/2014/main" id="{12B40BE8-4918-9B4C-9C58-0F84D6B16D92}"/>
                </a:ext>
              </a:extLst>
            </p:cNvPr>
            <p:cNvSpPr/>
            <p:nvPr/>
          </p:nvSpPr>
          <p:spPr>
            <a:xfrm>
              <a:off x="2574746" y="118084"/>
              <a:ext cx="1679755" cy="553998"/>
            </a:xfrm>
            <a:prstGeom prst="rect">
              <a:avLst/>
            </a:prstGeom>
            <a:noFill/>
            <a:ln>
              <a:noFill/>
            </a:ln>
          </p:spPr>
          <p:txBody>
            <a:bodyPr wrap="none">
              <a:spAutoFit/>
            </a:bodyPr>
            <a:lstStyle/>
            <a:p>
              <a:r>
                <a:rPr lang="en-US" sz="3000" dirty="0" err="1">
                  <a:solidFill>
                    <a:schemeClr val="accent2"/>
                  </a:solidFill>
                  <a:latin typeface="Helvetica Neue" panose="02000503000000020004" pitchFamily="2" charset="0"/>
                </a:rPr>
                <a:t>Onderon</a:t>
              </a:r>
              <a:endParaRPr lang="en-US" sz="3000" dirty="0">
                <a:solidFill>
                  <a:schemeClr val="accent2"/>
                </a:solidFill>
                <a:effectLst/>
                <a:latin typeface="Helvetica Neue" panose="02000503000000020004" pitchFamily="2" charset="0"/>
              </a:endParaRPr>
            </a:p>
          </p:txBody>
        </p:sp>
        <p:sp>
          <p:nvSpPr>
            <p:cNvPr id="295" name="Rectangle 294">
              <a:extLst>
                <a:ext uri="{FF2B5EF4-FFF2-40B4-BE49-F238E27FC236}">
                  <a16:creationId xmlns:a16="http://schemas.microsoft.com/office/drawing/2014/main" id="{91BC8C2A-533E-5046-952B-00B7CC2A24FC}"/>
                </a:ext>
              </a:extLst>
            </p:cNvPr>
            <p:cNvSpPr/>
            <p:nvPr/>
          </p:nvSpPr>
          <p:spPr>
            <a:xfrm>
              <a:off x="-60860" y="2207531"/>
              <a:ext cx="1709122" cy="553998"/>
            </a:xfrm>
            <a:prstGeom prst="rect">
              <a:avLst/>
            </a:prstGeom>
            <a:noFill/>
            <a:ln>
              <a:noFill/>
            </a:ln>
          </p:spPr>
          <p:txBody>
            <a:bodyPr wrap="none">
              <a:spAutoFit/>
            </a:bodyPr>
            <a:lstStyle/>
            <a:p>
              <a:r>
                <a:rPr lang="en-US" sz="3000" dirty="0" err="1">
                  <a:solidFill>
                    <a:schemeClr val="accent2"/>
                  </a:solidFill>
                  <a:latin typeface="Helvetica Neue" panose="02000503000000020004" pitchFamily="2" charset="0"/>
                </a:rPr>
                <a:t>Alderaan</a:t>
              </a:r>
              <a:endParaRPr lang="en-US" sz="3000" dirty="0">
                <a:solidFill>
                  <a:schemeClr val="accent2"/>
                </a:solidFill>
                <a:effectLst/>
                <a:latin typeface="Helvetica Neue" panose="02000503000000020004" pitchFamily="2" charset="0"/>
              </a:endParaRPr>
            </a:p>
          </p:txBody>
        </p:sp>
        <p:cxnSp>
          <p:nvCxnSpPr>
            <p:cNvPr id="225" name="Straight Connector 224">
              <a:extLst>
                <a:ext uri="{FF2B5EF4-FFF2-40B4-BE49-F238E27FC236}">
                  <a16:creationId xmlns:a16="http://schemas.microsoft.com/office/drawing/2014/main" id="{7A2F26BB-93C8-5942-9439-D4A9DAD0CCF2}"/>
                </a:ext>
              </a:extLst>
            </p:cNvPr>
            <p:cNvCxnSpPr>
              <a:cxnSpLocks/>
              <a:stCxn id="288" idx="5"/>
              <a:endCxn id="309" idx="1"/>
            </p:cNvCxnSpPr>
            <p:nvPr/>
          </p:nvCxnSpPr>
          <p:spPr>
            <a:xfrm>
              <a:off x="2538230" y="562878"/>
              <a:ext cx="1261939" cy="200493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941193F-9727-B348-9A9F-9666EBCF77C3}"/>
                </a:ext>
              </a:extLst>
            </p:cNvPr>
            <p:cNvCxnSpPr>
              <a:cxnSpLocks/>
              <a:stCxn id="294" idx="6"/>
              <a:endCxn id="309" idx="2"/>
            </p:cNvCxnSpPr>
            <p:nvPr/>
          </p:nvCxnSpPr>
          <p:spPr>
            <a:xfrm>
              <a:off x="1803712" y="2077046"/>
              <a:ext cx="1932068" cy="64621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EDFC59F4-D4E5-B243-9B19-576EA8B7A206}"/>
                </a:ext>
              </a:extLst>
            </p:cNvPr>
            <p:cNvSpPr/>
            <p:nvPr/>
          </p:nvSpPr>
          <p:spPr>
            <a:xfrm>
              <a:off x="2162940" y="187588"/>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accent2"/>
                </a:solidFill>
              </a:endParaRPr>
            </a:p>
          </p:txBody>
        </p:sp>
        <p:sp>
          <p:nvSpPr>
            <p:cNvPr id="294" name="Oval 293">
              <a:extLst>
                <a:ext uri="{FF2B5EF4-FFF2-40B4-BE49-F238E27FC236}">
                  <a16:creationId xmlns:a16="http://schemas.microsoft.com/office/drawing/2014/main" id="{653AB248-8022-B543-9F78-1AC9DDACE3E2}"/>
                </a:ext>
              </a:extLst>
            </p:cNvPr>
            <p:cNvSpPr/>
            <p:nvPr/>
          </p:nvSpPr>
          <p:spPr>
            <a:xfrm>
              <a:off x="1364033" y="1857206"/>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accent2"/>
                </a:solidFill>
              </a:endParaRPr>
            </a:p>
          </p:txBody>
        </p:sp>
        <p:sp>
          <p:nvSpPr>
            <p:cNvPr id="309" name="Oval 308">
              <a:extLst>
                <a:ext uri="{FF2B5EF4-FFF2-40B4-BE49-F238E27FC236}">
                  <a16:creationId xmlns:a16="http://schemas.microsoft.com/office/drawing/2014/main" id="{58DF6943-5F16-AC44-B561-C0849B97BA95}"/>
                </a:ext>
              </a:extLst>
            </p:cNvPr>
            <p:cNvSpPr/>
            <p:nvPr/>
          </p:nvSpPr>
          <p:spPr>
            <a:xfrm>
              <a:off x="3735780" y="2503423"/>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accent2"/>
                </a:solidFill>
              </a:endParaRPr>
            </a:p>
          </p:txBody>
        </p:sp>
      </p:grpSp>
      <p:sp>
        <p:nvSpPr>
          <p:cNvPr id="313" name="Rectangle 312">
            <a:extLst>
              <a:ext uri="{FF2B5EF4-FFF2-40B4-BE49-F238E27FC236}">
                <a16:creationId xmlns:a16="http://schemas.microsoft.com/office/drawing/2014/main" id="{A0A03FF9-B0E9-724E-A3C3-55CCD5E501A6}"/>
              </a:ext>
            </a:extLst>
          </p:cNvPr>
          <p:cNvSpPr/>
          <p:nvPr/>
        </p:nvSpPr>
        <p:spPr>
          <a:xfrm>
            <a:off x="4633700" y="3402582"/>
            <a:ext cx="1281120" cy="553998"/>
          </a:xfrm>
          <a:prstGeom prst="rect">
            <a:avLst/>
          </a:prstGeom>
          <a:noFill/>
          <a:ln>
            <a:noFill/>
          </a:ln>
        </p:spPr>
        <p:txBody>
          <a:bodyPr wrap="none">
            <a:spAutoFit/>
          </a:bodyPr>
          <a:lstStyle/>
          <a:p>
            <a:r>
              <a:rPr lang="en-US" sz="3000" dirty="0" err="1">
                <a:solidFill>
                  <a:schemeClr val="accent2"/>
                </a:solidFill>
                <a:latin typeface="Helvetica Neue" panose="02000503000000020004" pitchFamily="2" charset="0"/>
              </a:rPr>
              <a:t>Ryloth</a:t>
            </a:r>
            <a:endParaRPr lang="en-US" sz="3000" dirty="0">
              <a:solidFill>
                <a:schemeClr val="accent2"/>
              </a:solidFill>
              <a:effectLst/>
              <a:latin typeface="Helvetica Neue" panose="02000503000000020004" pitchFamily="2" charset="0"/>
            </a:endParaRPr>
          </a:p>
        </p:txBody>
      </p:sp>
      <p:sp>
        <p:nvSpPr>
          <p:cNvPr id="325" name="Rectangle 324">
            <a:extLst>
              <a:ext uri="{FF2B5EF4-FFF2-40B4-BE49-F238E27FC236}">
                <a16:creationId xmlns:a16="http://schemas.microsoft.com/office/drawing/2014/main" id="{453D12F6-FBA8-2645-A5D0-F9AA24EEC67B}"/>
              </a:ext>
            </a:extLst>
          </p:cNvPr>
          <p:cNvSpPr/>
          <p:nvPr/>
        </p:nvSpPr>
        <p:spPr>
          <a:xfrm>
            <a:off x="4360366" y="6556734"/>
            <a:ext cx="1588897" cy="553998"/>
          </a:xfrm>
          <a:prstGeom prst="rect">
            <a:avLst/>
          </a:prstGeom>
          <a:noFill/>
          <a:ln>
            <a:noFill/>
          </a:ln>
        </p:spPr>
        <p:txBody>
          <a:bodyPr wrap="none">
            <a:spAutoFit/>
          </a:bodyPr>
          <a:lstStyle/>
          <a:p>
            <a:r>
              <a:rPr lang="en-US" sz="3000" dirty="0" err="1">
                <a:solidFill>
                  <a:schemeClr val="accent2"/>
                </a:solidFill>
                <a:latin typeface="Helvetica Neue" panose="02000503000000020004" pitchFamily="2" charset="0"/>
              </a:rPr>
              <a:t>Zygerria</a:t>
            </a:r>
            <a:endParaRPr lang="en-US" sz="3000" dirty="0">
              <a:solidFill>
                <a:schemeClr val="accent2"/>
              </a:solidFill>
              <a:effectLst/>
              <a:latin typeface="Helvetica Neue" panose="02000503000000020004" pitchFamily="2" charset="0"/>
            </a:endParaRPr>
          </a:p>
        </p:txBody>
      </p:sp>
      <p:grpSp>
        <p:nvGrpSpPr>
          <p:cNvPr id="51" name="Group 50">
            <a:extLst>
              <a:ext uri="{FF2B5EF4-FFF2-40B4-BE49-F238E27FC236}">
                <a16:creationId xmlns:a16="http://schemas.microsoft.com/office/drawing/2014/main" id="{94F0EC3E-0317-6746-9DD2-EFEED4221707}"/>
              </a:ext>
            </a:extLst>
          </p:cNvPr>
          <p:cNvGrpSpPr/>
          <p:nvPr/>
        </p:nvGrpSpPr>
        <p:grpSpPr>
          <a:xfrm>
            <a:off x="1047130" y="5875310"/>
            <a:ext cx="3984456" cy="674096"/>
            <a:chOff x="1047130" y="5875310"/>
            <a:chExt cx="3984456" cy="674096"/>
          </a:xfrm>
        </p:grpSpPr>
        <p:sp>
          <p:nvSpPr>
            <p:cNvPr id="307" name="Rectangle 306">
              <a:extLst>
                <a:ext uri="{FF2B5EF4-FFF2-40B4-BE49-F238E27FC236}">
                  <a16:creationId xmlns:a16="http://schemas.microsoft.com/office/drawing/2014/main" id="{7DFCF374-46AF-6C4C-A266-F7C2D228E220}"/>
                </a:ext>
              </a:extLst>
            </p:cNvPr>
            <p:cNvSpPr/>
            <p:nvPr/>
          </p:nvSpPr>
          <p:spPr>
            <a:xfrm>
              <a:off x="1047130" y="5916200"/>
              <a:ext cx="1752403" cy="553998"/>
            </a:xfrm>
            <a:prstGeom prst="rect">
              <a:avLst/>
            </a:prstGeom>
            <a:noFill/>
            <a:ln>
              <a:noFill/>
            </a:ln>
          </p:spPr>
          <p:txBody>
            <a:bodyPr wrap="none">
              <a:spAutoFit/>
            </a:bodyPr>
            <a:lstStyle/>
            <a:p>
              <a:r>
                <a:rPr lang="en-US" sz="3000" dirty="0">
                  <a:solidFill>
                    <a:schemeClr val="accent2"/>
                  </a:solidFill>
                  <a:latin typeface="Helvetica Neue" panose="02000503000000020004" pitchFamily="2" charset="0"/>
                </a:rPr>
                <a:t>Dagobah</a:t>
              </a:r>
              <a:endParaRPr lang="en-US" sz="3000" dirty="0">
                <a:solidFill>
                  <a:schemeClr val="accent2"/>
                </a:solidFill>
                <a:effectLst/>
                <a:latin typeface="Helvetica Neue" panose="02000503000000020004" pitchFamily="2" charset="0"/>
              </a:endParaRPr>
            </a:p>
          </p:txBody>
        </p:sp>
        <p:cxnSp>
          <p:nvCxnSpPr>
            <p:cNvPr id="243" name="Straight Connector 242">
              <a:extLst>
                <a:ext uri="{FF2B5EF4-FFF2-40B4-BE49-F238E27FC236}">
                  <a16:creationId xmlns:a16="http://schemas.microsoft.com/office/drawing/2014/main" id="{24FC435B-56AC-DC44-A3DA-34F476A247CF}"/>
                </a:ext>
              </a:extLst>
            </p:cNvPr>
            <p:cNvCxnSpPr>
              <a:cxnSpLocks/>
              <a:stCxn id="324" idx="2"/>
              <a:endCxn id="306" idx="6"/>
            </p:cNvCxnSpPr>
            <p:nvPr/>
          </p:nvCxnSpPr>
          <p:spPr>
            <a:xfrm flipH="1" flipV="1">
              <a:off x="3158650" y="6095150"/>
              <a:ext cx="1433257" cy="23441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FB98D6E3-AAF3-BD44-BB57-61C8A791F6C0}"/>
                </a:ext>
              </a:extLst>
            </p:cNvPr>
            <p:cNvSpPr/>
            <p:nvPr/>
          </p:nvSpPr>
          <p:spPr>
            <a:xfrm>
              <a:off x="2718971" y="5875310"/>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accent2"/>
                </a:solidFill>
              </a:endParaRPr>
            </a:p>
          </p:txBody>
        </p:sp>
        <p:sp>
          <p:nvSpPr>
            <p:cNvPr id="324" name="Oval 323">
              <a:extLst>
                <a:ext uri="{FF2B5EF4-FFF2-40B4-BE49-F238E27FC236}">
                  <a16:creationId xmlns:a16="http://schemas.microsoft.com/office/drawing/2014/main" id="{E2E0A671-07E7-1449-8AD3-CA839078F15D}"/>
                </a:ext>
              </a:extLst>
            </p:cNvPr>
            <p:cNvSpPr/>
            <p:nvPr/>
          </p:nvSpPr>
          <p:spPr>
            <a:xfrm>
              <a:off x="4591907" y="6109727"/>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accent2"/>
                </a:solidFill>
              </a:endParaRPr>
            </a:p>
          </p:txBody>
        </p:sp>
      </p:grpSp>
      <p:sp>
        <p:nvSpPr>
          <p:cNvPr id="439" name="Rectangle 438">
            <a:extLst>
              <a:ext uri="{FF2B5EF4-FFF2-40B4-BE49-F238E27FC236}">
                <a16:creationId xmlns:a16="http://schemas.microsoft.com/office/drawing/2014/main" id="{D79E4815-9AC5-9E48-A9E9-1BF8A1FA34B3}"/>
              </a:ext>
            </a:extLst>
          </p:cNvPr>
          <p:cNvSpPr/>
          <p:nvPr/>
        </p:nvSpPr>
        <p:spPr>
          <a:xfrm>
            <a:off x="5778043" y="3945256"/>
            <a:ext cx="1338828" cy="553998"/>
          </a:xfrm>
          <a:prstGeom prst="rect">
            <a:avLst/>
          </a:prstGeom>
          <a:noFill/>
          <a:ln>
            <a:noFill/>
          </a:ln>
        </p:spPr>
        <p:txBody>
          <a:bodyPr wrap="none">
            <a:spAutoFit/>
          </a:bodyPr>
          <a:lstStyle/>
          <a:p>
            <a:r>
              <a:rPr lang="en-US" sz="3000" dirty="0">
                <a:solidFill>
                  <a:schemeClr val="accent2"/>
                </a:solidFill>
                <a:latin typeface="Helvetica Neue" panose="02000503000000020004" pitchFamily="2" charset="0"/>
              </a:rPr>
              <a:t>Naboo</a:t>
            </a:r>
            <a:endParaRPr lang="en-US" sz="3000" dirty="0">
              <a:solidFill>
                <a:schemeClr val="accent2"/>
              </a:solidFill>
              <a:effectLst/>
              <a:latin typeface="Helvetica Neue" panose="02000503000000020004" pitchFamily="2" charset="0"/>
            </a:endParaRPr>
          </a:p>
        </p:txBody>
      </p:sp>
      <p:sp>
        <p:nvSpPr>
          <p:cNvPr id="452" name="Oval 451">
            <a:extLst>
              <a:ext uri="{FF2B5EF4-FFF2-40B4-BE49-F238E27FC236}">
                <a16:creationId xmlns:a16="http://schemas.microsoft.com/office/drawing/2014/main" id="{933E6D4B-1890-1943-A7EB-A20D2FA85447}"/>
              </a:ext>
            </a:extLst>
          </p:cNvPr>
          <p:cNvSpPr/>
          <p:nvPr/>
        </p:nvSpPr>
        <p:spPr>
          <a:xfrm>
            <a:off x="6014408" y="4311397"/>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accent2"/>
              </a:solidFill>
            </a:endParaRPr>
          </a:p>
        </p:txBody>
      </p:sp>
      <p:cxnSp>
        <p:nvCxnSpPr>
          <p:cNvPr id="436" name="Straight Connector 435">
            <a:extLst>
              <a:ext uri="{FF2B5EF4-FFF2-40B4-BE49-F238E27FC236}">
                <a16:creationId xmlns:a16="http://schemas.microsoft.com/office/drawing/2014/main" id="{A60F1401-252D-3F40-BC1E-45D77D27F43A}"/>
              </a:ext>
            </a:extLst>
          </p:cNvPr>
          <p:cNvCxnSpPr>
            <a:cxnSpLocks/>
          </p:cNvCxnSpPr>
          <p:nvPr/>
        </p:nvCxnSpPr>
        <p:spPr>
          <a:xfrm flipH="1">
            <a:off x="7507122" y="5579424"/>
            <a:ext cx="379230" cy="749199"/>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46" name="Rectangle 345">
            <a:extLst>
              <a:ext uri="{FF2B5EF4-FFF2-40B4-BE49-F238E27FC236}">
                <a16:creationId xmlns:a16="http://schemas.microsoft.com/office/drawing/2014/main" id="{2B2CC7D6-B6EF-3E44-AC83-57362D6894BF}"/>
              </a:ext>
            </a:extLst>
          </p:cNvPr>
          <p:cNvSpPr/>
          <p:nvPr/>
        </p:nvSpPr>
        <p:spPr>
          <a:xfrm>
            <a:off x="10395360" y="2872775"/>
            <a:ext cx="1737335" cy="553998"/>
          </a:xfrm>
          <a:prstGeom prst="rect">
            <a:avLst/>
          </a:prstGeom>
          <a:noFill/>
          <a:ln>
            <a:noFill/>
          </a:ln>
        </p:spPr>
        <p:txBody>
          <a:bodyPr wrap="none">
            <a:spAutoFit/>
          </a:bodyPr>
          <a:lstStyle/>
          <a:p>
            <a:r>
              <a:rPr lang="en-US" sz="3000" dirty="0">
                <a:solidFill>
                  <a:schemeClr val="accent2"/>
                </a:solidFill>
                <a:latin typeface="Helvetica Neue" panose="02000503000000020004" pitchFamily="2" charset="0"/>
              </a:rPr>
              <a:t>Vandor-1</a:t>
            </a:r>
            <a:endParaRPr lang="en-US" sz="3000" dirty="0">
              <a:solidFill>
                <a:schemeClr val="accent2"/>
              </a:solidFill>
              <a:effectLst/>
              <a:latin typeface="Helvetica Neue" panose="02000503000000020004" pitchFamily="2" charset="0"/>
            </a:endParaRPr>
          </a:p>
        </p:txBody>
      </p:sp>
      <p:cxnSp>
        <p:nvCxnSpPr>
          <p:cNvPr id="273" name="Straight Connector 272">
            <a:extLst>
              <a:ext uri="{FF2B5EF4-FFF2-40B4-BE49-F238E27FC236}">
                <a16:creationId xmlns:a16="http://schemas.microsoft.com/office/drawing/2014/main" id="{A3A9D7E7-2AA0-2F40-B8AA-5B46068CDBCB}"/>
              </a:ext>
            </a:extLst>
          </p:cNvPr>
          <p:cNvCxnSpPr>
            <a:cxnSpLocks/>
            <a:stCxn id="339" idx="2"/>
          </p:cNvCxnSpPr>
          <p:nvPr/>
        </p:nvCxnSpPr>
        <p:spPr>
          <a:xfrm flipH="1">
            <a:off x="9264440" y="4835091"/>
            <a:ext cx="1068375" cy="0"/>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182D8C7E-A4B0-1C46-B6A6-8655747954BE}"/>
              </a:ext>
            </a:extLst>
          </p:cNvPr>
          <p:cNvCxnSpPr>
            <a:cxnSpLocks/>
            <a:stCxn id="345" idx="4"/>
          </p:cNvCxnSpPr>
          <p:nvPr/>
        </p:nvCxnSpPr>
        <p:spPr>
          <a:xfrm flipH="1">
            <a:off x="9200051" y="3145982"/>
            <a:ext cx="912925" cy="1516699"/>
          </a:xfrm>
          <a:prstGeom prst="line">
            <a:avLst/>
          </a:prstGeom>
          <a:noFill/>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7" name="Rectangle 336">
            <a:extLst>
              <a:ext uri="{FF2B5EF4-FFF2-40B4-BE49-F238E27FC236}">
                <a16:creationId xmlns:a16="http://schemas.microsoft.com/office/drawing/2014/main" id="{9F76B5C2-686A-F74B-B2AF-F78A7D5693AE}"/>
              </a:ext>
            </a:extLst>
          </p:cNvPr>
          <p:cNvSpPr/>
          <p:nvPr/>
        </p:nvSpPr>
        <p:spPr>
          <a:xfrm>
            <a:off x="10533718" y="6456401"/>
            <a:ext cx="1417376" cy="553998"/>
          </a:xfrm>
          <a:prstGeom prst="rect">
            <a:avLst/>
          </a:prstGeom>
          <a:noFill/>
          <a:ln>
            <a:noFill/>
          </a:ln>
        </p:spPr>
        <p:txBody>
          <a:bodyPr wrap="none">
            <a:spAutoFit/>
          </a:bodyPr>
          <a:lstStyle/>
          <a:p>
            <a:r>
              <a:rPr lang="en-US" sz="3000" dirty="0" err="1">
                <a:solidFill>
                  <a:schemeClr val="accent2"/>
                </a:solidFill>
                <a:latin typeface="Helvetica Neue" panose="02000503000000020004" pitchFamily="2" charset="0"/>
              </a:rPr>
              <a:t>Fondor</a:t>
            </a:r>
            <a:endParaRPr lang="en-US" sz="3000" dirty="0">
              <a:solidFill>
                <a:schemeClr val="accent2"/>
              </a:solidFill>
              <a:effectLst/>
              <a:latin typeface="Helvetica Neue" panose="02000503000000020004" pitchFamily="2" charset="0"/>
            </a:endParaRPr>
          </a:p>
        </p:txBody>
      </p:sp>
      <p:cxnSp>
        <p:nvCxnSpPr>
          <p:cNvPr id="285" name="Straight Connector 284">
            <a:extLst>
              <a:ext uri="{FF2B5EF4-FFF2-40B4-BE49-F238E27FC236}">
                <a16:creationId xmlns:a16="http://schemas.microsoft.com/office/drawing/2014/main" id="{C8F1E8F2-DA48-AF48-9C51-9D437CD5E6B1}"/>
              </a:ext>
            </a:extLst>
          </p:cNvPr>
          <p:cNvCxnSpPr>
            <a:cxnSpLocks/>
            <a:stCxn id="339" idx="5"/>
            <a:endCxn id="336" idx="0"/>
          </p:cNvCxnSpPr>
          <p:nvPr/>
        </p:nvCxnSpPr>
        <p:spPr>
          <a:xfrm>
            <a:off x="10708105" y="4990541"/>
            <a:ext cx="878127" cy="110107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6" name="Oval 335">
            <a:extLst>
              <a:ext uri="{FF2B5EF4-FFF2-40B4-BE49-F238E27FC236}">
                <a16:creationId xmlns:a16="http://schemas.microsoft.com/office/drawing/2014/main" id="{63A9E3F7-4E20-A14B-8C05-4BA0486527EC}"/>
              </a:ext>
            </a:extLst>
          </p:cNvPr>
          <p:cNvSpPr/>
          <p:nvPr/>
        </p:nvSpPr>
        <p:spPr>
          <a:xfrm>
            <a:off x="11366392" y="6091620"/>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accent2"/>
              </a:solidFill>
            </a:endParaRPr>
          </a:p>
        </p:txBody>
      </p:sp>
      <p:sp>
        <p:nvSpPr>
          <p:cNvPr id="340" name="Rectangle 339">
            <a:extLst>
              <a:ext uri="{FF2B5EF4-FFF2-40B4-BE49-F238E27FC236}">
                <a16:creationId xmlns:a16="http://schemas.microsoft.com/office/drawing/2014/main" id="{12571217-8F53-3A43-96F2-F696AD9CED45}"/>
              </a:ext>
            </a:extLst>
          </p:cNvPr>
          <p:cNvSpPr/>
          <p:nvPr/>
        </p:nvSpPr>
        <p:spPr>
          <a:xfrm>
            <a:off x="10733293" y="4685579"/>
            <a:ext cx="1018227" cy="553998"/>
          </a:xfrm>
          <a:prstGeom prst="rect">
            <a:avLst/>
          </a:prstGeom>
          <a:noFill/>
          <a:ln>
            <a:noFill/>
          </a:ln>
        </p:spPr>
        <p:txBody>
          <a:bodyPr wrap="none">
            <a:spAutoFit/>
          </a:bodyPr>
          <a:lstStyle/>
          <a:p>
            <a:r>
              <a:rPr lang="en-US" sz="3000" dirty="0" err="1">
                <a:solidFill>
                  <a:schemeClr val="accent2"/>
                </a:solidFill>
                <a:latin typeface="Helvetica Neue" panose="02000503000000020004" pitchFamily="2" charset="0"/>
              </a:rPr>
              <a:t>Hoth</a:t>
            </a:r>
            <a:endParaRPr lang="en-US" sz="3000" dirty="0">
              <a:solidFill>
                <a:schemeClr val="accent2"/>
              </a:solidFill>
              <a:effectLst/>
              <a:latin typeface="Helvetica Neue" panose="02000503000000020004" pitchFamily="2" charset="0"/>
            </a:endParaRPr>
          </a:p>
        </p:txBody>
      </p:sp>
      <p:sp>
        <p:nvSpPr>
          <p:cNvPr id="339" name="Oval 338">
            <a:extLst>
              <a:ext uri="{FF2B5EF4-FFF2-40B4-BE49-F238E27FC236}">
                <a16:creationId xmlns:a16="http://schemas.microsoft.com/office/drawing/2014/main" id="{7D36C150-7A52-324B-A4C5-20DACF29555C}"/>
              </a:ext>
            </a:extLst>
          </p:cNvPr>
          <p:cNvSpPr/>
          <p:nvPr/>
        </p:nvSpPr>
        <p:spPr>
          <a:xfrm>
            <a:off x="10332815" y="4615251"/>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accent2"/>
              </a:solidFill>
            </a:endParaRPr>
          </a:p>
        </p:txBody>
      </p:sp>
      <p:grpSp>
        <p:nvGrpSpPr>
          <p:cNvPr id="49" name="Group 48">
            <a:extLst>
              <a:ext uri="{FF2B5EF4-FFF2-40B4-BE49-F238E27FC236}">
                <a16:creationId xmlns:a16="http://schemas.microsoft.com/office/drawing/2014/main" id="{343B81CA-783E-8A45-8656-2BF1ACBD95ED}"/>
              </a:ext>
            </a:extLst>
          </p:cNvPr>
          <p:cNvGrpSpPr/>
          <p:nvPr/>
        </p:nvGrpSpPr>
        <p:grpSpPr>
          <a:xfrm>
            <a:off x="9091552" y="1222517"/>
            <a:ext cx="1907419" cy="1923465"/>
            <a:chOff x="9091552" y="1222517"/>
            <a:chExt cx="1907419" cy="1923465"/>
          </a:xfrm>
        </p:grpSpPr>
        <p:sp>
          <p:nvSpPr>
            <p:cNvPr id="334" name="Rectangle 333">
              <a:extLst>
                <a:ext uri="{FF2B5EF4-FFF2-40B4-BE49-F238E27FC236}">
                  <a16:creationId xmlns:a16="http://schemas.microsoft.com/office/drawing/2014/main" id="{D25CC34C-533E-4648-A236-7540BD2F4B9B}"/>
                </a:ext>
              </a:extLst>
            </p:cNvPr>
            <p:cNvSpPr/>
            <p:nvPr/>
          </p:nvSpPr>
          <p:spPr>
            <a:xfrm>
              <a:off x="9547933" y="1222517"/>
              <a:ext cx="1451038" cy="553998"/>
            </a:xfrm>
            <a:prstGeom prst="rect">
              <a:avLst/>
            </a:prstGeom>
            <a:noFill/>
            <a:ln>
              <a:noFill/>
            </a:ln>
          </p:spPr>
          <p:txBody>
            <a:bodyPr wrap="none">
              <a:spAutoFit/>
            </a:bodyPr>
            <a:lstStyle/>
            <a:p>
              <a:r>
                <a:rPr lang="en-US" sz="3000" dirty="0" err="1">
                  <a:solidFill>
                    <a:schemeClr val="accent2"/>
                  </a:solidFill>
                  <a:latin typeface="Helvetica Neue" panose="02000503000000020004" pitchFamily="2" charset="0"/>
                </a:rPr>
                <a:t>Iridonia</a:t>
              </a:r>
              <a:endParaRPr lang="en-US" sz="3000" dirty="0">
                <a:solidFill>
                  <a:schemeClr val="accent2"/>
                </a:solidFill>
                <a:effectLst/>
                <a:latin typeface="Helvetica Neue" panose="02000503000000020004" pitchFamily="2" charset="0"/>
              </a:endParaRPr>
            </a:p>
          </p:txBody>
        </p:sp>
        <p:cxnSp>
          <p:nvCxnSpPr>
            <p:cNvPr id="279" name="Straight Connector 278">
              <a:extLst>
                <a:ext uri="{FF2B5EF4-FFF2-40B4-BE49-F238E27FC236}">
                  <a16:creationId xmlns:a16="http://schemas.microsoft.com/office/drawing/2014/main" id="{6878777E-AC5F-FD45-B8D5-1DD3F96C378B}"/>
                </a:ext>
              </a:extLst>
            </p:cNvPr>
            <p:cNvCxnSpPr>
              <a:cxnSpLocks/>
              <a:stCxn id="333" idx="5"/>
              <a:endCxn id="345" idx="1"/>
            </p:cNvCxnSpPr>
            <p:nvPr/>
          </p:nvCxnSpPr>
          <p:spPr>
            <a:xfrm>
              <a:off x="9466842" y="1863373"/>
              <a:ext cx="490683" cy="90731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3" name="Oval 332">
              <a:extLst>
                <a:ext uri="{FF2B5EF4-FFF2-40B4-BE49-F238E27FC236}">
                  <a16:creationId xmlns:a16="http://schemas.microsoft.com/office/drawing/2014/main" id="{20B2BC97-9DFB-B045-9D81-228AD846A868}"/>
                </a:ext>
              </a:extLst>
            </p:cNvPr>
            <p:cNvSpPr/>
            <p:nvPr/>
          </p:nvSpPr>
          <p:spPr>
            <a:xfrm>
              <a:off x="9091552" y="1488083"/>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accent2"/>
                </a:solidFill>
              </a:endParaRPr>
            </a:p>
          </p:txBody>
        </p:sp>
        <p:sp>
          <p:nvSpPr>
            <p:cNvPr id="345" name="Oval 344">
              <a:extLst>
                <a:ext uri="{FF2B5EF4-FFF2-40B4-BE49-F238E27FC236}">
                  <a16:creationId xmlns:a16="http://schemas.microsoft.com/office/drawing/2014/main" id="{2CB1E3E3-CA2B-AD4D-8884-9570B11B513D}"/>
                </a:ext>
              </a:extLst>
            </p:cNvPr>
            <p:cNvSpPr/>
            <p:nvPr/>
          </p:nvSpPr>
          <p:spPr>
            <a:xfrm>
              <a:off x="9893136" y="2706303"/>
              <a:ext cx="439679" cy="43967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accent2"/>
                </a:solidFill>
              </a:endParaRPr>
            </a:p>
          </p:txBody>
        </p:sp>
      </p:grpSp>
      <p:sp>
        <p:nvSpPr>
          <p:cNvPr id="453" name="Oval 452">
            <a:extLst>
              <a:ext uri="{FF2B5EF4-FFF2-40B4-BE49-F238E27FC236}">
                <a16:creationId xmlns:a16="http://schemas.microsoft.com/office/drawing/2014/main" id="{91A227C1-81A4-2449-B943-C485547661FC}"/>
              </a:ext>
            </a:extLst>
          </p:cNvPr>
          <p:cNvSpPr/>
          <p:nvPr/>
        </p:nvSpPr>
        <p:spPr>
          <a:xfrm>
            <a:off x="8834698" y="4615251"/>
            <a:ext cx="452510" cy="45251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accent2"/>
              </a:solidFill>
            </a:endParaRPr>
          </a:p>
        </p:txBody>
      </p:sp>
    </p:spTree>
    <p:extLst>
      <p:ext uri="{BB962C8B-B14F-4D97-AF65-F5344CB8AC3E}">
        <p14:creationId xmlns:p14="http://schemas.microsoft.com/office/powerpoint/2010/main" val="32671834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Properties of A*</a:t>
            </a:r>
            <a:endParaRPr/>
          </a:p>
        </p:txBody>
      </p:sp>
      <p:sp>
        <p:nvSpPr>
          <p:cNvPr id="249" name="Google Shape;249;p10"/>
          <p:cNvSpPr txBox="1">
            <a:spLocks noGrp="1"/>
          </p:cNvSpPr>
          <p:nvPr>
            <p:ph type="body" idx="1"/>
          </p:nvPr>
        </p:nvSpPr>
        <p:spPr>
          <a:xfrm>
            <a:off x="399673" y="1348547"/>
            <a:ext cx="10515600" cy="4793836"/>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lvl="0" indent="0" algn="l" rtl="0">
              <a:lnSpc>
                <a:spcPct val="140000"/>
              </a:lnSpc>
              <a:spcBef>
                <a:spcPts val="0"/>
              </a:spcBef>
              <a:spcAft>
                <a:spcPts val="0"/>
              </a:spcAft>
              <a:buClr>
                <a:schemeClr val="dk1"/>
              </a:buClr>
              <a:buSzPts val="2000"/>
              <a:buNone/>
            </a:pPr>
            <a:endParaRPr/>
          </a:p>
          <a:p>
            <a:pPr marL="228600" lvl="0" indent="0" algn="l" rtl="0">
              <a:lnSpc>
                <a:spcPct val="140000"/>
              </a:lnSpc>
              <a:spcBef>
                <a:spcPts val="0"/>
              </a:spcBef>
              <a:spcAft>
                <a:spcPts val="0"/>
              </a:spcAft>
              <a:buClr>
                <a:schemeClr val="dk1"/>
              </a:buClr>
              <a:buSzPts val="2000"/>
              <a:buNone/>
            </a:pPr>
            <a:endParaRPr/>
          </a:p>
        </p:txBody>
      </p:sp>
      <p:sp>
        <p:nvSpPr>
          <p:cNvPr id="250" name="Google Shape;250;p10"/>
          <p:cNvSpPr/>
          <p:nvPr/>
        </p:nvSpPr>
        <p:spPr>
          <a:xfrm>
            <a:off x="2171700" y="2884886"/>
            <a:ext cx="1828800" cy="1572815"/>
          </a:xfrm>
          <a:custGeom>
            <a:avLst/>
            <a:gdLst/>
            <a:ahLst/>
            <a:cxnLst/>
            <a:rect l="l" t="t" r="r" b="b"/>
            <a:pathLst>
              <a:path w="1844" h="1609" extrusionOk="0">
                <a:moveTo>
                  <a:pt x="0" y="1609"/>
                </a:moveTo>
                <a:lnTo>
                  <a:pt x="1844" y="1609"/>
                </a:lnTo>
                <a:lnTo>
                  <a:pt x="915" y="0"/>
                </a:lnTo>
                <a:lnTo>
                  <a:pt x="0" y="1609"/>
                </a:lnTo>
                <a:close/>
              </a:path>
            </a:pathLst>
          </a:custGeom>
          <a:noFill/>
          <a:ln w="9525" cap="flat"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1" name="Google Shape;251;p10"/>
          <p:cNvSpPr/>
          <p:nvPr/>
        </p:nvSpPr>
        <p:spPr>
          <a:xfrm>
            <a:off x="2571751" y="2857501"/>
            <a:ext cx="1028666" cy="1198883"/>
          </a:xfrm>
          <a:custGeom>
            <a:avLst/>
            <a:gdLst/>
            <a:ahLst/>
            <a:cxnLst/>
            <a:rect l="l" t="t" r="r" b="b"/>
            <a:pathLst>
              <a:path w="10000" h="10000" extrusionOk="0">
                <a:moveTo>
                  <a:pt x="5000" y="0"/>
                </a:moveTo>
                <a:lnTo>
                  <a:pt x="0" y="7628"/>
                </a:lnTo>
                <a:lnTo>
                  <a:pt x="1667" y="9057"/>
                </a:lnTo>
                <a:cubicBezTo>
                  <a:pt x="1667" y="9057"/>
                  <a:pt x="3611" y="9851"/>
                  <a:pt x="4444" y="9534"/>
                </a:cubicBezTo>
                <a:cubicBezTo>
                  <a:pt x="5197" y="9872"/>
                  <a:pt x="5452" y="8045"/>
                  <a:pt x="6192" y="8045"/>
                </a:cubicBezTo>
                <a:cubicBezTo>
                  <a:pt x="6933" y="8045"/>
                  <a:pt x="8530" y="10000"/>
                  <a:pt x="8889" y="9534"/>
                </a:cubicBezTo>
                <a:cubicBezTo>
                  <a:pt x="9537" y="8819"/>
                  <a:pt x="9514" y="8243"/>
                  <a:pt x="10000" y="7628"/>
                </a:cubicBezTo>
                <a:lnTo>
                  <a:pt x="5000" y="0"/>
                </a:lnTo>
                <a:close/>
              </a:path>
            </a:pathLst>
          </a:custGeom>
          <a:solidFill>
            <a:srgbClr val="C0C0C0"/>
          </a:solidFill>
          <a:ln w="9525" cap="flat"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2" name="Google Shape;252;p10"/>
          <p:cNvSpPr/>
          <p:nvPr/>
        </p:nvSpPr>
        <p:spPr>
          <a:xfrm>
            <a:off x="2842024" y="3151585"/>
            <a:ext cx="134540" cy="13454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3" name="Google Shape;253;p10"/>
          <p:cNvSpPr/>
          <p:nvPr/>
        </p:nvSpPr>
        <p:spPr>
          <a:xfrm>
            <a:off x="3199210" y="3144442"/>
            <a:ext cx="134540" cy="13454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4" name="Google Shape;254;p10"/>
          <p:cNvSpPr txBox="1"/>
          <p:nvPr/>
        </p:nvSpPr>
        <p:spPr>
          <a:xfrm>
            <a:off x="2939655" y="3039667"/>
            <a:ext cx="205978" cy="43858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a:t>
            </a:r>
            <a:endParaRPr/>
          </a:p>
        </p:txBody>
      </p:sp>
      <p:sp>
        <p:nvSpPr>
          <p:cNvPr id="255" name="Google Shape;255;p10"/>
          <p:cNvSpPr/>
          <p:nvPr/>
        </p:nvSpPr>
        <p:spPr>
          <a:xfrm>
            <a:off x="2926556" y="3005138"/>
            <a:ext cx="333375" cy="66675"/>
          </a:xfrm>
          <a:custGeom>
            <a:avLst/>
            <a:gdLst/>
            <a:ahLst/>
            <a:cxnLst/>
            <a:rect l="l" t="t" r="r" b="b"/>
            <a:pathLst>
              <a:path w="280" h="56" extrusionOk="0">
                <a:moveTo>
                  <a:pt x="0" y="11"/>
                </a:moveTo>
                <a:cubicBezTo>
                  <a:pt x="52" y="33"/>
                  <a:pt x="104" y="56"/>
                  <a:pt x="151" y="54"/>
                </a:cubicBezTo>
                <a:cubicBezTo>
                  <a:pt x="198" y="52"/>
                  <a:pt x="239" y="26"/>
                  <a:pt x="280" y="0"/>
                </a:cubicBezTo>
              </a:path>
            </a:pathLst>
          </a:custGeom>
          <a:noFill/>
          <a:ln w="9525" cap="flat"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6" name="Google Shape;256;p10"/>
          <p:cNvSpPr txBox="1"/>
          <p:nvPr/>
        </p:nvSpPr>
        <p:spPr>
          <a:xfrm>
            <a:off x="3227785" y="2853931"/>
            <a:ext cx="223838" cy="43858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257" name="Google Shape;257;p10"/>
          <p:cNvSpPr/>
          <p:nvPr/>
        </p:nvSpPr>
        <p:spPr>
          <a:xfrm>
            <a:off x="2971801" y="3917156"/>
            <a:ext cx="134541" cy="134541"/>
          </a:xfrm>
          <a:prstGeom prst="ellipse">
            <a:avLst/>
          </a:prstGeom>
          <a:solidFill>
            <a:srgbClr val="FF9999"/>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8" name="Google Shape;258;p10"/>
          <p:cNvSpPr/>
          <p:nvPr/>
        </p:nvSpPr>
        <p:spPr>
          <a:xfrm>
            <a:off x="3015855" y="2832499"/>
            <a:ext cx="134540" cy="13454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9" name="Google Shape;259;p10"/>
          <p:cNvSpPr/>
          <p:nvPr/>
        </p:nvSpPr>
        <p:spPr>
          <a:xfrm>
            <a:off x="5257800" y="2858692"/>
            <a:ext cx="1828800" cy="1599009"/>
          </a:xfrm>
          <a:custGeom>
            <a:avLst/>
            <a:gdLst/>
            <a:ahLst/>
            <a:cxnLst/>
            <a:rect l="l" t="t" r="r" b="b"/>
            <a:pathLst>
              <a:path w="1844" h="1609" extrusionOk="0">
                <a:moveTo>
                  <a:pt x="0" y="1609"/>
                </a:moveTo>
                <a:lnTo>
                  <a:pt x="1844" y="1609"/>
                </a:lnTo>
                <a:lnTo>
                  <a:pt x="915" y="0"/>
                </a:lnTo>
                <a:lnTo>
                  <a:pt x="0" y="1609"/>
                </a:lnTo>
                <a:close/>
              </a:path>
            </a:pathLst>
          </a:custGeom>
          <a:noFill/>
          <a:ln w="9525" cap="flat"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0" name="Google Shape;260;p10"/>
          <p:cNvSpPr/>
          <p:nvPr/>
        </p:nvSpPr>
        <p:spPr>
          <a:xfrm>
            <a:off x="5886458" y="2857500"/>
            <a:ext cx="571501" cy="1143000"/>
          </a:xfrm>
          <a:custGeom>
            <a:avLst/>
            <a:gdLst/>
            <a:ahLst/>
            <a:cxnLst/>
            <a:rect l="l" t="t" r="r" b="b"/>
            <a:pathLst>
              <a:path w="10000" h="10000" extrusionOk="0">
                <a:moveTo>
                  <a:pt x="5000" y="0"/>
                </a:moveTo>
                <a:cubicBezTo>
                  <a:pt x="3166" y="1479"/>
                  <a:pt x="3041" y="1792"/>
                  <a:pt x="0" y="4500"/>
                </a:cubicBezTo>
                <a:cubicBezTo>
                  <a:pt x="958" y="5511"/>
                  <a:pt x="1145" y="5740"/>
                  <a:pt x="2000" y="6500"/>
                </a:cubicBezTo>
                <a:cubicBezTo>
                  <a:pt x="2000" y="6500"/>
                  <a:pt x="2416" y="8542"/>
                  <a:pt x="4001" y="10000"/>
                </a:cubicBezTo>
                <a:cubicBezTo>
                  <a:pt x="6021" y="8490"/>
                  <a:pt x="5875" y="7490"/>
                  <a:pt x="6876" y="6573"/>
                </a:cubicBezTo>
                <a:cubicBezTo>
                  <a:pt x="7875" y="5656"/>
                  <a:pt x="9125" y="5146"/>
                  <a:pt x="10000" y="4500"/>
                </a:cubicBezTo>
                <a:cubicBezTo>
                  <a:pt x="7000" y="1750"/>
                  <a:pt x="6250" y="1125"/>
                  <a:pt x="5000" y="0"/>
                </a:cubicBezTo>
                <a:close/>
              </a:path>
            </a:pathLst>
          </a:custGeom>
          <a:solidFill>
            <a:srgbClr val="C0C0C0"/>
          </a:solidFill>
          <a:ln w="9525" cap="flat"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1" name="Google Shape;261;p10"/>
          <p:cNvSpPr/>
          <p:nvPr/>
        </p:nvSpPr>
        <p:spPr>
          <a:xfrm>
            <a:off x="5928124" y="3125392"/>
            <a:ext cx="134540" cy="13454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2" name="Google Shape;262;p10"/>
          <p:cNvSpPr/>
          <p:nvPr/>
        </p:nvSpPr>
        <p:spPr>
          <a:xfrm>
            <a:off x="6285310" y="3118249"/>
            <a:ext cx="134540" cy="13454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0"/>
          <p:cNvSpPr txBox="1"/>
          <p:nvPr/>
        </p:nvSpPr>
        <p:spPr>
          <a:xfrm>
            <a:off x="6025755" y="3013474"/>
            <a:ext cx="205978" cy="43858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a:t>
            </a:r>
            <a:endParaRPr/>
          </a:p>
        </p:txBody>
      </p:sp>
      <p:sp>
        <p:nvSpPr>
          <p:cNvPr id="264" name="Google Shape;264;p10"/>
          <p:cNvSpPr/>
          <p:nvPr/>
        </p:nvSpPr>
        <p:spPr>
          <a:xfrm>
            <a:off x="6012656" y="2978945"/>
            <a:ext cx="333375" cy="66675"/>
          </a:xfrm>
          <a:custGeom>
            <a:avLst/>
            <a:gdLst/>
            <a:ahLst/>
            <a:cxnLst/>
            <a:rect l="l" t="t" r="r" b="b"/>
            <a:pathLst>
              <a:path w="280" h="56" extrusionOk="0">
                <a:moveTo>
                  <a:pt x="0" y="11"/>
                </a:moveTo>
                <a:cubicBezTo>
                  <a:pt x="52" y="33"/>
                  <a:pt x="104" y="56"/>
                  <a:pt x="151" y="54"/>
                </a:cubicBezTo>
                <a:cubicBezTo>
                  <a:pt x="198" y="52"/>
                  <a:pt x="239" y="26"/>
                  <a:pt x="280" y="0"/>
                </a:cubicBezTo>
              </a:path>
            </a:pathLst>
          </a:custGeom>
          <a:noFill/>
          <a:ln w="9525" cap="flat"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0"/>
          <p:cNvSpPr txBox="1"/>
          <p:nvPr/>
        </p:nvSpPr>
        <p:spPr>
          <a:xfrm>
            <a:off x="6313885" y="2827736"/>
            <a:ext cx="223838" cy="43858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b</a:t>
            </a:r>
            <a:endParaRPr/>
          </a:p>
        </p:txBody>
      </p:sp>
      <p:sp>
        <p:nvSpPr>
          <p:cNvPr id="266" name="Google Shape;266;p10"/>
          <p:cNvSpPr/>
          <p:nvPr/>
        </p:nvSpPr>
        <p:spPr>
          <a:xfrm>
            <a:off x="6101955" y="2806305"/>
            <a:ext cx="134540" cy="13454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0"/>
          <p:cNvSpPr/>
          <p:nvPr/>
        </p:nvSpPr>
        <p:spPr>
          <a:xfrm>
            <a:off x="6057901" y="3890963"/>
            <a:ext cx="134541" cy="134541"/>
          </a:xfrm>
          <a:prstGeom prst="ellipse">
            <a:avLst/>
          </a:prstGeom>
          <a:solidFill>
            <a:srgbClr val="FF9999"/>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0"/>
          <p:cNvSpPr txBox="1"/>
          <p:nvPr/>
        </p:nvSpPr>
        <p:spPr>
          <a:xfrm>
            <a:off x="2087501" y="2024955"/>
            <a:ext cx="2223418" cy="419848"/>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101600" marR="0" lvl="0" indent="0" algn="l" rtl="0">
              <a:lnSpc>
                <a:spcPct val="90000"/>
              </a:lnSpc>
              <a:spcBef>
                <a:spcPts val="1000"/>
              </a:spcBef>
              <a:spcAft>
                <a:spcPts val="0"/>
              </a:spcAft>
              <a:buClr>
                <a:schemeClr val="dk1"/>
              </a:buClr>
              <a:buSzPts val="2000"/>
              <a:buFont typeface="Courier New"/>
              <a:buNone/>
            </a:pPr>
            <a:r>
              <a:rPr lang="en-US" sz="2000">
                <a:solidFill>
                  <a:schemeClr val="dk1"/>
                </a:solidFill>
                <a:latin typeface="Calibri"/>
                <a:ea typeface="Calibri"/>
                <a:cs typeface="Calibri"/>
                <a:sym typeface="Calibri"/>
              </a:rPr>
              <a:t>Uniform-Cost</a:t>
            </a:r>
            <a:endParaRPr/>
          </a:p>
          <a:p>
            <a:pPr marL="1028700" marR="0" lvl="1" indent="-215900" algn="l" rtl="0">
              <a:lnSpc>
                <a:spcPct val="140000"/>
              </a:lnSpc>
              <a:spcBef>
                <a:spcPts val="0"/>
              </a:spcBef>
              <a:spcAft>
                <a:spcPts val="0"/>
              </a:spcAft>
              <a:buClr>
                <a:schemeClr val="dk1"/>
              </a:buClr>
              <a:buSzPts val="2000"/>
              <a:buFont typeface="Noto Sans Symbols"/>
              <a:buNone/>
            </a:pPr>
            <a:endParaRPr sz="2000" b="0" i="0" u="none" strike="noStrike" cap="none">
              <a:solidFill>
                <a:schemeClr val="dk1"/>
              </a:solidFill>
              <a:latin typeface="Open Sans"/>
              <a:ea typeface="Open Sans"/>
              <a:cs typeface="Open Sans"/>
              <a:sym typeface="Open Sans"/>
            </a:endParaRPr>
          </a:p>
          <a:p>
            <a:pPr marL="228600" marR="0" lvl="0" indent="0" algn="l" rtl="0">
              <a:lnSpc>
                <a:spcPct val="140000"/>
              </a:lnSpc>
              <a:spcBef>
                <a:spcPts val="0"/>
              </a:spcBef>
              <a:spcAft>
                <a:spcPts val="0"/>
              </a:spcAft>
              <a:buClr>
                <a:schemeClr val="dk1"/>
              </a:buClr>
              <a:buSzPts val="2000"/>
              <a:buFont typeface="Courier New"/>
              <a:buNone/>
            </a:pPr>
            <a:endParaRPr sz="2000">
              <a:solidFill>
                <a:schemeClr val="dk1"/>
              </a:solidFill>
              <a:latin typeface="Open Sans"/>
              <a:ea typeface="Open Sans"/>
              <a:cs typeface="Open Sans"/>
              <a:sym typeface="Open Sans"/>
            </a:endParaRPr>
          </a:p>
        </p:txBody>
      </p:sp>
      <p:sp>
        <p:nvSpPr>
          <p:cNvPr id="269" name="Google Shape;269;p10"/>
          <p:cNvSpPr txBox="1"/>
          <p:nvPr/>
        </p:nvSpPr>
        <p:spPr>
          <a:xfrm>
            <a:off x="5886458" y="2024955"/>
            <a:ext cx="2223418" cy="419848"/>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101600" marR="0" lvl="0" indent="0" algn="l" rtl="0">
              <a:lnSpc>
                <a:spcPct val="90000"/>
              </a:lnSpc>
              <a:spcBef>
                <a:spcPts val="1000"/>
              </a:spcBef>
              <a:spcAft>
                <a:spcPts val="0"/>
              </a:spcAft>
              <a:buClr>
                <a:schemeClr val="dk1"/>
              </a:buClr>
              <a:buSzPts val="2000"/>
              <a:buFont typeface="Courier New"/>
              <a:buNone/>
            </a:pPr>
            <a:r>
              <a:rPr lang="en-US" sz="2000">
                <a:solidFill>
                  <a:schemeClr val="dk1"/>
                </a:solidFill>
                <a:latin typeface="Calibri"/>
                <a:ea typeface="Calibri"/>
                <a:cs typeface="Calibri"/>
                <a:sym typeface="Calibri"/>
              </a:rPr>
              <a:t>A*</a:t>
            </a:r>
            <a:endParaRPr/>
          </a:p>
          <a:p>
            <a:pPr marL="1028700" marR="0" lvl="1" indent="-215900" algn="l" rtl="0">
              <a:lnSpc>
                <a:spcPct val="140000"/>
              </a:lnSpc>
              <a:spcBef>
                <a:spcPts val="0"/>
              </a:spcBef>
              <a:spcAft>
                <a:spcPts val="0"/>
              </a:spcAft>
              <a:buClr>
                <a:schemeClr val="dk1"/>
              </a:buClr>
              <a:buSzPts val="2000"/>
              <a:buFont typeface="Noto Sans Symbols"/>
              <a:buNone/>
            </a:pPr>
            <a:endParaRPr sz="2000" b="0" i="0" u="none" strike="noStrike" cap="none">
              <a:solidFill>
                <a:schemeClr val="dk1"/>
              </a:solidFill>
              <a:latin typeface="Open Sans"/>
              <a:ea typeface="Open Sans"/>
              <a:cs typeface="Open Sans"/>
              <a:sym typeface="Open Sans"/>
            </a:endParaRPr>
          </a:p>
          <a:p>
            <a:pPr marL="228600" marR="0" lvl="0" indent="0" algn="l" rtl="0">
              <a:lnSpc>
                <a:spcPct val="140000"/>
              </a:lnSpc>
              <a:spcBef>
                <a:spcPts val="0"/>
              </a:spcBef>
              <a:spcAft>
                <a:spcPts val="0"/>
              </a:spcAft>
              <a:buClr>
                <a:schemeClr val="dk1"/>
              </a:buClr>
              <a:buSzPts val="2000"/>
              <a:buFont typeface="Courier New"/>
              <a:buNone/>
            </a:pPr>
            <a:endParaRPr sz="2000">
              <a:solidFill>
                <a:schemeClr val="dk1"/>
              </a:solidFill>
              <a:latin typeface="Open Sans"/>
              <a:ea typeface="Open Sans"/>
              <a:cs typeface="Open Sans"/>
              <a:sym typeface="Open Sans"/>
            </a:endParaRPr>
          </a:p>
        </p:txBody>
      </p:sp>
      <p:sp>
        <p:nvSpPr>
          <p:cNvPr id="270" name="Google Shape;270;p10"/>
          <p:cNvSpPr txBox="1"/>
          <p:nvPr/>
        </p:nvSpPr>
        <p:spPr>
          <a:xfrm>
            <a:off x="386063" y="5828755"/>
            <a:ext cx="3140796" cy="523862"/>
          </a:xfrm>
          <a:prstGeom prst="rect">
            <a:avLst/>
          </a:prstGeom>
          <a:noFill/>
          <a:ln>
            <a:noFill/>
          </a:ln>
        </p:spPr>
        <p:txBody>
          <a:bodyPr spcFirstLastPara="1" wrap="square" lIns="92075" tIns="46025" rIns="92075" bIns="46025" anchor="ctr" anchorCtr="0">
            <a:spAutoFit/>
          </a:bodyPr>
          <a:lstStyle/>
          <a:p>
            <a:pPr marL="0" marR="0" lvl="0" indent="0" algn="ctr" rtl="0">
              <a:spcBef>
                <a:spcPts val="0"/>
              </a:spcBef>
              <a:spcAft>
                <a:spcPts val="0"/>
              </a:spcAft>
              <a:buNone/>
            </a:pPr>
            <a:r>
              <a:rPr lang="en-US" sz="1400">
                <a:solidFill>
                  <a:schemeClr val="dk1"/>
                </a:solidFill>
                <a:latin typeface="Open Sans"/>
                <a:ea typeface="Open Sans"/>
                <a:cs typeface="Open Sans"/>
                <a:sym typeface="Open Sans"/>
              </a:rPr>
              <a:t>Slide credit: </a:t>
            </a:r>
            <a:r>
              <a:rPr lang="en-US" sz="1400">
                <a:solidFill>
                  <a:schemeClr val="dk1"/>
                </a:solidFill>
                <a:latin typeface="Calibri"/>
                <a:ea typeface="Calibri"/>
                <a:cs typeface="Calibri"/>
                <a:sym typeface="Calibri"/>
              </a:rPr>
              <a:t>Dan Klein and Pieter Abbeel</a:t>
            </a:r>
            <a:endParaRPr sz="1400">
              <a:solidFill>
                <a:schemeClr val="dk1"/>
              </a:solidFill>
              <a:latin typeface="Calibri"/>
              <a:ea typeface="Calibri"/>
              <a:cs typeface="Calibri"/>
              <a:sym typeface="Calibri"/>
            </a:endParaRPr>
          </a:p>
          <a:p>
            <a:pPr marL="0" marR="0" lvl="0" indent="0" algn="ctr" rtl="0">
              <a:spcBef>
                <a:spcPts val="0"/>
              </a:spcBef>
              <a:spcAft>
                <a:spcPts val="0"/>
              </a:spcAft>
              <a:buNone/>
            </a:pPr>
            <a:r>
              <a:rPr lang="en-US" sz="1400">
                <a:solidFill>
                  <a:schemeClr val="dk1"/>
                </a:solidFill>
                <a:latin typeface="Calibri"/>
                <a:ea typeface="Calibri"/>
                <a:cs typeface="Calibri"/>
                <a:sym typeface="Calibri"/>
              </a:rPr>
              <a:t>http://ai.berkeley.edu</a:t>
            </a:r>
            <a:endParaRPr sz="1400">
              <a:solidFill>
                <a:schemeClr val="dk1"/>
              </a:solidFill>
              <a:latin typeface="Open Sans"/>
              <a:ea typeface="Open Sans"/>
              <a:cs typeface="Open Sans"/>
              <a:sym typeface="Open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1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UCS vs A* Contours</a:t>
            </a:r>
            <a:endParaRPr/>
          </a:p>
        </p:txBody>
      </p:sp>
      <p:sp>
        <p:nvSpPr>
          <p:cNvPr id="277" name="Google Shape;277;p11"/>
          <p:cNvSpPr txBox="1">
            <a:spLocks noGrp="1"/>
          </p:cNvSpPr>
          <p:nvPr>
            <p:ph type="body" idx="1"/>
          </p:nvPr>
        </p:nvSpPr>
        <p:spPr>
          <a:xfrm>
            <a:off x="399673" y="1348547"/>
            <a:ext cx="10515600" cy="4793836"/>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571500" lvl="0" indent="-342900" algn="l" rtl="0">
              <a:lnSpc>
                <a:spcPct val="140000"/>
              </a:lnSpc>
              <a:spcBef>
                <a:spcPts val="0"/>
              </a:spcBef>
              <a:spcAft>
                <a:spcPts val="0"/>
              </a:spcAft>
              <a:buClr>
                <a:schemeClr val="dk1"/>
              </a:buClr>
              <a:buSzPts val="2000"/>
              <a:buNone/>
            </a:pPr>
            <a:r>
              <a:rPr lang="en-US">
                <a:latin typeface="Calibri"/>
                <a:ea typeface="Calibri"/>
                <a:cs typeface="Calibri"/>
                <a:sym typeface="Calibri"/>
              </a:rPr>
              <a:t>Uniform-cost expands equally in all “directions”</a:t>
            </a:r>
            <a:endParaRPr/>
          </a:p>
          <a:p>
            <a:pPr marL="228600" lvl="0" indent="0" algn="l" rtl="0">
              <a:lnSpc>
                <a:spcPct val="140000"/>
              </a:lnSpc>
              <a:spcBef>
                <a:spcPts val="0"/>
              </a:spcBef>
              <a:spcAft>
                <a:spcPts val="0"/>
              </a:spcAft>
              <a:buClr>
                <a:schemeClr val="dk1"/>
              </a:buClr>
              <a:buSzPts val="2000"/>
              <a:buNone/>
            </a:pPr>
            <a:endParaRPr/>
          </a:p>
          <a:p>
            <a:pPr marL="228600" lvl="0" indent="0" algn="l" rtl="0">
              <a:lnSpc>
                <a:spcPct val="140000"/>
              </a:lnSpc>
              <a:spcBef>
                <a:spcPts val="0"/>
              </a:spcBef>
              <a:spcAft>
                <a:spcPts val="0"/>
              </a:spcAft>
              <a:buClr>
                <a:schemeClr val="dk1"/>
              </a:buClr>
              <a:buSzPts val="2000"/>
              <a:buNone/>
            </a:pPr>
            <a:endParaRPr/>
          </a:p>
          <a:p>
            <a:pPr marL="228600" lvl="0" indent="0" algn="l" rtl="0">
              <a:lnSpc>
                <a:spcPct val="140000"/>
              </a:lnSpc>
              <a:spcBef>
                <a:spcPts val="0"/>
              </a:spcBef>
              <a:spcAft>
                <a:spcPts val="0"/>
              </a:spcAft>
              <a:buClr>
                <a:schemeClr val="dk1"/>
              </a:buClr>
              <a:buSzPts val="2000"/>
              <a:buNone/>
            </a:pPr>
            <a:endParaRPr/>
          </a:p>
          <a:p>
            <a:pPr marL="228600" lvl="0" indent="0" algn="l" rtl="0">
              <a:lnSpc>
                <a:spcPct val="140000"/>
              </a:lnSpc>
              <a:spcBef>
                <a:spcPts val="0"/>
              </a:spcBef>
              <a:spcAft>
                <a:spcPts val="0"/>
              </a:spcAft>
              <a:buClr>
                <a:schemeClr val="dk1"/>
              </a:buClr>
              <a:buSzPts val="2000"/>
              <a:buNone/>
            </a:pPr>
            <a:endParaRPr/>
          </a:p>
          <a:p>
            <a:pPr marL="571500" lvl="0" indent="-342900" algn="l" rtl="0">
              <a:lnSpc>
                <a:spcPct val="140000"/>
              </a:lnSpc>
              <a:spcBef>
                <a:spcPts val="0"/>
              </a:spcBef>
              <a:spcAft>
                <a:spcPts val="0"/>
              </a:spcAft>
              <a:buClr>
                <a:schemeClr val="dk1"/>
              </a:buClr>
              <a:buSzPts val="2000"/>
              <a:buNone/>
            </a:pPr>
            <a:r>
              <a:rPr lang="en-US">
                <a:latin typeface="Calibri"/>
                <a:ea typeface="Calibri"/>
                <a:cs typeface="Calibri"/>
                <a:sym typeface="Calibri"/>
              </a:rPr>
              <a:t>A* expands mainly toward the goal, but does hedge its bets to ensure optimality</a:t>
            </a:r>
            <a:endParaRPr/>
          </a:p>
          <a:p>
            <a:pPr marL="228600" lvl="0" indent="0" algn="l" rtl="0">
              <a:lnSpc>
                <a:spcPct val="140000"/>
              </a:lnSpc>
              <a:spcBef>
                <a:spcPts val="0"/>
              </a:spcBef>
              <a:spcAft>
                <a:spcPts val="0"/>
              </a:spcAft>
              <a:buClr>
                <a:schemeClr val="dk1"/>
              </a:buClr>
              <a:buSzPts val="2000"/>
              <a:buNone/>
            </a:pPr>
            <a:endParaRPr/>
          </a:p>
        </p:txBody>
      </p:sp>
      <p:sp>
        <p:nvSpPr>
          <p:cNvPr id="278" name="Google Shape;278;p11"/>
          <p:cNvSpPr/>
          <p:nvPr/>
        </p:nvSpPr>
        <p:spPr>
          <a:xfrm>
            <a:off x="7594675" y="1299625"/>
            <a:ext cx="1434704" cy="1328738"/>
          </a:xfrm>
          <a:prstGeom prst="ellipse">
            <a:avLst/>
          </a:prstGeom>
          <a:solidFill>
            <a:srgbClr val="C0C0C0"/>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 name="Google Shape;279;p11"/>
          <p:cNvSpPr/>
          <p:nvPr/>
        </p:nvSpPr>
        <p:spPr>
          <a:xfrm>
            <a:off x="8272140" y="1881841"/>
            <a:ext cx="122634" cy="115490"/>
          </a:xfrm>
          <a:prstGeom prst="ellipse">
            <a:avLst/>
          </a:prstGeom>
          <a:solidFill>
            <a:srgbClr val="008000"/>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 name="Google Shape;280;p11"/>
          <p:cNvSpPr txBox="1"/>
          <p:nvPr/>
        </p:nvSpPr>
        <p:spPr>
          <a:xfrm>
            <a:off x="7698259" y="1968757"/>
            <a:ext cx="685800" cy="34624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Start</a:t>
            </a:r>
            <a:endParaRPr/>
          </a:p>
        </p:txBody>
      </p:sp>
      <p:sp>
        <p:nvSpPr>
          <p:cNvPr id="281" name="Google Shape;281;p11"/>
          <p:cNvSpPr/>
          <p:nvPr/>
        </p:nvSpPr>
        <p:spPr>
          <a:xfrm>
            <a:off x="8967465" y="1898509"/>
            <a:ext cx="122634" cy="115490"/>
          </a:xfrm>
          <a:prstGeom prst="ellipse">
            <a:avLst/>
          </a:prstGeom>
          <a:solidFill>
            <a:srgbClr val="FF3300"/>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 name="Google Shape;282;p11"/>
          <p:cNvSpPr txBox="1"/>
          <p:nvPr/>
        </p:nvSpPr>
        <p:spPr>
          <a:xfrm>
            <a:off x="9012709" y="1986616"/>
            <a:ext cx="685800" cy="34624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Goal</a:t>
            </a:r>
            <a:endParaRPr/>
          </a:p>
        </p:txBody>
      </p:sp>
      <p:sp>
        <p:nvSpPr>
          <p:cNvPr id="283" name="Google Shape;283;p11"/>
          <p:cNvSpPr/>
          <p:nvPr/>
        </p:nvSpPr>
        <p:spPr>
          <a:xfrm>
            <a:off x="7995917" y="1625856"/>
            <a:ext cx="652463" cy="652463"/>
          </a:xfrm>
          <a:prstGeom prst="ellipse">
            <a:avLst/>
          </a:prstGeom>
          <a:no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p11"/>
          <p:cNvSpPr/>
          <p:nvPr/>
        </p:nvSpPr>
        <p:spPr>
          <a:xfrm>
            <a:off x="7913166" y="3899559"/>
            <a:ext cx="963216" cy="470297"/>
          </a:xfrm>
          <a:prstGeom prst="ellipse">
            <a:avLst/>
          </a:prstGeom>
          <a:solidFill>
            <a:srgbClr val="C0C0C0"/>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 name="Google Shape;285;p11"/>
          <p:cNvSpPr/>
          <p:nvPr/>
        </p:nvSpPr>
        <p:spPr>
          <a:xfrm>
            <a:off x="8084617" y="4080533"/>
            <a:ext cx="122635" cy="115491"/>
          </a:xfrm>
          <a:prstGeom prst="ellipse">
            <a:avLst/>
          </a:prstGeom>
          <a:solidFill>
            <a:srgbClr val="008000"/>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p11"/>
          <p:cNvSpPr txBox="1"/>
          <p:nvPr/>
        </p:nvSpPr>
        <p:spPr>
          <a:xfrm>
            <a:off x="7445251" y="4185307"/>
            <a:ext cx="685800" cy="34624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Start</a:t>
            </a:r>
            <a:endParaRPr/>
          </a:p>
        </p:txBody>
      </p:sp>
      <p:sp>
        <p:nvSpPr>
          <p:cNvPr id="287" name="Google Shape;287;p11"/>
          <p:cNvSpPr/>
          <p:nvPr/>
        </p:nvSpPr>
        <p:spPr>
          <a:xfrm>
            <a:off x="8819232" y="4071008"/>
            <a:ext cx="122634" cy="115491"/>
          </a:xfrm>
          <a:prstGeom prst="ellipse">
            <a:avLst/>
          </a:prstGeom>
          <a:solidFill>
            <a:srgbClr val="FF3300"/>
          </a:solid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 name="Google Shape;288;p11"/>
          <p:cNvSpPr txBox="1"/>
          <p:nvPr/>
        </p:nvSpPr>
        <p:spPr>
          <a:xfrm>
            <a:off x="8825185" y="4181960"/>
            <a:ext cx="685800" cy="34624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Goal</a:t>
            </a:r>
            <a:endParaRPr/>
          </a:p>
        </p:txBody>
      </p:sp>
      <p:sp>
        <p:nvSpPr>
          <p:cNvPr id="289" name="Google Shape;289;p11"/>
          <p:cNvSpPr/>
          <p:nvPr/>
        </p:nvSpPr>
        <p:spPr>
          <a:xfrm>
            <a:off x="8003654" y="3956707"/>
            <a:ext cx="652463" cy="342900"/>
          </a:xfrm>
          <a:prstGeom prst="ellipse">
            <a:avLst/>
          </a:prstGeom>
          <a:noFill/>
          <a:ln w="952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 name="Google Shape;290;p11"/>
          <p:cNvSpPr txBox="1"/>
          <p:nvPr/>
        </p:nvSpPr>
        <p:spPr>
          <a:xfrm>
            <a:off x="172944" y="5847961"/>
            <a:ext cx="3140796" cy="523862"/>
          </a:xfrm>
          <a:prstGeom prst="rect">
            <a:avLst/>
          </a:prstGeom>
          <a:noFill/>
          <a:ln>
            <a:noFill/>
          </a:ln>
        </p:spPr>
        <p:txBody>
          <a:bodyPr spcFirstLastPara="1" wrap="square" lIns="92075" tIns="46025" rIns="92075" bIns="46025" anchor="ctr" anchorCtr="0">
            <a:spAutoFit/>
          </a:bodyPr>
          <a:lstStyle/>
          <a:p>
            <a:pPr marL="0" marR="0" lvl="0" indent="0" algn="ctr" rtl="0">
              <a:spcBef>
                <a:spcPts val="0"/>
              </a:spcBef>
              <a:spcAft>
                <a:spcPts val="0"/>
              </a:spcAft>
              <a:buNone/>
            </a:pPr>
            <a:r>
              <a:rPr lang="en-US" sz="1400">
                <a:solidFill>
                  <a:schemeClr val="dk1"/>
                </a:solidFill>
                <a:latin typeface="Open Sans"/>
                <a:ea typeface="Open Sans"/>
                <a:cs typeface="Open Sans"/>
                <a:sym typeface="Open Sans"/>
              </a:rPr>
              <a:t>Slide credit: </a:t>
            </a:r>
            <a:r>
              <a:rPr lang="en-US" sz="1400">
                <a:solidFill>
                  <a:schemeClr val="dk1"/>
                </a:solidFill>
                <a:latin typeface="Calibri"/>
                <a:ea typeface="Calibri"/>
                <a:cs typeface="Calibri"/>
                <a:sym typeface="Calibri"/>
              </a:rPr>
              <a:t>Dan Klein and Pieter Abbeel</a:t>
            </a:r>
            <a:endParaRPr sz="1400">
              <a:solidFill>
                <a:schemeClr val="dk1"/>
              </a:solidFill>
              <a:latin typeface="Calibri"/>
              <a:ea typeface="Calibri"/>
              <a:cs typeface="Calibri"/>
              <a:sym typeface="Calibri"/>
            </a:endParaRPr>
          </a:p>
          <a:p>
            <a:pPr marL="0" marR="0" lvl="0" indent="0" algn="ctr" rtl="0">
              <a:spcBef>
                <a:spcPts val="0"/>
              </a:spcBef>
              <a:spcAft>
                <a:spcPts val="0"/>
              </a:spcAft>
              <a:buNone/>
            </a:pPr>
            <a:r>
              <a:rPr lang="en-US" sz="1400">
                <a:solidFill>
                  <a:schemeClr val="dk1"/>
                </a:solidFill>
                <a:latin typeface="Calibri"/>
                <a:ea typeface="Calibri"/>
                <a:cs typeface="Calibri"/>
                <a:sym typeface="Calibri"/>
              </a:rPr>
              <a:t>http://ai.berkeley.edu</a:t>
            </a:r>
            <a:endParaRPr sz="1400">
              <a:solidFill>
                <a:schemeClr val="dk1"/>
              </a:solidFill>
              <a:latin typeface="Open Sans"/>
              <a:ea typeface="Open Sans"/>
              <a:cs typeface="Open Sans"/>
              <a:sym typeface="Open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A* Applications</a:t>
            </a:r>
            <a:endParaRPr/>
          </a:p>
        </p:txBody>
      </p:sp>
      <p:sp>
        <p:nvSpPr>
          <p:cNvPr id="297" name="Google Shape;297;p12"/>
          <p:cNvSpPr txBox="1">
            <a:spLocks noGrp="1"/>
          </p:cNvSpPr>
          <p:nvPr>
            <p:ph type="body" idx="1"/>
          </p:nvPr>
        </p:nvSpPr>
        <p:spPr>
          <a:xfrm>
            <a:off x="399673" y="1348547"/>
            <a:ext cx="10515600" cy="4793836"/>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571500" lvl="0" indent="-342900" algn="l" rtl="0">
              <a:lnSpc>
                <a:spcPct val="140000"/>
              </a:lnSpc>
              <a:spcBef>
                <a:spcPts val="0"/>
              </a:spcBef>
              <a:spcAft>
                <a:spcPts val="0"/>
              </a:spcAft>
              <a:buClr>
                <a:schemeClr val="dk1"/>
              </a:buClr>
              <a:buSzPts val="2000"/>
              <a:buNone/>
            </a:pPr>
            <a:r>
              <a:rPr lang="en-US"/>
              <a:t>Pathing / routing problems (A* is in your GPS!)</a:t>
            </a:r>
            <a:endParaRPr/>
          </a:p>
          <a:p>
            <a:pPr marL="571500" lvl="0" indent="-342900" algn="l" rtl="0">
              <a:lnSpc>
                <a:spcPct val="140000"/>
              </a:lnSpc>
              <a:spcBef>
                <a:spcPts val="0"/>
              </a:spcBef>
              <a:spcAft>
                <a:spcPts val="0"/>
              </a:spcAft>
              <a:buClr>
                <a:schemeClr val="dk1"/>
              </a:buClr>
              <a:buSzPts val="2000"/>
              <a:buNone/>
            </a:pPr>
            <a:r>
              <a:rPr lang="en-US"/>
              <a:t>Video games</a:t>
            </a:r>
            <a:endParaRPr/>
          </a:p>
          <a:p>
            <a:pPr marL="571500" lvl="0" indent="-342900" algn="l" rtl="0">
              <a:lnSpc>
                <a:spcPct val="140000"/>
              </a:lnSpc>
              <a:spcBef>
                <a:spcPts val="0"/>
              </a:spcBef>
              <a:spcAft>
                <a:spcPts val="0"/>
              </a:spcAft>
              <a:buClr>
                <a:schemeClr val="dk1"/>
              </a:buClr>
              <a:buSzPts val="2000"/>
              <a:buNone/>
            </a:pPr>
            <a:r>
              <a:rPr lang="en-US"/>
              <a:t>Robot motion planning</a:t>
            </a:r>
            <a:endParaRPr/>
          </a:p>
          <a:p>
            <a:pPr marL="571500" lvl="0" indent="-342900" algn="l" rtl="0">
              <a:lnSpc>
                <a:spcPct val="140000"/>
              </a:lnSpc>
              <a:spcBef>
                <a:spcPts val="0"/>
              </a:spcBef>
              <a:spcAft>
                <a:spcPts val="0"/>
              </a:spcAft>
              <a:buClr>
                <a:schemeClr val="dk1"/>
              </a:buClr>
              <a:buSzPts val="2000"/>
              <a:buNone/>
            </a:pPr>
            <a:r>
              <a:rPr lang="en-US"/>
              <a:t>Resource planning problems</a:t>
            </a:r>
            <a:endParaRPr/>
          </a:p>
          <a:p>
            <a:pPr marL="571500" lvl="0" indent="-342900" algn="l" rtl="0">
              <a:lnSpc>
                <a:spcPct val="140000"/>
              </a:lnSpc>
              <a:spcBef>
                <a:spcPts val="0"/>
              </a:spcBef>
              <a:spcAft>
                <a:spcPts val="0"/>
              </a:spcAft>
              <a:buClr>
                <a:schemeClr val="dk1"/>
              </a:buClr>
              <a:buSzPts val="2000"/>
              <a:buNone/>
            </a:pPr>
            <a:r>
              <a:rPr lang="en-US"/>
              <a:t>…</a:t>
            </a:r>
            <a:endParaRPr/>
          </a:p>
          <a:p>
            <a:pPr marL="228600" lvl="0" indent="0" algn="l" rtl="0">
              <a:lnSpc>
                <a:spcPct val="140000"/>
              </a:lnSpc>
              <a:spcBef>
                <a:spcPts val="0"/>
              </a:spcBef>
              <a:spcAft>
                <a:spcPts val="0"/>
              </a:spcAft>
              <a:buClr>
                <a:schemeClr val="dk1"/>
              </a:buClr>
              <a:buSzPts val="2000"/>
              <a:buNone/>
            </a:pPr>
            <a:endParaRPr/>
          </a:p>
          <a:p>
            <a:pPr marL="228600" lvl="0" indent="0" algn="l" rtl="0">
              <a:lnSpc>
                <a:spcPct val="140000"/>
              </a:lnSpc>
              <a:spcBef>
                <a:spcPts val="0"/>
              </a:spcBef>
              <a:spcAft>
                <a:spcPts val="0"/>
              </a:spcAft>
              <a:buClr>
                <a:schemeClr val="dk1"/>
              </a:buClr>
              <a:buSzPts val="2000"/>
              <a:buNone/>
            </a:pPr>
            <a:endParaRPr/>
          </a:p>
        </p:txBody>
      </p:sp>
      <p:pic>
        <p:nvPicPr>
          <p:cNvPr id="298" name="Google Shape;298;p12"/>
          <p:cNvPicPr preferRelativeResize="0"/>
          <p:nvPr/>
        </p:nvPicPr>
        <p:blipFill rotWithShape="1">
          <a:blip r:embed="rId3">
            <a:alphaModFix/>
          </a:blip>
          <a:srcRect/>
          <a:stretch/>
        </p:blipFill>
        <p:spPr>
          <a:xfrm>
            <a:off x="686896" y="3631150"/>
            <a:ext cx="5409104" cy="2740673"/>
          </a:xfrm>
          <a:prstGeom prst="rect">
            <a:avLst/>
          </a:prstGeom>
          <a:noFill/>
          <a:ln>
            <a:noFill/>
          </a:ln>
        </p:spPr>
      </p:pic>
      <p:pic>
        <p:nvPicPr>
          <p:cNvPr id="299" name="Google Shape;299;p12"/>
          <p:cNvPicPr preferRelativeResize="0"/>
          <p:nvPr/>
        </p:nvPicPr>
        <p:blipFill rotWithShape="1">
          <a:blip r:embed="rId4">
            <a:alphaModFix/>
          </a:blip>
          <a:srcRect/>
          <a:stretch/>
        </p:blipFill>
        <p:spPr>
          <a:xfrm>
            <a:off x="7040069" y="2063578"/>
            <a:ext cx="2512073" cy="2512073"/>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Supplemental Reading</a:t>
            </a:r>
            <a:endParaRPr/>
          </a:p>
        </p:txBody>
      </p:sp>
      <p:sp>
        <p:nvSpPr>
          <p:cNvPr id="305" name="Google Shape;305;p13"/>
          <p:cNvSpPr txBox="1">
            <a:spLocks noGrp="1"/>
          </p:cNvSpPr>
          <p:nvPr>
            <p:ph type="body" idx="1"/>
          </p:nvPr>
        </p:nvSpPr>
        <p:spPr>
          <a:xfrm>
            <a:off x="724273" y="1819362"/>
            <a:ext cx="52578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F0000"/>
              </a:buClr>
              <a:buSzPts val="2000"/>
              <a:buNone/>
            </a:pPr>
            <a:r>
              <a:rPr lang="en-US" dirty="0">
                <a:solidFill>
                  <a:srgbClr val="FF0000"/>
                </a:solidFill>
              </a:rPr>
              <a:t>I recommend this A* tutorial by Amit Patel of Red Blob Games</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endParaRPr dirty="0"/>
          </a:p>
        </p:txBody>
      </p:sp>
      <p:pic>
        <p:nvPicPr>
          <p:cNvPr id="306" name="Google Shape;306;p13"/>
          <p:cNvPicPr preferRelativeResize="0">
            <a:picLocks noGrp="1"/>
          </p:cNvPicPr>
          <p:nvPr>
            <p:ph type="body" idx="2"/>
          </p:nvPr>
        </p:nvPicPr>
        <p:blipFill rotWithShape="1">
          <a:blip r:embed="rId3">
            <a:alphaModFix/>
          </a:blip>
          <a:srcRect/>
          <a:stretch/>
        </p:blipFill>
        <p:spPr>
          <a:xfrm>
            <a:off x="6096000" y="227949"/>
            <a:ext cx="5257800" cy="6236227"/>
          </a:xfrm>
          <a:prstGeom prst="rect">
            <a:avLst/>
          </a:prstGeom>
          <a:noFill/>
          <a:ln>
            <a:noFill/>
          </a:ln>
        </p:spPr>
      </p:pic>
      <p:sp>
        <p:nvSpPr>
          <p:cNvPr id="307" name="Google Shape;307;p13"/>
          <p:cNvSpPr/>
          <p:nvPr/>
        </p:nvSpPr>
        <p:spPr>
          <a:xfrm>
            <a:off x="1029073" y="4850489"/>
            <a:ext cx="46482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https://www.redblobgames.com/pathfinding/a-star/introduction.html</a:t>
            </a:r>
            <a:endParaRPr sz="2000">
              <a:solidFill>
                <a:schemeClr val="dk1"/>
              </a:solidFill>
              <a:latin typeface="Open Sans"/>
              <a:ea typeface="Open Sans"/>
              <a:cs typeface="Open Sans"/>
              <a:sym typeface="Open Sans"/>
            </a:endParaRPr>
          </a:p>
        </p:txBody>
      </p:sp>
      <p:sp>
        <p:nvSpPr>
          <p:cNvPr id="2" name="Google Shape;295;p20">
            <a:extLst>
              <a:ext uri="{FF2B5EF4-FFF2-40B4-BE49-F238E27FC236}">
                <a16:creationId xmlns:a16="http://schemas.microsoft.com/office/drawing/2014/main" id="{DF39E633-F3AF-59CB-8E45-8A18B5FD550F}"/>
              </a:ext>
            </a:extLst>
          </p:cNvPr>
          <p:cNvSpPr/>
          <p:nvPr/>
        </p:nvSpPr>
        <p:spPr>
          <a:xfrm>
            <a:off x="1615986" y="2868179"/>
            <a:ext cx="4156363" cy="955765"/>
          </a:xfrm>
          <a:prstGeom prst="wedgeRoundRectCallout">
            <a:avLst>
              <a:gd name="adj1" fmla="val 5021"/>
              <a:gd name="adj2" fmla="val -108414"/>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This is not the solution to the HW assignment.</a:t>
            </a:r>
            <a:endParaRPr sz="2500" b="1" dirty="0">
              <a:solidFill>
                <a:schemeClr val="dk1"/>
              </a:solidFill>
              <a:latin typeface="Open Sans"/>
              <a:ea typeface="Open Sans"/>
              <a:cs typeface="Open Sans"/>
              <a:sym typeface="Open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Pathfinding in Games</a:t>
            </a:r>
            <a:endParaRPr/>
          </a:p>
        </p:txBody>
      </p:sp>
      <p:pic>
        <p:nvPicPr>
          <p:cNvPr id="313" name="Google Shape;313;p14"/>
          <p:cNvPicPr preferRelativeResize="0"/>
          <p:nvPr/>
        </p:nvPicPr>
        <p:blipFill rotWithShape="1">
          <a:blip r:embed="rId3">
            <a:alphaModFix/>
          </a:blip>
          <a:srcRect/>
          <a:stretch/>
        </p:blipFill>
        <p:spPr>
          <a:xfrm>
            <a:off x="536022" y="1137177"/>
            <a:ext cx="7772400" cy="3941117"/>
          </a:xfrm>
          <a:prstGeom prst="rect">
            <a:avLst/>
          </a:prstGeom>
          <a:noFill/>
          <a:ln>
            <a:noFill/>
          </a:ln>
        </p:spPr>
      </p:pic>
      <p:sp>
        <p:nvSpPr>
          <p:cNvPr id="314" name="Google Shape;314;p14"/>
          <p:cNvSpPr/>
          <p:nvPr/>
        </p:nvSpPr>
        <p:spPr>
          <a:xfrm>
            <a:off x="399672" y="5333886"/>
            <a:ext cx="1203181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https://www.redblobgames.com/pathfinding/a-star/introduction.html</a:t>
            </a:r>
            <a:endParaRPr sz="2400">
              <a:solidFill>
                <a:schemeClr val="dk1"/>
              </a:solidFill>
              <a:latin typeface="Open Sans"/>
              <a:ea typeface="Open Sans"/>
              <a:cs typeface="Open Sans"/>
              <a:sym typeface="Open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Pathfinding in Games</a:t>
            </a:r>
            <a:endParaRPr/>
          </a:p>
        </p:txBody>
      </p:sp>
      <p:sp>
        <p:nvSpPr>
          <p:cNvPr id="320" name="Google Shape;320;p15"/>
          <p:cNvSpPr/>
          <p:nvPr/>
        </p:nvSpPr>
        <p:spPr>
          <a:xfrm>
            <a:off x="399672" y="5333886"/>
            <a:ext cx="1203181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https://www.redblobgames.com/pathfinding/a-star/introduction.html</a:t>
            </a:r>
            <a:endParaRPr sz="2400">
              <a:solidFill>
                <a:schemeClr val="dk1"/>
              </a:solidFill>
              <a:latin typeface="Open Sans"/>
              <a:ea typeface="Open Sans"/>
              <a:cs typeface="Open Sans"/>
              <a:sym typeface="Open Sans"/>
            </a:endParaRPr>
          </a:p>
        </p:txBody>
      </p:sp>
      <p:pic>
        <p:nvPicPr>
          <p:cNvPr id="321" name="Google Shape;321;p15"/>
          <p:cNvPicPr preferRelativeResize="0"/>
          <p:nvPr/>
        </p:nvPicPr>
        <p:blipFill rotWithShape="1">
          <a:blip r:embed="rId4">
            <a:alphaModFix/>
          </a:blip>
          <a:srcRect/>
          <a:stretch/>
        </p:blipFill>
        <p:spPr>
          <a:xfrm>
            <a:off x="545166" y="1153840"/>
            <a:ext cx="7772400" cy="3938102"/>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3F87BDCC-F5CD-098C-F43D-72AD2B0462BB}"/>
                  </a:ext>
                </a:extLst>
              </p14:cNvPr>
              <p14:cNvContentPartPr/>
              <p14:nvPr/>
            </p14:nvContentPartPr>
            <p14:xfrm>
              <a:off x="6467760" y="1178640"/>
              <a:ext cx="497520" cy="696240"/>
            </p14:xfrm>
          </p:contentPart>
        </mc:Choice>
        <mc:Fallback xmlns="">
          <p:pic>
            <p:nvPicPr>
              <p:cNvPr id="2" name="Ink 1">
                <a:extLst>
                  <a:ext uri="{FF2B5EF4-FFF2-40B4-BE49-F238E27FC236}">
                    <a16:creationId xmlns:a16="http://schemas.microsoft.com/office/drawing/2014/main" id="{3F87BDCC-F5CD-098C-F43D-72AD2B0462BB}"/>
                  </a:ext>
                </a:extLst>
              </p:cNvPr>
              <p:cNvPicPr/>
              <p:nvPr/>
            </p:nvPicPr>
            <p:blipFill>
              <a:blip r:embed="rId6"/>
              <a:stretch>
                <a:fillRect/>
              </a:stretch>
            </p:blipFill>
            <p:spPr>
              <a:xfrm>
                <a:off x="6458400" y="1169280"/>
                <a:ext cx="516240" cy="714960"/>
              </a:xfrm>
              <a:prstGeom prst="rect">
                <a:avLst/>
              </a:prstGeom>
            </p:spPr>
          </p:pic>
        </mc:Fallback>
      </mc:AlternateContent>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Pathfinding in Games</a:t>
            </a:r>
            <a:endParaRPr/>
          </a:p>
        </p:txBody>
      </p:sp>
      <p:sp>
        <p:nvSpPr>
          <p:cNvPr id="327" name="Google Shape;327;p16"/>
          <p:cNvSpPr/>
          <p:nvPr/>
        </p:nvSpPr>
        <p:spPr>
          <a:xfrm>
            <a:off x="399672" y="5333886"/>
            <a:ext cx="1203181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https://www.redblobgames.com/pathfinding/a-star/introduction.html</a:t>
            </a:r>
            <a:endParaRPr sz="2400">
              <a:solidFill>
                <a:schemeClr val="dk1"/>
              </a:solidFill>
              <a:latin typeface="Open Sans"/>
              <a:ea typeface="Open Sans"/>
              <a:cs typeface="Open Sans"/>
              <a:sym typeface="Open Sans"/>
            </a:endParaRPr>
          </a:p>
        </p:txBody>
      </p:sp>
      <p:pic>
        <p:nvPicPr>
          <p:cNvPr id="328" name="Google Shape;328;p16"/>
          <p:cNvPicPr preferRelativeResize="0"/>
          <p:nvPr/>
        </p:nvPicPr>
        <p:blipFill rotWithShape="1">
          <a:blip r:embed="rId4">
            <a:alphaModFix/>
          </a:blip>
          <a:srcRect/>
          <a:stretch/>
        </p:blipFill>
        <p:spPr>
          <a:xfrm>
            <a:off x="536022" y="1080737"/>
            <a:ext cx="7772400" cy="4002980"/>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ED960B5B-DE92-B4FC-94E8-A5E28ED3599E}"/>
                  </a:ext>
                </a:extLst>
              </p14:cNvPr>
              <p14:cNvContentPartPr/>
              <p14:nvPr/>
            </p14:nvContentPartPr>
            <p14:xfrm>
              <a:off x="3366360" y="2045160"/>
              <a:ext cx="504000" cy="728640"/>
            </p14:xfrm>
          </p:contentPart>
        </mc:Choice>
        <mc:Fallback xmlns="">
          <p:pic>
            <p:nvPicPr>
              <p:cNvPr id="2" name="Ink 1">
                <a:extLst>
                  <a:ext uri="{FF2B5EF4-FFF2-40B4-BE49-F238E27FC236}">
                    <a16:creationId xmlns:a16="http://schemas.microsoft.com/office/drawing/2014/main" id="{ED960B5B-DE92-B4FC-94E8-A5E28ED3599E}"/>
                  </a:ext>
                </a:extLst>
              </p:cNvPr>
              <p:cNvPicPr/>
              <p:nvPr/>
            </p:nvPicPr>
            <p:blipFill>
              <a:blip r:embed="rId6"/>
              <a:stretch>
                <a:fillRect/>
              </a:stretch>
            </p:blipFill>
            <p:spPr>
              <a:xfrm>
                <a:off x="3357000" y="2035800"/>
                <a:ext cx="522720" cy="747360"/>
              </a:xfrm>
              <a:prstGeom prst="rect">
                <a:avLst/>
              </a:prstGeom>
            </p:spPr>
          </p:pic>
        </mc:Fallback>
      </mc:AlternateContent>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1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Breadth First Search</a:t>
            </a:r>
            <a:endParaRPr>
              <a:solidFill>
                <a:srgbClr val="370661"/>
              </a:solidFill>
            </a:endParaRPr>
          </a:p>
        </p:txBody>
      </p:sp>
      <p:sp>
        <p:nvSpPr>
          <p:cNvPr id="334" name="Google Shape;334;p17"/>
          <p:cNvSpPr/>
          <p:nvPr/>
        </p:nvSpPr>
        <p:spPr>
          <a:xfrm>
            <a:off x="399672" y="5333886"/>
            <a:ext cx="1203181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https://www.redblobgames.com/pathfinding/a-star/introduction.html</a:t>
            </a:r>
            <a:endParaRPr sz="2400">
              <a:solidFill>
                <a:schemeClr val="dk1"/>
              </a:solidFill>
              <a:latin typeface="Open Sans"/>
              <a:ea typeface="Open Sans"/>
              <a:cs typeface="Open Sans"/>
              <a:sym typeface="Open Sans"/>
            </a:endParaRPr>
          </a:p>
        </p:txBody>
      </p:sp>
      <p:pic>
        <p:nvPicPr>
          <p:cNvPr id="335" name="Google Shape;335;p17"/>
          <p:cNvPicPr preferRelativeResize="0"/>
          <p:nvPr/>
        </p:nvPicPr>
        <p:blipFill rotWithShape="1">
          <a:blip r:embed="rId4">
            <a:alphaModFix/>
          </a:blip>
          <a:srcRect/>
          <a:stretch/>
        </p:blipFill>
        <p:spPr>
          <a:xfrm>
            <a:off x="536022" y="1260211"/>
            <a:ext cx="7772400" cy="3914775"/>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969CD135-7A53-B343-671B-439CF86D6E4D}"/>
                  </a:ext>
                </a:extLst>
              </p14:cNvPr>
              <p14:cNvContentPartPr/>
              <p14:nvPr/>
            </p14:nvContentPartPr>
            <p14:xfrm>
              <a:off x="8077320" y="6184800"/>
              <a:ext cx="360" cy="360"/>
            </p14:xfrm>
          </p:contentPart>
        </mc:Choice>
        <mc:Fallback xmlns="">
          <p:pic>
            <p:nvPicPr>
              <p:cNvPr id="2" name="Ink 1">
                <a:extLst>
                  <a:ext uri="{FF2B5EF4-FFF2-40B4-BE49-F238E27FC236}">
                    <a16:creationId xmlns:a16="http://schemas.microsoft.com/office/drawing/2014/main" id="{969CD135-7A53-B343-671B-439CF86D6E4D}"/>
                  </a:ext>
                </a:extLst>
              </p:cNvPr>
              <p:cNvPicPr/>
              <p:nvPr/>
            </p:nvPicPr>
            <p:blipFill>
              <a:blip r:embed="rId6"/>
              <a:stretch>
                <a:fillRect/>
              </a:stretch>
            </p:blipFill>
            <p:spPr>
              <a:xfrm>
                <a:off x="8067960" y="6175440"/>
                <a:ext cx="19080" cy="19080"/>
              </a:xfrm>
              <a:prstGeom prst="rect">
                <a:avLst/>
              </a:prstGeom>
            </p:spPr>
          </p:pic>
        </mc:Fallback>
      </mc:AlternateContent>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BFS in 10 lines of Python</a:t>
            </a:r>
            <a:endParaRPr>
              <a:solidFill>
                <a:srgbClr val="370661"/>
              </a:solidFill>
            </a:endParaRPr>
          </a:p>
        </p:txBody>
      </p:sp>
      <p:sp>
        <p:nvSpPr>
          <p:cNvPr id="341" name="Google Shape;341;p18"/>
          <p:cNvSpPr/>
          <p:nvPr/>
        </p:nvSpPr>
        <p:spPr>
          <a:xfrm>
            <a:off x="399673" y="5937390"/>
            <a:ext cx="1203181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https://www.redblobgames.com/pathfinding/a-star/introduction.html</a:t>
            </a:r>
            <a:endParaRPr sz="2400">
              <a:solidFill>
                <a:schemeClr val="dk1"/>
              </a:solidFill>
              <a:latin typeface="Open Sans"/>
              <a:ea typeface="Open Sans"/>
              <a:cs typeface="Open Sans"/>
              <a:sym typeface="Open Sans"/>
            </a:endParaRPr>
          </a:p>
        </p:txBody>
      </p:sp>
      <p:pic>
        <p:nvPicPr>
          <p:cNvPr id="342" name="Google Shape;342;p18"/>
          <p:cNvPicPr preferRelativeResize="0"/>
          <p:nvPr/>
        </p:nvPicPr>
        <p:blipFill rotWithShape="1">
          <a:blip r:embed="rId4">
            <a:alphaModFix/>
          </a:blip>
          <a:srcRect/>
          <a:stretch/>
        </p:blipFill>
        <p:spPr>
          <a:xfrm>
            <a:off x="1032656" y="1295400"/>
            <a:ext cx="7078688" cy="45720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1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Finding the shortest path</a:t>
            </a:r>
            <a:endParaRPr>
              <a:solidFill>
                <a:srgbClr val="370661"/>
              </a:solidFill>
            </a:endParaRPr>
          </a:p>
        </p:txBody>
      </p:sp>
      <p:sp>
        <p:nvSpPr>
          <p:cNvPr id="348" name="Google Shape;348;p19"/>
          <p:cNvSpPr/>
          <p:nvPr/>
        </p:nvSpPr>
        <p:spPr>
          <a:xfrm>
            <a:off x="399673" y="5937390"/>
            <a:ext cx="1203181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https://www.redblobgames.com/pathfinding/a-star/introduction.html</a:t>
            </a:r>
            <a:endParaRPr sz="2400">
              <a:solidFill>
                <a:schemeClr val="dk1"/>
              </a:solidFill>
              <a:latin typeface="Open Sans"/>
              <a:ea typeface="Open Sans"/>
              <a:cs typeface="Open Sans"/>
              <a:sym typeface="Open Sans"/>
            </a:endParaRPr>
          </a:p>
        </p:txBody>
      </p:sp>
      <p:pic>
        <p:nvPicPr>
          <p:cNvPr id="349" name="Google Shape;349;p19"/>
          <p:cNvPicPr preferRelativeResize="0"/>
          <p:nvPr/>
        </p:nvPicPr>
        <p:blipFill rotWithShape="1">
          <a:blip r:embed="rId4">
            <a:alphaModFix/>
          </a:blip>
          <a:srcRect/>
          <a:stretch/>
        </p:blipFill>
        <p:spPr>
          <a:xfrm>
            <a:off x="536022" y="1210750"/>
            <a:ext cx="7772400" cy="3977477"/>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4A99BF5F-F6DF-6F67-F5A6-EA0E9BEC3F6E}"/>
                  </a:ext>
                </a:extLst>
              </p14:cNvPr>
              <p14:cNvContentPartPr/>
              <p14:nvPr/>
            </p14:nvContentPartPr>
            <p14:xfrm>
              <a:off x="2704320" y="1316880"/>
              <a:ext cx="5465520" cy="3469320"/>
            </p14:xfrm>
          </p:contentPart>
        </mc:Choice>
        <mc:Fallback xmlns="">
          <p:pic>
            <p:nvPicPr>
              <p:cNvPr id="2" name="Ink 1">
                <a:extLst>
                  <a:ext uri="{FF2B5EF4-FFF2-40B4-BE49-F238E27FC236}">
                    <a16:creationId xmlns:a16="http://schemas.microsoft.com/office/drawing/2014/main" id="{4A99BF5F-F6DF-6F67-F5A6-EA0E9BEC3F6E}"/>
                  </a:ext>
                </a:extLst>
              </p:cNvPr>
              <p:cNvPicPr/>
              <p:nvPr/>
            </p:nvPicPr>
            <p:blipFill>
              <a:blip r:embed="rId6"/>
              <a:stretch>
                <a:fillRect/>
              </a:stretch>
            </p:blipFill>
            <p:spPr>
              <a:xfrm>
                <a:off x="2694960" y="1307520"/>
                <a:ext cx="5484240" cy="348804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Freeform 148">
            <a:extLst>
              <a:ext uri="{FF2B5EF4-FFF2-40B4-BE49-F238E27FC236}">
                <a16:creationId xmlns:a16="http://schemas.microsoft.com/office/drawing/2014/main" id="{D79B8D33-549D-4347-8FA7-C88A9D69F12D}"/>
              </a:ext>
            </a:extLst>
          </p:cNvPr>
          <p:cNvSpPr/>
          <p:nvPr/>
        </p:nvSpPr>
        <p:spPr>
          <a:xfrm>
            <a:off x="0" y="1676773"/>
            <a:ext cx="11283303" cy="2522524"/>
          </a:xfrm>
          <a:custGeom>
            <a:avLst/>
            <a:gdLst>
              <a:gd name="connsiteX0" fmla="*/ 1611499 w 11283303"/>
              <a:gd name="connsiteY0" fmla="*/ 1303191 h 2522524"/>
              <a:gd name="connsiteX1" fmla="*/ 484827 w 11283303"/>
              <a:gd name="connsiteY1" fmla="*/ 1229713 h 2522524"/>
              <a:gd name="connsiteX2" fmla="*/ 297049 w 11283303"/>
              <a:gd name="connsiteY2" fmla="*/ 2340055 h 2522524"/>
              <a:gd name="connsiteX3" fmla="*/ 4493492 w 11283303"/>
              <a:gd name="connsiteY3" fmla="*/ 2405370 h 2522524"/>
              <a:gd name="connsiteX4" fmla="*/ 5693642 w 11283303"/>
              <a:gd name="connsiteY4" fmla="*/ 1180727 h 2522524"/>
              <a:gd name="connsiteX5" fmla="*/ 7481620 w 11283303"/>
              <a:gd name="connsiteY5" fmla="*/ 1409327 h 2522524"/>
              <a:gd name="connsiteX6" fmla="*/ 11261685 w 11283303"/>
              <a:gd name="connsiteY6" fmla="*/ 1074591 h 2522524"/>
              <a:gd name="connsiteX7" fmla="*/ 8820563 w 11283303"/>
              <a:gd name="connsiteY7" fmla="*/ 5070 h 2522524"/>
              <a:gd name="connsiteX8" fmla="*/ 4591463 w 11283303"/>
              <a:gd name="connsiteY8" fmla="*/ 699034 h 2522524"/>
              <a:gd name="connsiteX9" fmla="*/ 1611499 w 11283303"/>
              <a:gd name="connsiteY9" fmla="*/ 1303191 h 252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83303" h="2522524">
                <a:moveTo>
                  <a:pt x="1611499" y="1303191"/>
                </a:moveTo>
                <a:cubicBezTo>
                  <a:pt x="927060" y="1391638"/>
                  <a:pt x="703902" y="1056902"/>
                  <a:pt x="484827" y="1229713"/>
                </a:cubicBezTo>
                <a:cubicBezTo>
                  <a:pt x="265752" y="1402524"/>
                  <a:pt x="-371062" y="2144112"/>
                  <a:pt x="297049" y="2340055"/>
                </a:cubicBezTo>
                <a:cubicBezTo>
                  <a:pt x="965160" y="2535998"/>
                  <a:pt x="3594060" y="2598591"/>
                  <a:pt x="4493492" y="2405370"/>
                </a:cubicBezTo>
                <a:cubicBezTo>
                  <a:pt x="5392924" y="2212149"/>
                  <a:pt x="5195621" y="1346734"/>
                  <a:pt x="5693642" y="1180727"/>
                </a:cubicBezTo>
                <a:cubicBezTo>
                  <a:pt x="6191663" y="1014720"/>
                  <a:pt x="6553613" y="1427016"/>
                  <a:pt x="7481620" y="1409327"/>
                </a:cubicBezTo>
                <a:cubicBezTo>
                  <a:pt x="8409627" y="1391638"/>
                  <a:pt x="11038528" y="1308634"/>
                  <a:pt x="11261685" y="1074591"/>
                </a:cubicBezTo>
                <a:cubicBezTo>
                  <a:pt x="11484842" y="840548"/>
                  <a:pt x="9932267" y="67663"/>
                  <a:pt x="8820563" y="5070"/>
                </a:cubicBezTo>
                <a:cubicBezTo>
                  <a:pt x="7708859" y="-57523"/>
                  <a:pt x="5792974" y="475877"/>
                  <a:pt x="4591463" y="699034"/>
                </a:cubicBezTo>
                <a:cubicBezTo>
                  <a:pt x="3389952" y="922191"/>
                  <a:pt x="2295938" y="1214744"/>
                  <a:pt x="1611499" y="1303191"/>
                </a:cubicBez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EAE5FF-2399-544C-8AA1-46FA1E7F6831}"/>
              </a:ext>
            </a:extLst>
          </p:cNvPr>
          <p:cNvSpPr>
            <a:spLocks noGrp="1"/>
          </p:cNvSpPr>
          <p:nvPr>
            <p:ph type="title"/>
          </p:nvPr>
        </p:nvSpPr>
        <p:spPr/>
        <p:txBody>
          <a:bodyPr/>
          <a:lstStyle/>
          <a:p>
            <a:r>
              <a:rPr lang="en-US" dirty="0"/>
              <a:t>Search Tree </a:t>
            </a:r>
          </a:p>
        </p:txBody>
      </p:sp>
      <p:cxnSp>
        <p:nvCxnSpPr>
          <p:cNvPr id="28" name="Straight Connector 27">
            <a:extLst>
              <a:ext uri="{FF2B5EF4-FFF2-40B4-BE49-F238E27FC236}">
                <a16:creationId xmlns:a16="http://schemas.microsoft.com/office/drawing/2014/main" id="{1D8B2B7F-A080-2B48-B438-72325173576F}"/>
              </a:ext>
            </a:extLst>
          </p:cNvPr>
          <p:cNvCxnSpPr>
            <a:cxnSpLocks/>
            <a:stCxn id="40" idx="1"/>
            <a:endCxn id="43" idx="5"/>
          </p:cNvCxnSpPr>
          <p:nvPr/>
        </p:nvCxnSpPr>
        <p:spPr>
          <a:xfrm flipH="1" flipV="1">
            <a:off x="4898732" y="1401396"/>
            <a:ext cx="1384197" cy="97083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F39A0B7-16AE-5345-950B-D5B7C17FEA44}"/>
              </a:ext>
            </a:extLst>
          </p:cNvPr>
          <p:cNvCxnSpPr>
            <a:cxnSpLocks/>
            <a:stCxn id="43" idx="6"/>
            <a:endCxn id="49" idx="2"/>
          </p:cNvCxnSpPr>
          <p:nvPr/>
        </p:nvCxnSpPr>
        <p:spPr>
          <a:xfrm>
            <a:off x="4963121" y="1245946"/>
            <a:ext cx="4258703" cy="119057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29B662E-430A-0742-873A-23F8C7455F2F}"/>
              </a:ext>
            </a:extLst>
          </p:cNvPr>
          <p:cNvCxnSpPr>
            <a:cxnSpLocks/>
            <a:endCxn id="46" idx="7"/>
          </p:cNvCxnSpPr>
          <p:nvPr/>
        </p:nvCxnSpPr>
        <p:spPr>
          <a:xfrm flipH="1">
            <a:off x="2595182" y="1272803"/>
            <a:ext cx="2087712" cy="101032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37A2F6B2-E2CC-3A4D-949D-C029E80CD96E}"/>
              </a:ext>
            </a:extLst>
          </p:cNvPr>
          <p:cNvSpPr/>
          <p:nvPr/>
        </p:nvSpPr>
        <p:spPr>
          <a:xfrm>
            <a:off x="4523442" y="1026106"/>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4" name="Rectangle 43">
            <a:extLst>
              <a:ext uri="{FF2B5EF4-FFF2-40B4-BE49-F238E27FC236}">
                <a16:creationId xmlns:a16="http://schemas.microsoft.com/office/drawing/2014/main" id="{D6BC5633-13ED-3F4C-AA62-59DE44CC92EB}"/>
              </a:ext>
            </a:extLst>
          </p:cNvPr>
          <p:cNvSpPr/>
          <p:nvPr/>
        </p:nvSpPr>
        <p:spPr>
          <a:xfrm>
            <a:off x="3478586" y="966106"/>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sp>
        <p:nvSpPr>
          <p:cNvPr id="46" name="Oval 45">
            <a:extLst>
              <a:ext uri="{FF2B5EF4-FFF2-40B4-BE49-F238E27FC236}">
                <a16:creationId xmlns:a16="http://schemas.microsoft.com/office/drawing/2014/main" id="{7C1DB7E0-130B-B949-8C8B-00C71B63FF5C}"/>
              </a:ext>
            </a:extLst>
          </p:cNvPr>
          <p:cNvSpPr/>
          <p:nvPr/>
        </p:nvSpPr>
        <p:spPr>
          <a:xfrm>
            <a:off x="2219892" y="2218743"/>
            <a:ext cx="439679" cy="439679"/>
          </a:xfrm>
          <a:prstGeom prst="ellipse">
            <a:avLst/>
          </a:prstGeom>
          <a:solidFill>
            <a:schemeClr val="accent2"/>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47" name="Rectangle 46">
            <a:extLst>
              <a:ext uri="{FF2B5EF4-FFF2-40B4-BE49-F238E27FC236}">
                <a16:creationId xmlns:a16="http://schemas.microsoft.com/office/drawing/2014/main" id="{05DF91C9-3ED0-3747-A2A9-F13A98FC84E2}"/>
              </a:ext>
            </a:extLst>
          </p:cNvPr>
          <p:cNvSpPr/>
          <p:nvPr/>
        </p:nvSpPr>
        <p:spPr>
          <a:xfrm>
            <a:off x="547619" y="2224965"/>
            <a:ext cx="1665841" cy="646331"/>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Base</a:t>
            </a:r>
          </a:p>
          <a:p>
            <a:endParaRPr lang="en-US" dirty="0">
              <a:solidFill>
                <a:schemeClr val="accent2"/>
              </a:solidFill>
              <a:effectLst/>
              <a:latin typeface="Helvetica Neue" panose="02000503000000020004" pitchFamily="2" charset="0"/>
            </a:endParaRPr>
          </a:p>
        </p:txBody>
      </p:sp>
      <p:sp>
        <p:nvSpPr>
          <p:cNvPr id="60" name="Oval 59">
            <a:extLst>
              <a:ext uri="{FF2B5EF4-FFF2-40B4-BE49-F238E27FC236}">
                <a16:creationId xmlns:a16="http://schemas.microsoft.com/office/drawing/2014/main" id="{3196EC2D-657D-E442-8362-8D8AE2E4EA37}"/>
              </a:ext>
            </a:extLst>
          </p:cNvPr>
          <p:cNvSpPr/>
          <p:nvPr/>
        </p:nvSpPr>
        <p:spPr>
          <a:xfrm>
            <a:off x="658345"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61" name="Rectangle 60">
            <a:extLst>
              <a:ext uri="{FF2B5EF4-FFF2-40B4-BE49-F238E27FC236}">
                <a16:creationId xmlns:a16="http://schemas.microsoft.com/office/drawing/2014/main" id="{24227F27-4428-3143-ABE3-EB1D1C4FF751}"/>
              </a:ext>
            </a:extLst>
          </p:cNvPr>
          <p:cNvSpPr/>
          <p:nvPr/>
        </p:nvSpPr>
        <p:spPr>
          <a:xfrm>
            <a:off x="329796" y="3558861"/>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sp>
        <p:nvSpPr>
          <p:cNvPr id="49" name="Oval 48">
            <a:extLst>
              <a:ext uri="{FF2B5EF4-FFF2-40B4-BE49-F238E27FC236}">
                <a16:creationId xmlns:a16="http://schemas.microsoft.com/office/drawing/2014/main" id="{ECA94101-5D61-A742-A0C9-37CD2C62509F}"/>
              </a:ext>
            </a:extLst>
          </p:cNvPr>
          <p:cNvSpPr/>
          <p:nvPr/>
        </p:nvSpPr>
        <p:spPr>
          <a:xfrm>
            <a:off x="9221824" y="221667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50" name="Rectangle 49">
            <a:extLst>
              <a:ext uri="{FF2B5EF4-FFF2-40B4-BE49-F238E27FC236}">
                <a16:creationId xmlns:a16="http://schemas.microsoft.com/office/drawing/2014/main" id="{DA20E5A7-8CB1-B24A-8FAD-FC8D87B385E3}"/>
              </a:ext>
            </a:extLst>
          </p:cNvPr>
          <p:cNvSpPr/>
          <p:nvPr/>
        </p:nvSpPr>
        <p:spPr>
          <a:xfrm>
            <a:off x="9306889" y="1850326"/>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67" name="Rectangle 66">
            <a:extLst>
              <a:ext uri="{FF2B5EF4-FFF2-40B4-BE49-F238E27FC236}">
                <a16:creationId xmlns:a16="http://schemas.microsoft.com/office/drawing/2014/main" id="{28750ED7-9552-5A45-9F27-B398508545D2}"/>
              </a:ext>
            </a:extLst>
          </p:cNvPr>
          <p:cNvSpPr/>
          <p:nvPr/>
        </p:nvSpPr>
        <p:spPr>
          <a:xfrm>
            <a:off x="9661503" y="2289090"/>
            <a:ext cx="1252266" cy="369332"/>
          </a:xfrm>
          <a:prstGeom prst="rect">
            <a:avLst/>
          </a:prstGeom>
        </p:spPr>
        <p:txBody>
          <a:bodyPr wrap="square">
            <a:spAutoFit/>
          </a:bodyPr>
          <a:lstStyle/>
          <a:p>
            <a:r>
              <a:rPr lang="en-US" dirty="0">
                <a:solidFill>
                  <a:schemeClr val="accent2"/>
                </a:solidFill>
                <a:latin typeface="Helvetica Neue" panose="02000503000000020004" pitchFamily="2" charset="0"/>
              </a:rPr>
              <a:t>Coruscant</a:t>
            </a:r>
          </a:p>
        </p:txBody>
      </p:sp>
      <p:sp>
        <p:nvSpPr>
          <p:cNvPr id="72" name="Oval 71">
            <a:extLst>
              <a:ext uri="{FF2B5EF4-FFF2-40B4-BE49-F238E27FC236}">
                <a16:creationId xmlns:a16="http://schemas.microsoft.com/office/drawing/2014/main" id="{AC88C759-C0B5-4941-B562-8987734E56FC}"/>
              </a:ext>
            </a:extLst>
          </p:cNvPr>
          <p:cNvSpPr/>
          <p:nvPr/>
        </p:nvSpPr>
        <p:spPr>
          <a:xfrm>
            <a:off x="1709088"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73" name="Rectangle 72">
            <a:extLst>
              <a:ext uri="{FF2B5EF4-FFF2-40B4-BE49-F238E27FC236}">
                <a16:creationId xmlns:a16="http://schemas.microsoft.com/office/drawing/2014/main" id="{C233F564-24F0-CA4C-856B-70C45EC7CB36}"/>
              </a:ext>
            </a:extLst>
          </p:cNvPr>
          <p:cNvSpPr/>
          <p:nvPr/>
        </p:nvSpPr>
        <p:spPr>
          <a:xfrm>
            <a:off x="1380539" y="3558861"/>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Onderon</a:t>
            </a:r>
            <a:endParaRPr lang="en-US" dirty="0">
              <a:solidFill>
                <a:schemeClr val="accent2"/>
              </a:solidFill>
              <a:effectLst/>
              <a:latin typeface="Helvetica Neue" panose="02000503000000020004" pitchFamily="2" charset="0"/>
            </a:endParaRPr>
          </a:p>
        </p:txBody>
      </p:sp>
      <p:sp>
        <p:nvSpPr>
          <p:cNvPr id="77" name="Oval 76">
            <a:extLst>
              <a:ext uri="{FF2B5EF4-FFF2-40B4-BE49-F238E27FC236}">
                <a16:creationId xmlns:a16="http://schemas.microsoft.com/office/drawing/2014/main" id="{FFC9FB79-5240-2448-9ADC-48C23CC5B81F}"/>
              </a:ext>
            </a:extLst>
          </p:cNvPr>
          <p:cNvSpPr/>
          <p:nvPr/>
        </p:nvSpPr>
        <p:spPr>
          <a:xfrm>
            <a:off x="2710360"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78" name="Rectangle 77">
            <a:extLst>
              <a:ext uri="{FF2B5EF4-FFF2-40B4-BE49-F238E27FC236}">
                <a16:creationId xmlns:a16="http://schemas.microsoft.com/office/drawing/2014/main" id="{526DDA54-F7AD-854C-A4FF-2D64C5ACFB8E}"/>
              </a:ext>
            </a:extLst>
          </p:cNvPr>
          <p:cNvSpPr/>
          <p:nvPr/>
        </p:nvSpPr>
        <p:spPr>
          <a:xfrm>
            <a:off x="2569589" y="3558861"/>
            <a:ext cx="800219" cy="369332"/>
          </a:xfrm>
          <a:prstGeom prst="rect">
            <a:avLst/>
          </a:prstGeom>
          <a:ln>
            <a:noFill/>
          </a:ln>
        </p:spPr>
        <p:txBody>
          <a:bodyPr wrap="none">
            <a:spAutoFit/>
          </a:bodyPr>
          <a:lstStyle/>
          <a:p>
            <a:pPr algn="ctr"/>
            <a:r>
              <a:rPr lang="en-US" dirty="0">
                <a:solidFill>
                  <a:schemeClr val="accent2"/>
                </a:solidFill>
                <a:latin typeface="Helvetica Neue" panose="02000503000000020004" pitchFamily="2" charset="0"/>
              </a:rPr>
              <a:t>Endor</a:t>
            </a:r>
            <a:endParaRPr lang="en-US" dirty="0">
              <a:solidFill>
                <a:schemeClr val="accent2"/>
              </a:solidFill>
              <a:effectLst/>
              <a:latin typeface="Helvetica Neue" panose="02000503000000020004" pitchFamily="2" charset="0"/>
            </a:endParaRPr>
          </a:p>
        </p:txBody>
      </p:sp>
      <p:sp>
        <p:nvSpPr>
          <p:cNvPr id="80" name="Oval 79">
            <a:extLst>
              <a:ext uri="{FF2B5EF4-FFF2-40B4-BE49-F238E27FC236}">
                <a16:creationId xmlns:a16="http://schemas.microsoft.com/office/drawing/2014/main" id="{9242FF8E-6445-EA4D-8822-C1B3D6629D20}"/>
              </a:ext>
            </a:extLst>
          </p:cNvPr>
          <p:cNvSpPr/>
          <p:nvPr/>
        </p:nvSpPr>
        <p:spPr>
          <a:xfrm>
            <a:off x="3710716" y="313682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81" name="Rectangle 80">
            <a:extLst>
              <a:ext uri="{FF2B5EF4-FFF2-40B4-BE49-F238E27FC236}">
                <a16:creationId xmlns:a16="http://schemas.microsoft.com/office/drawing/2014/main" id="{56FD3365-F85C-8444-A6B5-B8FCC9080571}"/>
              </a:ext>
            </a:extLst>
          </p:cNvPr>
          <p:cNvSpPr/>
          <p:nvPr/>
        </p:nvSpPr>
        <p:spPr>
          <a:xfrm>
            <a:off x="3561784" y="3558861"/>
            <a:ext cx="843501"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Ryloth</a:t>
            </a:r>
            <a:endParaRPr lang="en-US" dirty="0">
              <a:solidFill>
                <a:schemeClr val="accent2"/>
              </a:solidFill>
              <a:effectLst/>
              <a:latin typeface="Helvetica Neue" panose="02000503000000020004" pitchFamily="2" charset="0"/>
            </a:endParaRPr>
          </a:p>
        </p:txBody>
      </p:sp>
      <p:sp>
        <p:nvSpPr>
          <p:cNvPr id="84" name="Oval 83">
            <a:extLst>
              <a:ext uri="{FF2B5EF4-FFF2-40B4-BE49-F238E27FC236}">
                <a16:creationId xmlns:a16="http://schemas.microsoft.com/office/drawing/2014/main" id="{C25859A7-5A90-804A-8EFF-906565411D42}"/>
              </a:ext>
            </a:extLst>
          </p:cNvPr>
          <p:cNvSpPr/>
          <p:nvPr/>
        </p:nvSpPr>
        <p:spPr>
          <a:xfrm>
            <a:off x="6780517" y="3180826"/>
            <a:ext cx="439679" cy="439679"/>
          </a:xfrm>
          <a:prstGeom prst="ellipse">
            <a:avLst/>
          </a:prstGeom>
          <a:solidFill>
            <a:schemeClr val="bg1"/>
          </a:solid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85" name="Rectangle 84">
            <a:extLst>
              <a:ext uri="{FF2B5EF4-FFF2-40B4-BE49-F238E27FC236}">
                <a16:creationId xmlns:a16="http://schemas.microsoft.com/office/drawing/2014/main" id="{85A852E9-5307-8E4F-94DD-AFEE7FB06C27}"/>
              </a:ext>
            </a:extLst>
          </p:cNvPr>
          <p:cNvSpPr/>
          <p:nvPr/>
        </p:nvSpPr>
        <p:spPr>
          <a:xfrm>
            <a:off x="6451968" y="3602858"/>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87" name="Oval 86">
            <a:extLst>
              <a:ext uri="{FF2B5EF4-FFF2-40B4-BE49-F238E27FC236}">
                <a16:creationId xmlns:a16="http://schemas.microsoft.com/office/drawing/2014/main" id="{ECB0AD8B-6D30-4942-93BF-0A44DA9D74BF}"/>
              </a:ext>
            </a:extLst>
          </p:cNvPr>
          <p:cNvSpPr/>
          <p:nvPr/>
        </p:nvSpPr>
        <p:spPr>
          <a:xfrm>
            <a:off x="5778861" y="3180826"/>
            <a:ext cx="439679" cy="439679"/>
          </a:xfrm>
          <a:prstGeom prst="ellipse">
            <a:avLst/>
          </a:prstGeom>
          <a:solidFill>
            <a:schemeClr val="bg1"/>
          </a:solid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88" name="Rectangle 87">
            <a:extLst>
              <a:ext uri="{FF2B5EF4-FFF2-40B4-BE49-F238E27FC236}">
                <a16:creationId xmlns:a16="http://schemas.microsoft.com/office/drawing/2014/main" id="{DF7C5BDB-47C0-914F-B8BB-3A211E7BF7B1}"/>
              </a:ext>
            </a:extLst>
          </p:cNvPr>
          <p:cNvSpPr/>
          <p:nvPr/>
        </p:nvSpPr>
        <p:spPr>
          <a:xfrm>
            <a:off x="5450312" y="3602858"/>
            <a:ext cx="1096775" cy="369332"/>
          </a:xfrm>
          <a:prstGeom prst="rect">
            <a:avLst/>
          </a:prstGeom>
          <a:ln>
            <a:solidFill>
              <a:schemeClr val="accent2"/>
            </a:solidFill>
          </a:ln>
        </p:spPr>
        <p:txBody>
          <a:bodyPr wrap="none">
            <a:spAutoFit/>
          </a:bodyPr>
          <a:lstStyle/>
          <a:p>
            <a:r>
              <a:rPr lang="en-US" dirty="0" err="1">
                <a:solidFill>
                  <a:schemeClr val="bg2"/>
                </a:solidFill>
                <a:latin typeface="Helvetica Neue" panose="02000503000000020004" pitchFamily="2" charset="0"/>
              </a:rPr>
              <a:t>Alderaan</a:t>
            </a:r>
            <a:endParaRPr lang="en-US" dirty="0">
              <a:solidFill>
                <a:schemeClr val="bg2"/>
              </a:solidFill>
              <a:effectLst/>
              <a:latin typeface="Helvetica Neue" panose="02000503000000020004" pitchFamily="2" charset="0"/>
            </a:endParaRPr>
          </a:p>
        </p:txBody>
      </p:sp>
      <p:sp>
        <p:nvSpPr>
          <p:cNvPr id="90" name="Oval 89">
            <a:extLst>
              <a:ext uri="{FF2B5EF4-FFF2-40B4-BE49-F238E27FC236}">
                <a16:creationId xmlns:a16="http://schemas.microsoft.com/office/drawing/2014/main" id="{59B01E11-F343-2C40-BBCE-172949579DCA}"/>
              </a:ext>
            </a:extLst>
          </p:cNvPr>
          <p:cNvSpPr/>
          <p:nvPr/>
        </p:nvSpPr>
        <p:spPr>
          <a:xfrm>
            <a:off x="9783801" y="3136829"/>
            <a:ext cx="439679" cy="439679"/>
          </a:xfrm>
          <a:prstGeom prst="ellipse">
            <a:avLst/>
          </a:prstGeom>
          <a:solidFill>
            <a:schemeClr val="bg1"/>
          </a:solid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91" name="Rectangle 90">
            <a:extLst>
              <a:ext uri="{FF2B5EF4-FFF2-40B4-BE49-F238E27FC236}">
                <a16:creationId xmlns:a16="http://schemas.microsoft.com/office/drawing/2014/main" id="{1DF8C152-441A-F94A-93EB-46C84FFF0C3C}"/>
              </a:ext>
            </a:extLst>
          </p:cNvPr>
          <p:cNvSpPr/>
          <p:nvPr/>
        </p:nvSpPr>
        <p:spPr>
          <a:xfrm>
            <a:off x="9455252" y="3558861"/>
            <a:ext cx="1144865" cy="923330"/>
          </a:xfrm>
          <a:prstGeom prst="rect">
            <a:avLst/>
          </a:prstGeom>
          <a:ln>
            <a:solidFill>
              <a:schemeClr val="accent2"/>
            </a:solidFill>
          </a:ln>
        </p:spPr>
        <p:txBody>
          <a:bodyPr wrap="none">
            <a:spAutoFit/>
          </a:bodyPr>
          <a:lstStyle/>
          <a:p>
            <a:pPr algn="ctr"/>
            <a:r>
              <a:rPr lang="en-US" dirty="0" err="1">
                <a:solidFill>
                  <a:schemeClr val="bg2"/>
                </a:solidFill>
                <a:latin typeface="Helvetica Neue" panose="02000503000000020004" pitchFamily="2" charset="0"/>
              </a:rPr>
              <a:t>Starkiller</a:t>
            </a:r>
            <a:br>
              <a:rPr lang="en-US" dirty="0">
                <a:solidFill>
                  <a:schemeClr val="bg2"/>
                </a:solidFill>
                <a:latin typeface="Helvetica Neue" panose="02000503000000020004" pitchFamily="2" charset="0"/>
              </a:rPr>
            </a:br>
            <a:r>
              <a:rPr lang="en-US" dirty="0">
                <a:solidFill>
                  <a:schemeClr val="bg2"/>
                </a:solidFill>
                <a:latin typeface="Helvetica Neue" panose="02000503000000020004" pitchFamily="2" charset="0"/>
              </a:rPr>
              <a:t>Base</a:t>
            </a:r>
          </a:p>
          <a:p>
            <a:endParaRPr lang="en-US" dirty="0">
              <a:solidFill>
                <a:schemeClr val="bg2"/>
              </a:solidFill>
              <a:effectLst/>
              <a:latin typeface="Helvetica Neue" panose="02000503000000020004" pitchFamily="2" charset="0"/>
            </a:endParaRPr>
          </a:p>
        </p:txBody>
      </p:sp>
      <p:sp>
        <p:nvSpPr>
          <p:cNvPr id="93" name="Oval 92">
            <a:extLst>
              <a:ext uri="{FF2B5EF4-FFF2-40B4-BE49-F238E27FC236}">
                <a16:creationId xmlns:a16="http://schemas.microsoft.com/office/drawing/2014/main" id="{D23E4B30-768D-8242-AE5D-757B4E9815CC}"/>
              </a:ext>
            </a:extLst>
          </p:cNvPr>
          <p:cNvSpPr/>
          <p:nvPr/>
        </p:nvSpPr>
        <p:spPr>
          <a:xfrm>
            <a:off x="8782145" y="3136829"/>
            <a:ext cx="439679" cy="439679"/>
          </a:xfrm>
          <a:prstGeom prst="ellipse">
            <a:avLst/>
          </a:prstGeom>
          <a:solidFill>
            <a:schemeClr val="bg1"/>
          </a:solid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94" name="Rectangle 93">
            <a:extLst>
              <a:ext uri="{FF2B5EF4-FFF2-40B4-BE49-F238E27FC236}">
                <a16:creationId xmlns:a16="http://schemas.microsoft.com/office/drawing/2014/main" id="{DB0A98E7-355E-AA44-8553-0E5CBC07FD3A}"/>
              </a:ext>
            </a:extLst>
          </p:cNvPr>
          <p:cNvSpPr/>
          <p:nvPr/>
        </p:nvSpPr>
        <p:spPr>
          <a:xfrm>
            <a:off x="8453596" y="3558861"/>
            <a:ext cx="1096775" cy="369332"/>
          </a:xfrm>
          <a:prstGeom prst="rect">
            <a:avLst/>
          </a:prstGeom>
          <a:ln>
            <a:solidFill>
              <a:schemeClr val="accent2"/>
            </a:solidFill>
          </a:ln>
        </p:spPr>
        <p:txBody>
          <a:bodyPr wrap="none">
            <a:spAutoFit/>
          </a:bodyPr>
          <a:lstStyle/>
          <a:p>
            <a:r>
              <a:rPr lang="en-US" dirty="0" err="1">
                <a:solidFill>
                  <a:schemeClr val="bg2"/>
                </a:solidFill>
                <a:latin typeface="Helvetica Neue" panose="02000503000000020004" pitchFamily="2" charset="0"/>
              </a:rPr>
              <a:t>Alderaan</a:t>
            </a:r>
            <a:endParaRPr lang="en-US" dirty="0">
              <a:solidFill>
                <a:schemeClr val="bg2"/>
              </a:solidFill>
              <a:effectLst/>
              <a:latin typeface="Helvetica Neue" panose="02000503000000020004" pitchFamily="2" charset="0"/>
            </a:endParaRPr>
          </a:p>
        </p:txBody>
      </p:sp>
      <p:sp>
        <p:nvSpPr>
          <p:cNvPr id="40" name="Oval 39">
            <a:extLst>
              <a:ext uri="{FF2B5EF4-FFF2-40B4-BE49-F238E27FC236}">
                <a16:creationId xmlns:a16="http://schemas.microsoft.com/office/drawing/2014/main" id="{5A24799C-D818-2D4C-9F2A-CFB4D0A2B93E}"/>
              </a:ext>
            </a:extLst>
          </p:cNvPr>
          <p:cNvSpPr/>
          <p:nvPr/>
        </p:nvSpPr>
        <p:spPr>
          <a:xfrm>
            <a:off x="6218540" y="2307846"/>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41" name="Rectangle 40">
            <a:extLst>
              <a:ext uri="{FF2B5EF4-FFF2-40B4-BE49-F238E27FC236}">
                <a16:creationId xmlns:a16="http://schemas.microsoft.com/office/drawing/2014/main" id="{00A61ADE-3E81-3E43-BF24-DCDF2F4E07F5}"/>
              </a:ext>
            </a:extLst>
          </p:cNvPr>
          <p:cNvSpPr/>
          <p:nvPr/>
        </p:nvSpPr>
        <p:spPr>
          <a:xfrm>
            <a:off x="6633695" y="2407119"/>
            <a:ext cx="184731" cy="369332"/>
          </a:xfrm>
          <a:prstGeom prst="rect">
            <a:avLst/>
          </a:prstGeom>
          <a:ln>
            <a:noFill/>
          </a:ln>
        </p:spPr>
        <p:txBody>
          <a:bodyPr wrap="none">
            <a:spAutoFit/>
          </a:bodyPr>
          <a:lstStyle/>
          <a:p>
            <a:endParaRPr lang="en-US" dirty="0">
              <a:solidFill>
                <a:schemeClr val="accent2"/>
              </a:solidFill>
              <a:effectLst/>
              <a:latin typeface="Helvetica Neue" panose="02000503000000020004" pitchFamily="2" charset="0"/>
            </a:endParaRPr>
          </a:p>
        </p:txBody>
      </p:sp>
      <p:sp>
        <p:nvSpPr>
          <p:cNvPr id="96" name="Rectangle 95">
            <a:extLst>
              <a:ext uri="{FF2B5EF4-FFF2-40B4-BE49-F238E27FC236}">
                <a16:creationId xmlns:a16="http://schemas.microsoft.com/office/drawing/2014/main" id="{8F0CEC1C-50B6-2246-97E7-C0081B116531}"/>
              </a:ext>
            </a:extLst>
          </p:cNvPr>
          <p:cNvSpPr/>
          <p:nvPr/>
        </p:nvSpPr>
        <p:spPr>
          <a:xfrm>
            <a:off x="5001633" y="2273183"/>
            <a:ext cx="1056700" cy="369332"/>
          </a:xfrm>
          <a:prstGeom prst="rect">
            <a:avLst/>
          </a:prstGeom>
        </p:spPr>
        <p:txBody>
          <a:bodyPr wrap="none">
            <a:spAutoFit/>
          </a:bodyPr>
          <a:lstStyle/>
          <a:p>
            <a:r>
              <a:rPr lang="en-US" dirty="0">
                <a:solidFill>
                  <a:schemeClr val="accent2"/>
                </a:solidFill>
                <a:latin typeface="Helvetica Neue" panose="02000503000000020004" pitchFamily="2" charset="0"/>
              </a:rPr>
              <a:t>Tatooine</a:t>
            </a:r>
            <a:endParaRPr lang="en-US" dirty="0"/>
          </a:p>
        </p:txBody>
      </p:sp>
      <p:sp>
        <p:nvSpPr>
          <p:cNvPr id="98" name="Rectangle 97">
            <a:extLst>
              <a:ext uri="{FF2B5EF4-FFF2-40B4-BE49-F238E27FC236}">
                <a16:creationId xmlns:a16="http://schemas.microsoft.com/office/drawing/2014/main" id="{3D42FD52-B143-1448-85E4-AB9F72A4158E}"/>
              </a:ext>
            </a:extLst>
          </p:cNvPr>
          <p:cNvSpPr/>
          <p:nvPr/>
        </p:nvSpPr>
        <p:spPr>
          <a:xfrm>
            <a:off x="6678903" y="3620505"/>
            <a:ext cx="779381" cy="646331"/>
          </a:xfrm>
          <a:prstGeom prst="rect">
            <a:avLst/>
          </a:prstGeom>
          <a:ln>
            <a:solidFill>
              <a:schemeClr val="accent2"/>
            </a:solidFill>
          </a:ln>
        </p:spPr>
        <p:txBody>
          <a:bodyPr wrap="none">
            <a:spAutoFit/>
          </a:bodyPr>
          <a:lstStyle/>
          <a:p>
            <a:pPr algn="ctr"/>
            <a:r>
              <a:rPr lang="en-US" dirty="0" err="1">
                <a:solidFill>
                  <a:schemeClr val="bg2"/>
                </a:solidFill>
                <a:latin typeface="Helvetica Neue" panose="02000503000000020004" pitchFamily="2" charset="0"/>
              </a:rPr>
              <a:t>Lotho</a:t>
            </a:r>
            <a:br>
              <a:rPr lang="en-US" dirty="0">
                <a:solidFill>
                  <a:schemeClr val="bg2"/>
                </a:solidFill>
                <a:latin typeface="Helvetica Neue" panose="02000503000000020004" pitchFamily="2" charset="0"/>
              </a:rPr>
            </a:br>
            <a:r>
              <a:rPr lang="en-US" dirty="0">
                <a:solidFill>
                  <a:schemeClr val="bg2"/>
                </a:solidFill>
                <a:latin typeface="Helvetica Neue" panose="02000503000000020004" pitchFamily="2" charset="0"/>
              </a:rPr>
              <a:t>Minor</a:t>
            </a:r>
          </a:p>
        </p:txBody>
      </p:sp>
      <p:cxnSp>
        <p:nvCxnSpPr>
          <p:cNvPr id="99" name="Straight Connector 98">
            <a:extLst>
              <a:ext uri="{FF2B5EF4-FFF2-40B4-BE49-F238E27FC236}">
                <a16:creationId xmlns:a16="http://schemas.microsoft.com/office/drawing/2014/main" id="{E15630A6-2832-E841-AFBA-CE03285C1D20}"/>
              </a:ext>
            </a:extLst>
          </p:cNvPr>
          <p:cNvCxnSpPr>
            <a:cxnSpLocks/>
            <a:stCxn id="46" idx="2"/>
            <a:endCxn id="60" idx="7"/>
          </p:cNvCxnSpPr>
          <p:nvPr/>
        </p:nvCxnSpPr>
        <p:spPr>
          <a:xfrm flipH="1">
            <a:off x="1033635" y="2438583"/>
            <a:ext cx="1186257" cy="762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CF2F2C3-BEDB-1F41-BBFB-A083CB0B6CB2}"/>
              </a:ext>
            </a:extLst>
          </p:cNvPr>
          <p:cNvCxnSpPr>
            <a:cxnSpLocks/>
            <a:stCxn id="46" idx="3"/>
            <a:endCxn id="72" idx="0"/>
          </p:cNvCxnSpPr>
          <p:nvPr/>
        </p:nvCxnSpPr>
        <p:spPr>
          <a:xfrm flipH="1">
            <a:off x="1928928" y="2594033"/>
            <a:ext cx="355353" cy="5427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171F479-A152-CC4E-B5B1-9A512A441506}"/>
              </a:ext>
            </a:extLst>
          </p:cNvPr>
          <p:cNvCxnSpPr>
            <a:cxnSpLocks/>
            <a:stCxn id="46" idx="5"/>
            <a:endCxn id="77" idx="0"/>
          </p:cNvCxnSpPr>
          <p:nvPr/>
        </p:nvCxnSpPr>
        <p:spPr>
          <a:xfrm>
            <a:off x="2595182" y="2594033"/>
            <a:ext cx="335018" cy="54279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2DB7B5F-39C8-F345-AD1F-7FC8BBD0D658}"/>
              </a:ext>
            </a:extLst>
          </p:cNvPr>
          <p:cNvCxnSpPr>
            <a:cxnSpLocks/>
            <a:stCxn id="46" idx="6"/>
            <a:endCxn id="80" idx="1"/>
          </p:cNvCxnSpPr>
          <p:nvPr/>
        </p:nvCxnSpPr>
        <p:spPr>
          <a:xfrm>
            <a:off x="2659571" y="2438583"/>
            <a:ext cx="1115534" cy="7626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3093AA1-F3C4-7C40-B33F-4503DA4D002C}"/>
              </a:ext>
            </a:extLst>
          </p:cNvPr>
          <p:cNvCxnSpPr>
            <a:cxnSpLocks/>
            <a:stCxn id="40" idx="3"/>
            <a:endCxn id="87" idx="0"/>
          </p:cNvCxnSpPr>
          <p:nvPr/>
        </p:nvCxnSpPr>
        <p:spPr>
          <a:xfrm flipH="1">
            <a:off x="5998701" y="2683136"/>
            <a:ext cx="284228" cy="49769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D121128-10D1-FD40-8441-0C0347FB91B6}"/>
              </a:ext>
            </a:extLst>
          </p:cNvPr>
          <p:cNvCxnSpPr>
            <a:cxnSpLocks/>
            <a:stCxn id="40" idx="5"/>
            <a:endCxn id="84" idx="0"/>
          </p:cNvCxnSpPr>
          <p:nvPr/>
        </p:nvCxnSpPr>
        <p:spPr>
          <a:xfrm>
            <a:off x="6593830" y="2683136"/>
            <a:ext cx="406527" cy="497690"/>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4EFE779-6276-0A41-A8A1-F107DA235C91}"/>
              </a:ext>
            </a:extLst>
          </p:cNvPr>
          <p:cNvCxnSpPr>
            <a:cxnSpLocks/>
            <a:stCxn id="49" idx="3"/>
            <a:endCxn id="93" idx="0"/>
          </p:cNvCxnSpPr>
          <p:nvPr/>
        </p:nvCxnSpPr>
        <p:spPr>
          <a:xfrm flipH="1">
            <a:off x="9001985" y="2591968"/>
            <a:ext cx="284228" cy="544861"/>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AAB33BE-F226-D745-B077-457A092DB142}"/>
              </a:ext>
            </a:extLst>
          </p:cNvPr>
          <p:cNvCxnSpPr>
            <a:cxnSpLocks/>
            <a:stCxn id="49" idx="5"/>
            <a:endCxn id="90" idx="0"/>
          </p:cNvCxnSpPr>
          <p:nvPr/>
        </p:nvCxnSpPr>
        <p:spPr>
          <a:xfrm>
            <a:off x="9597114" y="2591968"/>
            <a:ext cx="406527" cy="544861"/>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140" name="Google Shape;84;g92b3bf485b_0_0">
            <a:extLst>
              <a:ext uri="{FF2B5EF4-FFF2-40B4-BE49-F238E27FC236}">
                <a16:creationId xmlns:a16="http://schemas.microsoft.com/office/drawing/2014/main" id="{D3935EF7-C88A-2340-934E-5C5E2476D954}"/>
              </a:ext>
            </a:extLst>
          </p:cNvPr>
          <p:cNvSpPr/>
          <p:nvPr/>
        </p:nvSpPr>
        <p:spPr>
          <a:xfrm>
            <a:off x="5998699" y="439681"/>
            <a:ext cx="2729193" cy="727168"/>
          </a:xfrm>
          <a:prstGeom prst="wedgeRoundRectCallout">
            <a:avLst>
              <a:gd name="adj1" fmla="val -86119"/>
              <a:gd name="adj2" fmla="val 40732"/>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Root node = start state</a:t>
            </a:r>
            <a:endParaRPr sz="2500" b="1" i="0" u="none" strike="noStrike" cap="none" dirty="0">
              <a:latin typeface="Open Sans"/>
              <a:ea typeface="Open Sans"/>
              <a:cs typeface="Open Sans"/>
              <a:sym typeface="Open Sans"/>
            </a:endParaRPr>
          </a:p>
        </p:txBody>
      </p:sp>
      <p:grpSp>
        <p:nvGrpSpPr>
          <p:cNvPr id="148" name="Group 147">
            <a:extLst>
              <a:ext uri="{FF2B5EF4-FFF2-40B4-BE49-F238E27FC236}">
                <a16:creationId xmlns:a16="http://schemas.microsoft.com/office/drawing/2014/main" id="{6542925B-2EFC-5842-BAC4-6F1FE0539443}"/>
              </a:ext>
            </a:extLst>
          </p:cNvPr>
          <p:cNvGrpSpPr/>
          <p:nvPr/>
        </p:nvGrpSpPr>
        <p:grpSpPr>
          <a:xfrm>
            <a:off x="547619" y="1328832"/>
            <a:ext cx="2896980" cy="1089852"/>
            <a:chOff x="544018" y="1008629"/>
            <a:chExt cx="2896980" cy="1089852"/>
          </a:xfrm>
        </p:grpSpPr>
        <p:sp>
          <p:nvSpPr>
            <p:cNvPr id="147" name="Triangle 146">
              <a:extLst>
                <a:ext uri="{FF2B5EF4-FFF2-40B4-BE49-F238E27FC236}">
                  <a16:creationId xmlns:a16="http://schemas.microsoft.com/office/drawing/2014/main" id="{5386FA09-EB71-F041-89AB-0185816AD80F}"/>
                </a:ext>
              </a:extLst>
            </p:cNvPr>
            <p:cNvSpPr/>
            <p:nvPr/>
          </p:nvSpPr>
          <p:spPr>
            <a:xfrm rot="9337752">
              <a:off x="2167333" y="1472859"/>
              <a:ext cx="195666" cy="62562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Google Shape;84;g92b3bf485b_0_0">
              <a:extLst>
                <a:ext uri="{FF2B5EF4-FFF2-40B4-BE49-F238E27FC236}">
                  <a16:creationId xmlns:a16="http://schemas.microsoft.com/office/drawing/2014/main" id="{761B5472-9793-8042-861A-7C13F91FFF88}"/>
                </a:ext>
              </a:extLst>
            </p:cNvPr>
            <p:cNvSpPr/>
            <p:nvPr/>
          </p:nvSpPr>
          <p:spPr>
            <a:xfrm>
              <a:off x="544018" y="1008629"/>
              <a:ext cx="2896980" cy="549943"/>
            </a:xfrm>
            <a:prstGeom prst="wedgeRoundRectCallout">
              <a:avLst>
                <a:gd name="adj1" fmla="val 93383"/>
                <a:gd name="adj2" fmla="val -63534"/>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Expanded nodes</a:t>
              </a:r>
              <a:endParaRPr sz="2500" b="1" i="0" u="none" strike="noStrike" cap="none" dirty="0">
                <a:latin typeface="Open Sans"/>
                <a:ea typeface="Open Sans"/>
                <a:cs typeface="Open Sans"/>
                <a:sym typeface="Open Sans"/>
              </a:endParaRPr>
            </a:p>
          </p:txBody>
        </p:sp>
      </p:grpSp>
      <p:sp>
        <p:nvSpPr>
          <p:cNvPr id="150" name="Google Shape;84;g92b3bf485b_0_0">
            <a:extLst>
              <a:ext uri="{FF2B5EF4-FFF2-40B4-BE49-F238E27FC236}">
                <a16:creationId xmlns:a16="http://schemas.microsoft.com/office/drawing/2014/main" id="{72B19187-981E-3246-9DDB-E899E53F7BFF}"/>
              </a:ext>
            </a:extLst>
          </p:cNvPr>
          <p:cNvSpPr/>
          <p:nvPr/>
        </p:nvSpPr>
        <p:spPr>
          <a:xfrm>
            <a:off x="1673409" y="4661126"/>
            <a:ext cx="2674796" cy="542796"/>
          </a:xfrm>
          <a:prstGeom prst="wedgeRoundRectCallout">
            <a:avLst>
              <a:gd name="adj1" fmla="val 17603"/>
              <a:gd name="adj2" fmla="val -178983"/>
              <a:gd name="adj3" fmla="val 0"/>
            </a:avLst>
          </a:prstGeom>
          <a:solidFill>
            <a:srgbClr val="7EDCF6"/>
          </a:solidFill>
          <a:ln>
            <a:noFill/>
          </a:ln>
        </p:spPr>
        <p:txBody>
          <a:bodyPr spcFirstLastPara="1" wrap="square" lIns="91425" tIns="91425" rIns="91425" bIns="91425" anchor="ctr" anchorCtr="0">
            <a:noAutofit/>
          </a:bodyPr>
          <a:lstStyle/>
          <a:p>
            <a:pPr lvl="0" algn="ctr">
              <a:buClr>
                <a:srgbClr val="000000"/>
              </a:buClr>
              <a:buSzPts val="2500"/>
            </a:pPr>
            <a:r>
              <a:rPr lang="en-US" sz="2500" b="1" dirty="0">
                <a:ea typeface="Open Sans"/>
                <a:cs typeface="Open Sans"/>
                <a:sym typeface="Open Sans"/>
              </a:rPr>
              <a:t>Frontier</a:t>
            </a:r>
            <a:endParaRPr sz="2500" b="1" i="0" u="none" strike="noStrike" cap="none" dirty="0">
              <a:latin typeface="Open Sans"/>
              <a:ea typeface="Open Sans"/>
              <a:cs typeface="Open Sans"/>
              <a:sym typeface="Open Sans"/>
            </a:endParaRPr>
          </a:p>
        </p:txBody>
      </p:sp>
      <p:sp>
        <p:nvSpPr>
          <p:cNvPr id="152" name="TextBox 151">
            <a:extLst>
              <a:ext uri="{FF2B5EF4-FFF2-40B4-BE49-F238E27FC236}">
                <a16:creationId xmlns:a16="http://schemas.microsoft.com/office/drawing/2014/main" id="{3CF5BC9B-063C-D34B-9288-868EF4D71EF4}"/>
              </a:ext>
            </a:extLst>
          </p:cNvPr>
          <p:cNvSpPr txBox="1"/>
          <p:nvPr/>
        </p:nvSpPr>
        <p:spPr>
          <a:xfrm>
            <a:off x="4898732" y="4638976"/>
            <a:ext cx="5674951" cy="707886"/>
          </a:xfrm>
          <a:prstGeom prst="rect">
            <a:avLst/>
          </a:prstGeom>
          <a:noFill/>
        </p:spPr>
        <p:txBody>
          <a:bodyPr wrap="none" rtlCol="0">
            <a:spAutoFit/>
          </a:bodyPr>
          <a:lstStyle/>
          <a:p>
            <a:pPr algn="ctr"/>
            <a:r>
              <a:rPr lang="en-US" sz="2000" dirty="0"/>
              <a:t>Choose leaf node from frontier for expansion </a:t>
            </a:r>
            <a:br>
              <a:rPr lang="en-US" sz="2000" dirty="0"/>
            </a:br>
            <a:r>
              <a:rPr lang="en-US" sz="2000" dirty="0"/>
              <a:t>according to to the </a:t>
            </a:r>
            <a:r>
              <a:rPr lang="en-US" sz="2000" b="1" dirty="0"/>
              <a:t>search strategy</a:t>
            </a:r>
          </a:p>
        </p:txBody>
      </p:sp>
      <p:sp>
        <p:nvSpPr>
          <p:cNvPr id="153" name="Google Shape;84;g92b3bf485b_0_0">
            <a:extLst>
              <a:ext uri="{FF2B5EF4-FFF2-40B4-BE49-F238E27FC236}">
                <a16:creationId xmlns:a16="http://schemas.microsoft.com/office/drawing/2014/main" id="{2C723B3B-5AC7-4041-94F2-CBDFC590080C}"/>
              </a:ext>
            </a:extLst>
          </p:cNvPr>
          <p:cNvSpPr/>
          <p:nvPr/>
        </p:nvSpPr>
        <p:spPr>
          <a:xfrm>
            <a:off x="8934864" y="5503040"/>
            <a:ext cx="3167742" cy="853884"/>
          </a:xfrm>
          <a:prstGeom prst="wedgeRoundRectCallout">
            <a:avLst>
              <a:gd name="adj1" fmla="val -55510"/>
              <a:gd name="adj2" fmla="val -77411"/>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Determines the search process</a:t>
            </a:r>
            <a:endParaRPr sz="2500" b="1"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371907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50" grpId="0" animBg="1"/>
      <p:bldP spid="152" grpId="0"/>
      <p:bldP spid="15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Finding the shortest path</a:t>
            </a:r>
            <a:endParaRPr>
              <a:solidFill>
                <a:srgbClr val="370661"/>
              </a:solidFill>
            </a:endParaRPr>
          </a:p>
        </p:txBody>
      </p:sp>
      <p:sp>
        <p:nvSpPr>
          <p:cNvPr id="355" name="Google Shape;355;p20"/>
          <p:cNvSpPr/>
          <p:nvPr/>
        </p:nvSpPr>
        <p:spPr>
          <a:xfrm>
            <a:off x="399673" y="5937390"/>
            <a:ext cx="1203181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https://www.redblobgames.com/pathfinding/a-star/introduction.html</a:t>
            </a:r>
            <a:endParaRPr sz="2400">
              <a:solidFill>
                <a:schemeClr val="dk1"/>
              </a:solidFill>
              <a:latin typeface="Open Sans"/>
              <a:ea typeface="Open Sans"/>
              <a:cs typeface="Open Sans"/>
              <a:sym typeface="Open Sans"/>
            </a:endParaRPr>
          </a:p>
        </p:txBody>
      </p:sp>
      <p:pic>
        <p:nvPicPr>
          <p:cNvPr id="356" name="Google Shape;356;p20"/>
          <p:cNvPicPr preferRelativeResize="0"/>
          <p:nvPr/>
        </p:nvPicPr>
        <p:blipFill rotWithShape="1">
          <a:blip r:embed="rId4">
            <a:alphaModFix/>
          </a:blip>
          <a:srcRect/>
          <a:stretch/>
        </p:blipFill>
        <p:spPr>
          <a:xfrm>
            <a:off x="525949" y="1143000"/>
            <a:ext cx="7168963" cy="45720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Finding the shortest path</a:t>
            </a:r>
            <a:endParaRPr>
              <a:solidFill>
                <a:srgbClr val="370661"/>
              </a:solidFill>
            </a:endParaRPr>
          </a:p>
        </p:txBody>
      </p:sp>
      <p:pic>
        <p:nvPicPr>
          <p:cNvPr id="362" name="Google Shape;362;p21"/>
          <p:cNvPicPr preferRelativeResize="0"/>
          <p:nvPr/>
        </p:nvPicPr>
        <p:blipFill rotWithShape="1">
          <a:blip r:embed="rId3">
            <a:alphaModFix/>
          </a:blip>
          <a:srcRect/>
          <a:stretch/>
        </p:blipFill>
        <p:spPr>
          <a:xfrm>
            <a:off x="3035778" y="962041"/>
            <a:ext cx="7772400" cy="3977477"/>
          </a:xfrm>
          <a:prstGeom prst="rect">
            <a:avLst/>
          </a:prstGeom>
          <a:noFill/>
          <a:ln>
            <a:noFill/>
          </a:ln>
        </p:spPr>
      </p:pic>
      <p:pic>
        <p:nvPicPr>
          <p:cNvPr id="363" name="Google Shape;363;p21"/>
          <p:cNvPicPr preferRelativeResize="0"/>
          <p:nvPr/>
        </p:nvPicPr>
        <p:blipFill rotWithShape="1">
          <a:blip r:embed="rId4">
            <a:alphaModFix/>
          </a:blip>
          <a:srcRect/>
          <a:stretch/>
        </p:blipFill>
        <p:spPr>
          <a:xfrm>
            <a:off x="252980" y="4111223"/>
            <a:ext cx="4854266" cy="2260600"/>
          </a:xfrm>
          <a:prstGeom prst="rect">
            <a:avLst/>
          </a:prstGeom>
          <a:noFill/>
          <a:ln>
            <a:noFill/>
          </a:ln>
          <a:effectLst>
            <a:outerShdw blurRad="63500" sx="102000" sy="102000" algn="ctr" rotWithShape="0">
              <a:srgbClr val="000000">
                <a:alpha val="40000"/>
              </a:srgbClr>
            </a:outerShdw>
          </a:effectLst>
        </p:spPr>
      </p:pic>
    </p:spTree>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3786</TotalTime>
  <Words>11189</Words>
  <Application>Microsoft Macintosh PowerPoint</Application>
  <PresentationFormat>Widescreen</PresentationFormat>
  <Paragraphs>2523</Paragraphs>
  <Slides>91</Slides>
  <Notes>85</Notes>
  <HiddenSlides>12</HiddenSlides>
  <MMClips>4</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91</vt:i4>
      </vt:variant>
    </vt:vector>
  </HeadingPairs>
  <TitlesOfParts>
    <vt:vector size="107" baseType="lpstr">
      <vt:lpstr>-webkit-standard</vt:lpstr>
      <vt:lpstr>Arial</vt:lpstr>
      <vt:lpstr>Calibri</vt:lpstr>
      <vt:lpstr>Courier New</vt:lpstr>
      <vt:lpstr>Fira Code</vt:lpstr>
      <vt:lpstr>Helvetica Neue</vt:lpstr>
      <vt:lpstr>KaTeX_Main</vt:lpstr>
      <vt:lpstr>KaTeX_Math</vt:lpstr>
      <vt:lpstr>Noto Sans Symbols</vt:lpstr>
      <vt:lpstr>Open Sans</vt:lpstr>
      <vt:lpstr>Open Sans SemiBold</vt:lpstr>
      <vt:lpstr>Söhne</vt:lpstr>
      <vt:lpstr>Symbol</vt:lpstr>
      <vt:lpstr>Times New Roman</vt:lpstr>
      <vt:lpstr>Wingdings</vt:lpstr>
      <vt:lpstr>Office Theme</vt:lpstr>
      <vt:lpstr>Informed Search</vt:lpstr>
      <vt:lpstr>Review: Search problem definition</vt:lpstr>
      <vt:lpstr>Review: Useful Concepts</vt:lpstr>
      <vt:lpstr>PowerPoint Presentation</vt:lpstr>
      <vt:lpstr>PowerPoint Presentation</vt:lpstr>
      <vt:lpstr>PowerPoint Presentation</vt:lpstr>
      <vt:lpstr>PowerPoint Presentation</vt:lpstr>
      <vt:lpstr>PowerPoint Presentation</vt:lpstr>
      <vt:lpstr>Search Tree </vt:lpstr>
      <vt:lpstr>Review: Search Strategies</vt:lpstr>
      <vt:lpstr>Breadth first search</vt:lpstr>
      <vt:lpstr>PowerPoint Presentation</vt:lpstr>
      <vt:lpstr>“Uniform Cost” Search</vt:lpstr>
      <vt:lpstr>Motivation: Map Navigation Problems</vt:lpstr>
      <vt:lpstr>g(N):  the path cost function</vt:lpstr>
      <vt:lpstr>Uniform-cost search (UCS)</vt:lpstr>
      <vt:lpstr>Shape of Search</vt:lpstr>
      <vt:lpstr>This may remind you of something…</vt:lpstr>
      <vt:lpstr>Uniform Cost Search (UCS) vs. Dijkstra's algorithm</vt:lpstr>
      <vt:lpstr>PowerPoint Presentation</vt:lpstr>
      <vt:lpstr>PowerPoint Presentation</vt:lpstr>
      <vt:lpstr>PowerPoint Presentation</vt:lpstr>
      <vt:lpstr>PowerPoint Presentation</vt:lpstr>
      <vt:lpstr>A better idea than UCS… </vt:lpstr>
      <vt:lpstr>Simple, useful estimate heuristic: straight-line distances</vt:lpstr>
      <vt:lpstr>PowerPoint Presentation</vt:lpstr>
      <vt:lpstr>Heuristic (estimate) functions</vt:lpstr>
      <vt:lpstr>Greedy Best-First Search</vt:lpstr>
      <vt:lpstr>Best-first search</vt:lpstr>
      <vt:lpstr>Greedy best-first search: f(n) = h(n)</vt:lpstr>
      <vt:lpstr>Greedy best-first search  </vt:lpstr>
      <vt:lpstr>BFS v. Greedy Best-First Search</vt:lpstr>
      <vt:lpstr>Greedy best-first search example</vt:lpstr>
      <vt:lpstr>Greedy best-first search example</vt:lpstr>
      <vt:lpstr>Greedy best-first search example</vt:lpstr>
      <vt:lpstr>Greedy best-first search example</vt:lpstr>
      <vt:lpstr>Graph search versus tree search</vt:lpstr>
      <vt:lpstr>Greedy best-first search example</vt:lpstr>
      <vt:lpstr>Greedy best-first search example</vt:lpstr>
      <vt:lpstr>Greedy best-first search example</vt:lpstr>
      <vt:lpstr>Greedy best-first search example</vt:lpstr>
      <vt:lpstr>Properties of greedy best-first search</vt:lpstr>
      <vt:lpstr>BFS v. Greedy Best-First Search</vt:lpstr>
      <vt:lpstr>Properties of greedy best-first search</vt:lpstr>
      <vt:lpstr>Informed Search</vt:lpstr>
      <vt:lpstr>A* search</vt:lpstr>
      <vt:lpstr>A* search</vt:lpstr>
      <vt:lpstr>Key concept: Admissible heuristics</vt:lpstr>
      <vt:lpstr>A* is optimal with admissible heuristic</vt:lpstr>
      <vt:lpstr>PowerPoint Presentation</vt:lpstr>
      <vt:lpstr>A* search example</vt:lpstr>
      <vt:lpstr>A* search example</vt:lpstr>
      <vt:lpstr>A* search example</vt:lpstr>
      <vt:lpstr>Graph search versus tree search</vt:lpstr>
      <vt:lpstr>A* search example</vt:lpstr>
      <vt:lpstr>A* search example</vt:lpstr>
      <vt:lpstr>A* search example</vt:lpstr>
      <vt:lpstr>A* search example</vt:lpstr>
      <vt:lpstr>A* search example</vt:lpstr>
      <vt:lpstr>A* search example</vt:lpstr>
      <vt:lpstr>A* search example</vt:lpstr>
      <vt:lpstr>A* search example</vt:lpstr>
      <vt:lpstr>Idea: Admissibility</vt:lpstr>
      <vt:lpstr>Heuristic functions</vt:lpstr>
      <vt:lpstr>Example Admissible heuristics </vt:lpstr>
      <vt:lpstr>Relaxed problems</vt:lpstr>
      <vt:lpstr>Defining Heuristics: h(n)</vt:lpstr>
      <vt:lpstr>Dominance: A metric on better heuristics</vt:lpstr>
      <vt:lpstr>The best and worst admissible heuristics</vt:lpstr>
      <vt:lpstr>A* search is Optimal</vt:lpstr>
      <vt:lpstr>A* search</vt:lpstr>
      <vt:lpstr>Key: Admissibility</vt:lpstr>
      <vt:lpstr>Admissible Heuristics</vt:lpstr>
      <vt:lpstr>Optimality of A* Tree Search</vt:lpstr>
      <vt:lpstr>Optimality of A* Tree Search</vt:lpstr>
      <vt:lpstr>Optimality of A* Tree Search</vt:lpstr>
      <vt:lpstr>PowerPoint Presentation</vt:lpstr>
      <vt:lpstr>Consistent Heuristics</vt:lpstr>
      <vt:lpstr>Properties of A* </vt:lpstr>
      <vt:lpstr>Properties of A*</vt:lpstr>
      <vt:lpstr>UCS vs A* Contours</vt:lpstr>
      <vt:lpstr>A* Applications</vt:lpstr>
      <vt:lpstr>Supplemental Reading</vt:lpstr>
      <vt:lpstr>Pathfinding in Games</vt:lpstr>
      <vt:lpstr>Pathfinding in Games</vt:lpstr>
      <vt:lpstr>Pathfinding in Games</vt:lpstr>
      <vt:lpstr>Breadth First Search</vt:lpstr>
      <vt:lpstr>BFS in 10 lines of Python</vt:lpstr>
      <vt:lpstr>Finding the shortest path</vt:lpstr>
      <vt:lpstr>Finding the shortest path</vt:lpstr>
      <vt:lpstr>Finding the shortest path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Informed Search</dc:title>
  <dc:creator>Callison-Burch, Christopher</dc:creator>
  <cp:lastModifiedBy>Callison-Burch, Christopher</cp:lastModifiedBy>
  <cp:revision>78</cp:revision>
  <dcterms:created xsi:type="dcterms:W3CDTF">2020-09-22T15:57:16Z</dcterms:created>
  <dcterms:modified xsi:type="dcterms:W3CDTF">2024-07-14T01:31:19Z</dcterms:modified>
</cp:coreProperties>
</file>